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82"/>
  </p:notesMasterIdLst>
  <p:sldIdLst>
    <p:sldId id="256" r:id="rId2"/>
    <p:sldId id="391" r:id="rId3"/>
    <p:sldId id="257" r:id="rId4"/>
    <p:sldId id="392" r:id="rId5"/>
    <p:sldId id="259" r:id="rId6"/>
    <p:sldId id="260" r:id="rId7"/>
    <p:sldId id="514" r:id="rId8"/>
    <p:sldId id="262" r:id="rId9"/>
    <p:sldId id="265" r:id="rId10"/>
    <p:sldId id="268" r:id="rId11"/>
    <p:sldId id="269" r:id="rId12"/>
    <p:sldId id="398" r:id="rId13"/>
    <p:sldId id="400" r:id="rId14"/>
    <p:sldId id="517" r:id="rId15"/>
    <p:sldId id="518" r:id="rId16"/>
    <p:sldId id="519" r:id="rId17"/>
    <p:sldId id="520" r:id="rId18"/>
    <p:sldId id="521" r:id="rId19"/>
    <p:sldId id="522" r:id="rId20"/>
    <p:sldId id="523" r:id="rId21"/>
    <p:sldId id="524" r:id="rId22"/>
    <p:sldId id="263" r:id="rId23"/>
    <p:sldId id="264" r:id="rId24"/>
    <p:sldId id="266" r:id="rId25"/>
    <p:sldId id="496" r:id="rId26"/>
    <p:sldId id="267" r:id="rId27"/>
    <p:sldId id="401" r:id="rId28"/>
    <p:sldId id="402" r:id="rId29"/>
    <p:sldId id="276" r:id="rId30"/>
    <p:sldId id="277" r:id="rId31"/>
    <p:sldId id="278" r:id="rId32"/>
    <p:sldId id="279" r:id="rId33"/>
    <p:sldId id="282" r:id="rId34"/>
    <p:sldId id="515" r:id="rId35"/>
    <p:sldId id="286" r:id="rId36"/>
    <p:sldId id="287" r:id="rId37"/>
    <p:sldId id="288" r:id="rId38"/>
    <p:sldId id="291" r:id="rId39"/>
    <p:sldId id="292" r:id="rId40"/>
    <p:sldId id="293" r:id="rId41"/>
    <p:sldId id="410" r:id="rId42"/>
    <p:sldId id="409" r:id="rId43"/>
    <p:sldId id="525" r:id="rId44"/>
    <p:sldId id="526" r:id="rId45"/>
    <p:sldId id="534" r:id="rId46"/>
    <p:sldId id="527" r:id="rId47"/>
    <p:sldId id="528" r:id="rId48"/>
    <p:sldId id="529" r:id="rId49"/>
    <p:sldId id="530" r:id="rId50"/>
    <p:sldId id="531" r:id="rId51"/>
    <p:sldId id="532" r:id="rId52"/>
    <p:sldId id="533" r:id="rId53"/>
    <p:sldId id="290" r:id="rId54"/>
    <p:sldId id="294" r:id="rId55"/>
    <p:sldId id="295" r:id="rId56"/>
    <p:sldId id="516" r:id="rId57"/>
    <p:sldId id="307" r:id="rId58"/>
    <p:sldId id="421" r:id="rId59"/>
    <p:sldId id="422" r:id="rId60"/>
    <p:sldId id="424" r:id="rId61"/>
    <p:sldId id="308" r:id="rId62"/>
    <p:sldId id="317" r:id="rId63"/>
    <p:sldId id="318" r:id="rId64"/>
    <p:sldId id="319" r:id="rId65"/>
    <p:sldId id="320" r:id="rId66"/>
    <p:sldId id="321" r:id="rId67"/>
    <p:sldId id="322" r:id="rId68"/>
    <p:sldId id="323" r:id="rId69"/>
    <p:sldId id="324" r:id="rId70"/>
    <p:sldId id="325" r:id="rId71"/>
    <p:sldId id="509" r:id="rId72"/>
    <p:sldId id="510" r:id="rId73"/>
    <p:sldId id="511" r:id="rId74"/>
    <p:sldId id="499" r:id="rId75"/>
    <p:sldId id="500" r:id="rId76"/>
    <p:sldId id="501" r:id="rId77"/>
    <p:sldId id="502" r:id="rId78"/>
    <p:sldId id="503" r:id="rId79"/>
    <p:sldId id="504" r:id="rId80"/>
    <p:sldId id="505" r:id="rId81"/>
    <p:sldId id="506" r:id="rId82"/>
    <p:sldId id="507" r:id="rId83"/>
    <p:sldId id="508" r:id="rId84"/>
    <p:sldId id="512" r:id="rId85"/>
    <p:sldId id="513" r:id="rId86"/>
    <p:sldId id="393" r:id="rId87"/>
    <p:sldId id="394" r:id="rId88"/>
    <p:sldId id="395" r:id="rId89"/>
    <p:sldId id="396" r:id="rId90"/>
    <p:sldId id="397" r:id="rId91"/>
    <p:sldId id="274" r:id="rId92"/>
    <p:sldId id="275" r:id="rId93"/>
    <p:sldId id="403" r:id="rId94"/>
    <p:sldId id="404" r:id="rId95"/>
    <p:sldId id="405" r:id="rId96"/>
    <p:sldId id="406" r:id="rId97"/>
    <p:sldId id="407" r:id="rId98"/>
    <p:sldId id="408" r:id="rId99"/>
    <p:sldId id="411" r:id="rId100"/>
    <p:sldId id="412" r:id="rId101"/>
    <p:sldId id="413" r:id="rId102"/>
    <p:sldId id="414" r:id="rId103"/>
    <p:sldId id="415" r:id="rId104"/>
    <p:sldId id="416" r:id="rId105"/>
    <p:sldId id="417" r:id="rId106"/>
    <p:sldId id="418" r:id="rId107"/>
    <p:sldId id="419" r:id="rId108"/>
    <p:sldId id="420" r:id="rId109"/>
    <p:sldId id="423" r:id="rId110"/>
    <p:sldId id="425" r:id="rId111"/>
    <p:sldId id="426" r:id="rId112"/>
    <p:sldId id="427" r:id="rId113"/>
    <p:sldId id="428" r:id="rId114"/>
    <p:sldId id="429" r:id="rId115"/>
    <p:sldId id="430" r:id="rId116"/>
    <p:sldId id="431" r:id="rId117"/>
    <p:sldId id="432" r:id="rId118"/>
    <p:sldId id="433" r:id="rId119"/>
    <p:sldId id="434" r:id="rId120"/>
    <p:sldId id="435" r:id="rId121"/>
    <p:sldId id="436" r:id="rId122"/>
    <p:sldId id="437" r:id="rId123"/>
    <p:sldId id="438" r:id="rId124"/>
    <p:sldId id="439" r:id="rId125"/>
    <p:sldId id="440" r:id="rId126"/>
    <p:sldId id="441" r:id="rId127"/>
    <p:sldId id="442" r:id="rId128"/>
    <p:sldId id="443" r:id="rId129"/>
    <p:sldId id="444" r:id="rId130"/>
    <p:sldId id="445" r:id="rId131"/>
    <p:sldId id="446" r:id="rId132"/>
    <p:sldId id="447" r:id="rId133"/>
    <p:sldId id="448" r:id="rId134"/>
    <p:sldId id="449" r:id="rId135"/>
    <p:sldId id="450" r:id="rId136"/>
    <p:sldId id="451" r:id="rId137"/>
    <p:sldId id="452" r:id="rId138"/>
    <p:sldId id="453" r:id="rId139"/>
    <p:sldId id="454" r:id="rId140"/>
    <p:sldId id="455" r:id="rId141"/>
    <p:sldId id="456" r:id="rId142"/>
    <p:sldId id="457" r:id="rId143"/>
    <p:sldId id="458" r:id="rId144"/>
    <p:sldId id="459" r:id="rId145"/>
    <p:sldId id="460" r:id="rId146"/>
    <p:sldId id="461" r:id="rId147"/>
    <p:sldId id="462" r:id="rId148"/>
    <p:sldId id="463" r:id="rId149"/>
    <p:sldId id="464" r:id="rId150"/>
    <p:sldId id="465" r:id="rId151"/>
    <p:sldId id="466" r:id="rId152"/>
    <p:sldId id="467" r:id="rId153"/>
    <p:sldId id="468" r:id="rId154"/>
    <p:sldId id="469" r:id="rId155"/>
    <p:sldId id="470" r:id="rId156"/>
    <p:sldId id="471" r:id="rId157"/>
    <p:sldId id="472" r:id="rId158"/>
    <p:sldId id="473" r:id="rId159"/>
    <p:sldId id="474" r:id="rId160"/>
    <p:sldId id="475" r:id="rId161"/>
    <p:sldId id="476" r:id="rId162"/>
    <p:sldId id="477" r:id="rId163"/>
    <p:sldId id="478" r:id="rId164"/>
    <p:sldId id="479" r:id="rId165"/>
    <p:sldId id="480" r:id="rId166"/>
    <p:sldId id="481" r:id="rId167"/>
    <p:sldId id="482" r:id="rId168"/>
    <p:sldId id="483" r:id="rId169"/>
    <p:sldId id="484" r:id="rId170"/>
    <p:sldId id="485" r:id="rId171"/>
    <p:sldId id="486" r:id="rId172"/>
    <p:sldId id="487" r:id="rId173"/>
    <p:sldId id="488" r:id="rId174"/>
    <p:sldId id="489" r:id="rId175"/>
    <p:sldId id="490" r:id="rId176"/>
    <p:sldId id="491" r:id="rId177"/>
    <p:sldId id="492" r:id="rId178"/>
    <p:sldId id="493" r:id="rId179"/>
    <p:sldId id="494" r:id="rId180"/>
    <p:sldId id="495" r:id="rId1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8"/>
    <p:restoredTop sz="85304"/>
  </p:normalViewPr>
  <p:slideViewPr>
    <p:cSldViewPr snapToGrid="0" snapToObjects="1">
      <p:cViewPr varScale="1">
        <p:scale>
          <a:sx n="60" d="100"/>
          <a:sy n="60"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944311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TODO: add quote from Hennessy?</a:t>
            </a:r>
          </a:p>
        </p:txBody>
      </p:sp>
    </p:spTree>
    <p:extLst>
      <p:ext uri="{BB962C8B-B14F-4D97-AF65-F5344CB8AC3E}">
        <p14:creationId xmlns:p14="http://schemas.microsoft.com/office/powerpoint/2010/main" val="1521819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6204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83666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60376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93952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901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7015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9686" marR="39686" lvl="1" indent="0" defTabSz="914400">
              <a:lnSpc>
                <a:spcPct val="90000"/>
              </a:lnSpc>
              <a:spcBef>
                <a:spcPts val="1400"/>
              </a:spcBef>
              <a:buSzPct val="130000"/>
              <a:buNone/>
              <a:defRPr sz="2000" b="1">
                <a:uFill>
                  <a:solidFill>
                    <a:srgbClr val="000000"/>
                  </a:solidFill>
                </a:uFill>
                <a:latin typeface="Comic Sans MS"/>
                <a:ea typeface="Comic Sans MS"/>
                <a:cs typeface="Comic Sans MS"/>
                <a:sym typeface="Comic Sans MS"/>
              </a:defRPr>
            </a:pPr>
            <a:endParaRPr dirty="0"/>
          </a:p>
        </p:txBody>
      </p:sp>
    </p:spTree>
    <p:extLst>
      <p:ext uri="{BB962C8B-B14F-4D97-AF65-F5344CB8AC3E}">
        <p14:creationId xmlns:p14="http://schemas.microsoft.com/office/powerpoint/2010/main" val="80384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9686" marR="39686" lvl="1" indent="0" defTabSz="914400">
              <a:lnSpc>
                <a:spcPct val="90000"/>
              </a:lnSpc>
              <a:spcBef>
                <a:spcPts val="1400"/>
              </a:spcBef>
              <a:buSzPct val="130000"/>
              <a:buNone/>
              <a:defRPr sz="2000" b="1">
                <a:uFill>
                  <a:solidFill>
                    <a:srgbClr val="000000"/>
                  </a:solidFill>
                </a:uFill>
                <a:latin typeface="Comic Sans MS"/>
                <a:ea typeface="Comic Sans MS"/>
                <a:cs typeface="Comic Sans MS"/>
                <a:sym typeface="Comic Sans MS"/>
              </a:defRPr>
            </a:pPr>
            <a:r>
              <a:rPr lang="en-US" dirty="0" smtClean="0"/>
              <a:t>Why</a:t>
            </a:r>
            <a:r>
              <a:rPr lang="en-US" baseline="0" dirty="0" smtClean="0"/>
              <a:t> is a finish not required?</a:t>
            </a:r>
            <a:endParaRPr dirty="0"/>
          </a:p>
        </p:txBody>
      </p:sp>
    </p:spTree>
    <p:extLst>
      <p:ext uri="{BB962C8B-B14F-4D97-AF65-F5344CB8AC3E}">
        <p14:creationId xmlns:p14="http://schemas.microsoft.com/office/powerpoint/2010/main" val="1401806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243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noRot="1" noChangeAspect="1"/>
          </p:cNvSpPr>
          <p:nvPr>
            <p:ph type="sldImg"/>
          </p:nvPr>
        </p:nvSpPr>
        <p:spPr>
          <a:prstGeom prst="rect">
            <a:avLst/>
          </a:prstGeom>
        </p:spPr>
        <p:txBody>
          <a:bodyPr/>
          <a:lstStyle/>
          <a:p>
            <a:endParaRPr/>
          </a:p>
        </p:txBody>
      </p:sp>
      <p:sp>
        <p:nvSpPr>
          <p:cNvPr id="628" name="Shape 628"/>
          <p:cNvSpPr>
            <a:spLocks noGrp="1"/>
          </p:cNvSpPr>
          <p:nvPr>
            <p:ph type="body" sz="quarter" idx="1"/>
          </p:nvPr>
        </p:nvSpPr>
        <p:spPr>
          <a:prstGeom prst="rect">
            <a:avLst/>
          </a:prstGeom>
        </p:spPr>
        <p:txBody>
          <a:bodyPr/>
          <a:lstStyle>
            <a:lvl1pPr>
              <a:defRPr sz="1600">
                <a:latin typeface="Helvetica"/>
                <a:ea typeface="Helvetica"/>
                <a:cs typeface="Helvetica"/>
                <a:sym typeface="Helvetica"/>
              </a:defRPr>
            </a:lvl1pPr>
          </a:lstStyle>
          <a:p>
            <a:r>
              <a:rPr dirty="0"/>
              <a:t>Add photo of ent tree here</a:t>
            </a:r>
          </a:p>
        </p:txBody>
      </p:sp>
    </p:spTree>
    <p:extLst>
      <p:ext uri="{BB962C8B-B14F-4D97-AF65-F5344CB8AC3E}">
        <p14:creationId xmlns:p14="http://schemas.microsoft.com/office/powerpoint/2010/main" val="20425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pPr marL="1447754" indent="-1447754" defTabSz="1295400">
              <a:spcBef>
                <a:spcPts val="1400"/>
              </a:spcBef>
              <a:buSzPct val="100000"/>
              <a:buFont typeface="Arial Narrow"/>
              <a:buAutoNum type="arabicPeriod"/>
              <a:defRPr sz="1600">
                <a:uFill>
                  <a:solidFill>
                    <a:srgbClr val="000000"/>
                  </a:solidFill>
                </a:uFill>
                <a:latin typeface="Arial"/>
                <a:ea typeface="Arial"/>
                <a:cs typeface="Arial"/>
                <a:sym typeface="Arial"/>
              </a:defRPr>
            </a:pPr>
            <a:r>
              <a:rPr sz="3800" u="sng" dirty="0">
                <a:latin typeface="Arial Narrow"/>
                <a:ea typeface="Arial Narrow"/>
                <a:cs typeface="Arial Narrow"/>
                <a:sym typeface="Arial Narrow"/>
              </a:rPr>
              <a:t>Lightweight dynamic task creation &amp; termination</a:t>
            </a:r>
          </a:p>
          <a:p>
            <a:pPr marL="990568" lvl="1" indent="-533382" defTabSz="1295400">
              <a:spcBef>
                <a:spcPts val="600"/>
              </a:spcBef>
              <a:buSzPct val="100000"/>
              <a:buFont typeface="Times"/>
              <a:buChar char="•"/>
              <a:defRPr sz="1600">
                <a:uFill>
                  <a:solidFill>
                    <a:srgbClr val="000000"/>
                  </a:solidFill>
                </a:uFill>
                <a:latin typeface="Arial"/>
                <a:ea typeface="Arial"/>
                <a:cs typeface="Arial"/>
                <a:sym typeface="Arial"/>
              </a:defRPr>
            </a:pPr>
            <a:r>
              <a:rPr u="sng" dirty="0">
                <a:latin typeface="Arial Narrow"/>
                <a:ea typeface="Arial Narrow"/>
                <a:cs typeface="Arial Narrow"/>
                <a:sym typeface="Arial Narrow"/>
              </a:rPr>
              <a:t> </a:t>
            </a:r>
            <a:r>
              <a:rPr i="1" u="sng" dirty="0">
                <a:solidFill>
                  <a:srgbClr val="434ED6"/>
                </a:solidFill>
                <a:uFill>
                  <a:solidFill>
                    <a:srgbClr val="434ED6"/>
                  </a:solidFill>
                </a:uFill>
                <a:latin typeface="Arial Narrow"/>
                <a:ea typeface="Arial Narrow"/>
                <a:cs typeface="Arial Narrow"/>
                <a:sym typeface="Arial Narrow"/>
              </a:rPr>
              <a:t>async</a:t>
            </a:r>
            <a:r>
              <a:rPr u="sng" dirty="0">
                <a:latin typeface="Arial Narrow"/>
                <a:ea typeface="Arial Narrow"/>
                <a:cs typeface="Arial Narrow"/>
                <a:sym typeface="Arial Narrow"/>
              </a:rPr>
              <a:t>, </a:t>
            </a:r>
            <a:r>
              <a:rPr i="1" u="sng" dirty="0">
                <a:solidFill>
                  <a:srgbClr val="434ED6"/>
                </a:solidFill>
                <a:uFill>
                  <a:solidFill>
                    <a:srgbClr val="434ED6"/>
                  </a:solidFill>
                </a:uFill>
                <a:latin typeface="Arial Narrow"/>
                <a:ea typeface="Arial Narrow"/>
                <a:cs typeface="Arial Narrow"/>
                <a:sym typeface="Arial Narrow"/>
              </a:rPr>
              <a:t>finish, future, force</a:t>
            </a:r>
            <a:r>
              <a:rPr dirty="0">
                <a:solidFill>
                  <a:srgbClr val="434ED6"/>
                </a:solidFill>
                <a:uFill>
                  <a:solidFill>
                    <a:srgbClr val="434ED6"/>
                  </a:solidFill>
                </a:uFill>
                <a:latin typeface="Arial Narrow"/>
                <a:ea typeface="Arial Narrow"/>
                <a:cs typeface="Arial Narrow"/>
                <a:sym typeface="Arial Narrow"/>
              </a:rPr>
              <a:t> (from X10)</a:t>
            </a:r>
          </a:p>
          <a:p>
            <a:pPr marL="1447754" indent="-1447754" defTabSz="1295400">
              <a:spcBef>
                <a:spcPts val="1400"/>
              </a:spcBef>
              <a:buSzPct val="100000"/>
              <a:buFont typeface="Arial Narrow"/>
              <a:buAutoNum type="arabicPeriod"/>
              <a:defRPr sz="1600">
                <a:uFill>
                  <a:solidFill>
                    <a:srgbClr val="000000"/>
                  </a:solidFill>
                </a:uFill>
                <a:latin typeface="Arial"/>
                <a:ea typeface="Arial"/>
                <a:cs typeface="Arial"/>
                <a:sym typeface="Arial"/>
              </a:defRPr>
            </a:pPr>
            <a:r>
              <a:rPr sz="3800" dirty="0">
                <a:latin typeface="Arial Narrow"/>
                <a:ea typeface="Arial Narrow"/>
                <a:cs typeface="Arial Narrow"/>
                <a:sym typeface="Arial Narrow"/>
              </a:rPr>
              <a:t>Collective and point-to-point synchronization </a:t>
            </a:r>
          </a:p>
          <a:p>
            <a:pPr marL="990568" lvl="1" indent="-533382" defTabSz="1295400">
              <a:spcBef>
                <a:spcPts val="600"/>
              </a:spcBef>
              <a:buClr>
                <a:srgbClr val="434ED6"/>
              </a:buClr>
              <a:buSzPct val="100000"/>
              <a:buFont typeface="Times"/>
              <a:buChar char="•"/>
              <a:defRPr sz="1600">
                <a:uFill>
                  <a:solidFill>
                    <a:srgbClr val="000000"/>
                  </a:solidFill>
                </a:uFill>
                <a:latin typeface="Arial"/>
                <a:ea typeface="Arial"/>
                <a:cs typeface="Arial"/>
                <a:sym typeface="Arial"/>
              </a:defRPr>
            </a:pPr>
            <a:r>
              <a:rPr i="1" dirty="0">
                <a:solidFill>
                  <a:srgbClr val="434ED6"/>
                </a:solidFill>
                <a:uFill>
                  <a:solidFill>
                    <a:srgbClr val="434ED6"/>
                  </a:solidFill>
                </a:uFill>
                <a:latin typeface="Arial Narrow"/>
                <a:ea typeface="Arial Narrow"/>
                <a:cs typeface="Arial Narrow"/>
                <a:sym typeface="Arial Narrow"/>
              </a:rPr>
              <a:t>phasers </a:t>
            </a:r>
            <a:r>
              <a:rPr dirty="0">
                <a:solidFill>
                  <a:srgbClr val="434ED6"/>
                </a:solidFill>
                <a:uFill>
                  <a:solidFill>
                    <a:srgbClr val="434ED6"/>
                  </a:solidFill>
                </a:uFill>
                <a:latin typeface="Arial Narrow"/>
                <a:ea typeface="Arial Narrow"/>
                <a:cs typeface="Arial Narrow"/>
                <a:sym typeface="Arial Narrow"/>
              </a:rPr>
              <a:t>(extension of X10’s clocks)</a:t>
            </a:r>
          </a:p>
          <a:p>
            <a:pPr marL="1447754" indent="-1447754" defTabSz="1295400">
              <a:spcBef>
                <a:spcPts val="1400"/>
              </a:spcBef>
              <a:buSzPct val="100000"/>
              <a:buFont typeface="Arial Narrow"/>
              <a:buAutoNum type="arabicPeriod"/>
              <a:defRPr sz="1600">
                <a:uFill>
                  <a:solidFill>
                    <a:srgbClr val="000000"/>
                  </a:solidFill>
                </a:uFill>
                <a:latin typeface="Arial"/>
                <a:ea typeface="Arial"/>
                <a:cs typeface="Arial"/>
                <a:sym typeface="Arial"/>
              </a:defRPr>
            </a:pPr>
            <a:r>
              <a:rPr sz="3800" dirty="0">
                <a:latin typeface="Arial Narrow"/>
                <a:ea typeface="Arial Narrow"/>
                <a:cs typeface="Arial Narrow"/>
                <a:sym typeface="Arial Narrow"/>
              </a:rPr>
              <a:t>Mutual exclusion and isolation</a:t>
            </a:r>
          </a:p>
          <a:p>
            <a:pPr marL="990568" lvl="1" indent="-533382" defTabSz="1295400">
              <a:spcBef>
                <a:spcPts val="600"/>
              </a:spcBef>
              <a:buClr>
                <a:srgbClr val="434ED6"/>
              </a:buClr>
              <a:buSzPct val="100000"/>
              <a:buFont typeface="Times"/>
              <a:buChar char="•"/>
              <a:defRPr sz="1600">
                <a:uFill>
                  <a:solidFill>
                    <a:srgbClr val="000000"/>
                  </a:solidFill>
                </a:uFill>
                <a:latin typeface="Arial"/>
                <a:ea typeface="Arial"/>
                <a:cs typeface="Arial"/>
                <a:sym typeface="Arial"/>
              </a:defRPr>
            </a:pPr>
            <a:r>
              <a:rPr i="1" dirty="0">
                <a:solidFill>
                  <a:srgbClr val="434ED6"/>
                </a:solidFill>
                <a:uFill>
                  <a:solidFill>
                    <a:srgbClr val="434ED6"/>
                  </a:solidFill>
                </a:uFill>
                <a:latin typeface="Arial Narrow"/>
                <a:ea typeface="Arial Narrow"/>
                <a:cs typeface="Arial Narrow"/>
                <a:sym typeface="Arial Narrow"/>
              </a:rPr>
              <a:t>isolated </a:t>
            </a:r>
            <a:r>
              <a:rPr dirty="0">
                <a:solidFill>
                  <a:srgbClr val="434ED6"/>
                </a:solidFill>
                <a:uFill>
                  <a:solidFill>
                    <a:srgbClr val="434ED6"/>
                  </a:solidFill>
                </a:uFill>
                <a:latin typeface="Arial Narrow"/>
                <a:ea typeface="Arial Narrow"/>
                <a:cs typeface="Arial Narrow"/>
                <a:sym typeface="Arial Narrow"/>
              </a:rPr>
              <a:t>(extension of transactions &amp; X10’s atomic)</a:t>
            </a:r>
          </a:p>
          <a:p>
            <a:pPr marL="1447754" indent="-1447754" defTabSz="1295400">
              <a:spcBef>
                <a:spcPts val="1400"/>
              </a:spcBef>
              <a:buSzPct val="100000"/>
              <a:buFont typeface="Arial Narrow"/>
              <a:buAutoNum type="arabicPeriod"/>
              <a:defRPr sz="1600">
                <a:uFill>
                  <a:solidFill>
                    <a:srgbClr val="000000"/>
                  </a:solidFill>
                </a:uFill>
                <a:latin typeface="Arial"/>
                <a:ea typeface="Arial"/>
                <a:cs typeface="Arial"/>
                <a:sym typeface="Arial"/>
              </a:defRPr>
            </a:pPr>
            <a:r>
              <a:rPr sz="3800" dirty="0">
                <a:latin typeface="Arial Narrow"/>
                <a:ea typeface="Arial Narrow"/>
                <a:cs typeface="Arial Narrow"/>
                <a:sym typeface="Arial Narrow"/>
              </a:rPr>
              <a:t>Locality control --- task and data distributions</a:t>
            </a:r>
          </a:p>
          <a:p>
            <a:pPr marL="990568" lvl="1" indent="-533382" defTabSz="1295400">
              <a:spcBef>
                <a:spcPts val="600"/>
              </a:spcBef>
              <a:buClr>
                <a:srgbClr val="434ED6"/>
              </a:buClr>
              <a:buSzPct val="100000"/>
              <a:buFont typeface="Times"/>
              <a:buChar char="•"/>
              <a:defRPr sz="1600">
                <a:uFill>
                  <a:solidFill>
                    <a:srgbClr val="000000"/>
                  </a:solidFill>
                </a:uFill>
                <a:latin typeface="Arial"/>
                <a:ea typeface="Arial"/>
                <a:cs typeface="Arial"/>
                <a:sym typeface="Arial"/>
              </a:defRPr>
            </a:pPr>
            <a:r>
              <a:rPr i="1" dirty="0">
                <a:solidFill>
                  <a:srgbClr val="434ED6"/>
                </a:solidFill>
                <a:uFill>
                  <a:solidFill>
                    <a:srgbClr val="434ED6"/>
                  </a:solidFill>
                </a:uFill>
                <a:latin typeface="Arial Narrow"/>
                <a:ea typeface="Arial Narrow"/>
                <a:cs typeface="Arial Narrow"/>
                <a:sym typeface="Arial Narrow"/>
              </a:rPr>
              <a:t>hierarchical place tree </a:t>
            </a:r>
            <a:r>
              <a:rPr dirty="0">
                <a:solidFill>
                  <a:srgbClr val="434ED6"/>
                </a:solidFill>
                <a:uFill>
                  <a:solidFill>
                    <a:srgbClr val="434ED6"/>
                  </a:solidFill>
                </a:uFill>
                <a:latin typeface="Arial Narrow"/>
                <a:ea typeface="Arial Narrow"/>
                <a:cs typeface="Arial Narrow"/>
                <a:sym typeface="Arial Narrow"/>
              </a:rPr>
              <a:t>(</a:t>
            </a:r>
            <a:r>
              <a:rPr dirty="0" smtClean="0">
                <a:solidFill>
                  <a:srgbClr val="434ED6"/>
                </a:solidFill>
                <a:uFill>
                  <a:solidFill>
                    <a:srgbClr val="434ED6"/>
                  </a:solidFill>
                </a:uFill>
                <a:latin typeface="Arial Narrow"/>
                <a:ea typeface="Arial Narrow"/>
                <a:cs typeface="Arial Narrow"/>
                <a:sym typeface="Arial Narrow"/>
              </a:rPr>
              <a:t>exten</a:t>
            </a:r>
            <a:endParaRPr lang="en-US" dirty="0" smtClean="0">
              <a:solidFill>
                <a:srgbClr val="434ED6"/>
              </a:solidFill>
              <a:uFill>
                <a:solidFill>
                  <a:srgbClr val="434ED6"/>
                </a:solidFill>
              </a:uFill>
              <a:latin typeface="Arial Narrow"/>
              <a:ea typeface="Arial Narrow"/>
              <a:cs typeface="Arial Narrow"/>
              <a:sym typeface="Arial Narrow"/>
            </a:endParaRP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endParaRPr lang="en-US" dirty="0" smtClean="0">
              <a:solidFill>
                <a:srgbClr val="434ED6"/>
              </a:solidFill>
              <a:uFill>
                <a:solidFill>
                  <a:srgbClr val="434ED6"/>
                </a:solidFill>
              </a:uFill>
              <a:latin typeface="Arial Narrow"/>
              <a:ea typeface="Arial Narrow"/>
              <a:cs typeface="Arial Narrow"/>
              <a:sym typeface="Arial Narrow"/>
            </a:endParaRP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endParaRPr lang="en-US" dirty="0" smtClean="0">
              <a:solidFill>
                <a:srgbClr val="434ED6"/>
              </a:solidFill>
              <a:uFill>
                <a:solidFill>
                  <a:srgbClr val="434ED6"/>
                </a:solidFill>
              </a:uFill>
              <a:latin typeface="Arial Narrow"/>
              <a:ea typeface="Arial Narrow"/>
              <a:cs typeface="Arial Narrow"/>
              <a:sym typeface="Arial Narrow"/>
            </a:endParaRP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r>
              <a:rPr lang="en-US" dirty="0" smtClean="0">
                <a:solidFill>
                  <a:srgbClr val="434ED6"/>
                </a:solidFill>
                <a:uFill>
                  <a:solidFill>
                    <a:srgbClr val="434ED6"/>
                  </a:solidFill>
                </a:uFill>
                <a:latin typeface="Arial Narrow"/>
                <a:ea typeface="Arial Narrow"/>
                <a:cs typeface="Arial Narrow"/>
                <a:sym typeface="Arial Narrow"/>
              </a:rPr>
              <a:t>CNC</a:t>
            </a:r>
            <a:r>
              <a:rPr lang="en-US" baseline="0" dirty="0" smtClean="0">
                <a:solidFill>
                  <a:srgbClr val="434ED6"/>
                </a:solidFill>
                <a:uFill>
                  <a:solidFill>
                    <a:srgbClr val="434ED6"/>
                  </a:solidFill>
                </a:uFill>
                <a:latin typeface="Arial Narrow"/>
                <a:ea typeface="Arial Narrow"/>
                <a:cs typeface="Arial Narrow"/>
                <a:sym typeface="Arial Narrow"/>
              </a:rPr>
              <a:t> (</a:t>
            </a:r>
            <a:r>
              <a:rPr lang="en-US" baseline="0" dirty="0" err="1" smtClean="0">
                <a:solidFill>
                  <a:srgbClr val="434ED6"/>
                </a:solidFill>
                <a:uFill>
                  <a:solidFill>
                    <a:srgbClr val="434ED6"/>
                  </a:solidFill>
                </a:uFill>
                <a:latin typeface="Arial Narrow"/>
                <a:ea typeface="Arial Narrow"/>
                <a:cs typeface="Arial Narrow"/>
                <a:sym typeface="Arial Narrow"/>
              </a:rPr>
              <a:t>Intell</a:t>
            </a:r>
            <a:r>
              <a:rPr lang="en-US" baseline="0" dirty="0" smtClean="0">
                <a:solidFill>
                  <a:srgbClr val="434ED6"/>
                </a:solidFill>
                <a:uFill>
                  <a:solidFill>
                    <a:srgbClr val="434ED6"/>
                  </a:solidFill>
                </a:uFill>
                <a:latin typeface="Arial Narrow"/>
                <a:ea typeface="Arial Narrow"/>
                <a:cs typeface="Arial Narrow"/>
                <a:sym typeface="Arial Narrow"/>
              </a:rPr>
              <a:t> concurrency language—</a:t>
            </a:r>
            <a:r>
              <a:rPr lang="en-US" baseline="0" dirty="0" err="1" smtClean="0">
                <a:solidFill>
                  <a:srgbClr val="434ED6"/>
                </a:solidFill>
                <a:uFill>
                  <a:solidFill>
                    <a:srgbClr val="434ED6"/>
                  </a:solidFill>
                </a:uFill>
                <a:latin typeface="Arial Narrow"/>
                <a:ea typeface="Arial Narrow"/>
                <a:cs typeface="Arial Narrow"/>
                <a:sym typeface="Arial Narrow"/>
              </a:rPr>
              <a:t>datadriven</a:t>
            </a:r>
            <a:r>
              <a:rPr lang="en-US" baseline="0" dirty="0" smtClean="0">
                <a:solidFill>
                  <a:srgbClr val="434ED6"/>
                </a:solidFill>
                <a:uFill>
                  <a:solidFill>
                    <a:srgbClr val="434ED6"/>
                  </a:solidFill>
                </a:uFill>
                <a:latin typeface="Arial Narrow"/>
                <a:ea typeface="Arial Narrow"/>
                <a:cs typeface="Arial Narrow"/>
                <a:sym typeface="Arial Narrow"/>
              </a:rPr>
              <a:t> graphs) is the first programming model</a:t>
            </a: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r>
              <a:rPr lang="en-US" baseline="0" dirty="0" smtClean="0">
                <a:solidFill>
                  <a:srgbClr val="434ED6"/>
                </a:solidFill>
                <a:uFill>
                  <a:solidFill>
                    <a:srgbClr val="434ED6"/>
                  </a:solidFill>
                </a:uFill>
                <a:latin typeface="Arial Narrow"/>
                <a:ea typeface="Arial Narrow"/>
                <a:cs typeface="Arial Narrow"/>
                <a:sym typeface="Arial Narrow"/>
              </a:rPr>
              <a:t>Habanero is the other model (exists for several dialects of language.</a:t>
            </a: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endParaRPr lang="en-US" baseline="0" dirty="0" smtClean="0">
              <a:solidFill>
                <a:srgbClr val="434ED6"/>
              </a:solidFill>
              <a:uFill>
                <a:solidFill>
                  <a:srgbClr val="434ED6"/>
                </a:solidFill>
              </a:uFill>
              <a:latin typeface="Arial Narrow"/>
              <a:ea typeface="Arial Narrow"/>
              <a:cs typeface="Arial Narrow"/>
              <a:sym typeface="Arial Narrow"/>
            </a:endParaRPr>
          </a:p>
          <a:p>
            <a:pPr marL="457186" lvl="1" indent="0" defTabSz="1295400">
              <a:spcBef>
                <a:spcPts val="600"/>
              </a:spcBef>
              <a:buClr>
                <a:srgbClr val="434ED6"/>
              </a:buClr>
              <a:buSzPct val="100000"/>
              <a:buFont typeface="Times"/>
              <a:buNone/>
              <a:defRPr sz="1600">
                <a:uFill>
                  <a:solidFill>
                    <a:srgbClr val="000000"/>
                  </a:solidFill>
                </a:uFill>
                <a:latin typeface="Arial"/>
                <a:ea typeface="Arial"/>
                <a:cs typeface="Arial"/>
                <a:sym typeface="Arial"/>
              </a:defRPr>
            </a:pPr>
            <a:r>
              <a:rPr lang="en-US" baseline="0" dirty="0" smtClean="0">
                <a:solidFill>
                  <a:srgbClr val="434ED6"/>
                </a:solidFill>
                <a:uFill>
                  <a:solidFill>
                    <a:srgbClr val="434ED6"/>
                  </a:solidFill>
                </a:uFill>
                <a:latin typeface="Arial Narrow"/>
                <a:ea typeface="Arial Narrow"/>
                <a:cs typeface="Arial Narrow"/>
                <a:sym typeface="Arial Narrow"/>
              </a:rPr>
              <a:t>Both models apply to different languages: </a:t>
            </a:r>
            <a:r>
              <a:rPr lang="en-US" baseline="0" dirty="0" err="1" smtClean="0">
                <a:solidFill>
                  <a:srgbClr val="434ED6"/>
                </a:solidFill>
                <a:uFill>
                  <a:solidFill>
                    <a:srgbClr val="434ED6"/>
                  </a:solidFill>
                </a:uFill>
                <a:latin typeface="Arial Narrow"/>
                <a:ea typeface="Arial Narrow"/>
                <a:cs typeface="Arial Narrow"/>
                <a:sym typeface="Arial Narrow"/>
              </a:rPr>
              <a:t>CnC</a:t>
            </a:r>
            <a:r>
              <a:rPr lang="en-US" baseline="0" dirty="0" smtClean="0">
                <a:solidFill>
                  <a:srgbClr val="434ED6"/>
                </a:solidFill>
                <a:uFill>
                  <a:solidFill>
                    <a:srgbClr val="434ED6"/>
                  </a:solidFill>
                </a:uFill>
                <a:latin typeface="Arial Narrow"/>
                <a:ea typeface="Arial Narrow"/>
                <a:cs typeface="Arial Narrow"/>
                <a:sym typeface="Arial Narrow"/>
              </a:rPr>
              <a:t> -&gt; </a:t>
            </a:r>
            <a:r>
              <a:rPr lang="en-US" baseline="0" dirty="0" err="1" smtClean="0">
                <a:solidFill>
                  <a:srgbClr val="434ED6"/>
                </a:solidFill>
                <a:uFill>
                  <a:solidFill>
                    <a:srgbClr val="434ED6"/>
                  </a:solidFill>
                </a:uFill>
                <a:latin typeface="Arial Narrow"/>
                <a:ea typeface="Arial Narrow"/>
                <a:cs typeface="Arial Narrow"/>
                <a:sym typeface="Arial Narrow"/>
              </a:rPr>
              <a:t>matlab</a:t>
            </a:r>
            <a:r>
              <a:rPr lang="en-US" baseline="0" dirty="0" smtClean="0">
                <a:solidFill>
                  <a:srgbClr val="434ED6"/>
                </a:solidFill>
                <a:uFill>
                  <a:solidFill>
                    <a:srgbClr val="434ED6"/>
                  </a:solidFill>
                </a:uFill>
                <a:latin typeface="Arial Narrow"/>
                <a:ea typeface="Arial Narrow"/>
                <a:cs typeface="Arial Narrow"/>
                <a:sym typeface="Arial Narrow"/>
              </a:rPr>
              <a:t> for example.</a:t>
            </a:r>
            <a:endParaRPr lang="en-US" dirty="0" smtClean="0">
              <a:solidFill>
                <a:srgbClr val="434ED6"/>
              </a:solidFill>
              <a:uFill>
                <a:solidFill>
                  <a:srgbClr val="434ED6"/>
                </a:solidFill>
              </a:uFill>
              <a:latin typeface="Arial Narrow"/>
              <a:ea typeface="Arial Narrow"/>
              <a:cs typeface="Arial Narrow"/>
              <a:sym typeface="Arial Narrow"/>
            </a:endParaRPr>
          </a:p>
        </p:txBody>
      </p:sp>
    </p:spTree>
    <p:extLst>
      <p:ext uri="{BB962C8B-B14F-4D97-AF65-F5344CB8AC3E}">
        <p14:creationId xmlns:p14="http://schemas.microsoft.com/office/powerpoint/2010/main" val="687747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way with </a:t>
            </a:r>
            <a:r>
              <a:rPr lang="en-US" baseline="0" dirty="0" err="1" smtClean="0"/>
              <a:t>async-fiinish</a:t>
            </a:r>
            <a:r>
              <a:rPr lang="en-US" baseline="0" dirty="0" smtClean="0"/>
              <a:t> to launch D after completion of B and C while launching E after completion of C only. </a:t>
            </a:r>
            <a:endParaRPr lang="en-US" dirty="0"/>
          </a:p>
        </p:txBody>
      </p:sp>
    </p:spTree>
    <p:extLst>
      <p:ext uri="{BB962C8B-B14F-4D97-AF65-F5344CB8AC3E}">
        <p14:creationId xmlns:p14="http://schemas.microsoft.com/office/powerpoint/2010/main" val="1569463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40640" algn="l" defTabSz="914400">
              <a:defRPr sz="2400" b="1">
                <a:solidFill>
                  <a:srgbClr val="0433FF"/>
                </a:solidFill>
                <a:uFill>
                  <a:solidFill>
                    <a:srgbClr val="0433FF"/>
                  </a:solidFill>
                </a:uFill>
                <a:latin typeface="Arial"/>
                <a:ea typeface="Arial"/>
                <a:cs typeface="Arial"/>
                <a:sym typeface="Arial"/>
              </a:defRPr>
            </a:pPr>
            <a:r>
              <a:rPr lang="en-US" dirty="0" smtClean="0"/>
              <a:t>Consider the </a:t>
            </a:r>
            <a:r>
              <a:rPr lang="en-US" dirty="0" err="1" smtClean="0"/>
              <a:t>pseudocode</a:t>
            </a:r>
            <a:r>
              <a:rPr lang="en-US" dirty="0" smtClean="0"/>
              <a:t> on the right with futures declared as non-final static fields. Is there a possible execution in which a deadlock situation may occur between tasks T1 and T2 with this code (with each task waiting on the other due to get() operations)?  Explain why or why not.</a:t>
            </a:r>
          </a:p>
          <a:p>
            <a:pPr marL="40640" marR="40640" algn="l" defTabSz="914400">
              <a:defRPr sz="2400" b="1">
                <a:solidFill>
                  <a:srgbClr val="FF2600"/>
                </a:solidFill>
                <a:uFill>
                  <a:solidFill>
                    <a:srgbClr val="FF2600"/>
                  </a:solidFill>
                </a:uFill>
                <a:latin typeface="Arial"/>
                <a:ea typeface="Arial"/>
                <a:cs typeface="Arial"/>
                <a:sym typeface="Arial"/>
              </a:defRPr>
            </a:pPr>
            <a:r>
              <a:rPr lang="en-US" dirty="0" smtClean="0"/>
              <a:t>Yes, a deadlock can occur when future f1 does f2.get() and future f2 does f1.get(). </a:t>
            </a:r>
          </a:p>
          <a:p>
            <a:pPr marL="40640" marR="40640" algn="l" defTabSz="914400">
              <a:defRPr sz="2400" b="1">
                <a:solidFill>
                  <a:srgbClr val="FF2600"/>
                </a:solidFill>
                <a:uFill>
                  <a:solidFill>
                    <a:srgbClr val="FF2600"/>
                  </a:solidFill>
                </a:uFill>
                <a:latin typeface="Arial"/>
                <a:ea typeface="Arial"/>
                <a:cs typeface="Arial"/>
                <a:sym typeface="Arial"/>
              </a:defRPr>
            </a:pPr>
            <a:endParaRPr lang="en-US" dirty="0" smtClean="0"/>
          </a:p>
          <a:p>
            <a:pPr marL="40640" marR="40640" algn="l" defTabSz="914400">
              <a:defRPr sz="2400" b="1">
                <a:solidFill>
                  <a:srgbClr val="FF2600"/>
                </a:solidFill>
                <a:uFill>
                  <a:solidFill>
                    <a:srgbClr val="FF2600"/>
                  </a:solidFill>
                </a:uFill>
                <a:latin typeface="Arial"/>
                <a:ea typeface="Arial"/>
                <a:cs typeface="Arial"/>
                <a:sym typeface="Arial"/>
              </a:defRPr>
            </a:pPr>
            <a:r>
              <a:rPr lang="en-US" dirty="0" smtClean="0"/>
              <a:t>WARNING: such “spin” loops are an example of bad parallel programming practice in application code.  Their semantics depends on the “memory model”.  In the Java memory model, there’s no guarantee that the above spin loops will ever terminate.  </a:t>
            </a:r>
          </a:p>
          <a:p>
            <a:endParaRPr lang="en-US" dirty="0"/>
          </a:p>
        </p:txBody>
      </p:sp>
    </p:spTree>
    <p:extLst>
      <p:ext uri="{BB962C8B-B14F-4D97-AF65-F5344CB8AC3E}">
        <p14:creationId xmlns:p14="http://schemas.microsoft.com/office/powerpoint/2010/main" val="48313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40640" algn="l" defTabSz="914400">
              <a:defRPr sz="2400" b="1">
                <a:solidFill>
                  <a:srgbClr val="0433FF"/>
                </a:solidFill>
                <a:uFill>
                  <a:solidFill>
                    <a:srgbClr val="0433FF"/>
                  </a:solidFill>
                </a:uFill>
                <a:latin typeface="Arial"/>
                <a:ea typeface="Arial"/>
                <a:cs typeface="Arial"/>
                <a:sym typeface="Arial"/>
              </a:defRPr>
            </a:pPr>
            <a:r>
              <a:rPr lang="en-US" dirty="0" smtClean="0"/>
              <a:t>Now consider a modified version of the above code in which futures are declared as final local variables (which is permitted in HJ).  Can you add get() operations to methods a1() and a2() to create a deadlock between tasks T1 and T2 with this code?  Explain why or why not.</a:t>
            </a:r>
          </a:p>
          <a:p>
            <a:pPr marL="40640" marR="40640" algn="l" defTabSz="914400">
              <a:defRPr sz="2400" b="1">
                <a:solidFill>
                  <a:srgbClr val="0433FF"/>
                </a:solidFill>
                <a:uFill>
                  <a:solidFill>
                    <a:srgbClr val="0433FF"/>
                  </a:solidFill>
                </a:uFill>
                <a:latin typeface="Arial"/>
                <a:ea typeface="Arial"/>
                <a:cs typeface="Arial"/>
                <a:sym typeface="Arial"/>
              </a:defRPr>
            </a:pPr>
            <a:endParaRPr lang="en-US" dirty="0" smtClean="0"/>
          </a:p>
          <a:p>
            <a:pPr marL="40640" marR="40640" algn="l" defTabSz="914400">
              <a:defRPr sz="2400" b="1">
                <a:solidFill>
                  <a:srgbClr val="FF2600"/>
                </a:solidFill>
                <a:uFill>
                  <a:solidFill>
                    <a:srgbClr val="FF2600"/>
                  </a:solidFill>
                </a:uFill>
                <a:latin typeface="Arial"/>
                <a:ea typeface="Arial"/>
                <a:cs typeface="Arial"/>
                <a:sym typeface="Arial"/>
              </a:defRPr>
            </a:pPr>
            <a:r>
              <a:rPr lang="en-US" dirty="0" smtClean="0"/>
              <a:t>No, the final declarations make it impossible for future f1’s task (T1) to receive a reference to f2.</a:t>
            </a:r>
          </a:p>
          <a:p>
            <a:pPr marL="40640" marR="40640" algn="l" defTabSz="914400">
              <a:defRPr sz="2400" b="1">
                <a:solidFill>
                  <a:srgbClr val="0433FF"/>
                </a:solidFill>
                <a:uFill>
                  <a:solidFill>
                    <a:srgbClr val="0433FF"/>
                  </a:solidFill>
                </a:uFill>
                <a:latin typeface="Arial"/>
                <a:ea typeface="Arial"/>
                <a:cs typeface="Arial"/>
                <a:sym typeface="Arial"/>
              </a:defRPr>
            </a:pPr>
            <a:endParaRPr lang="en-US" dirty="0" smtClean="0"/>
          </a:p>
          <a:p>
            <a:pPr marL="40640" marR="40640" algn="l" defTabSz="914400">
              <a:defRPr sz="2400" b="1">
                <a:solidFill>
                  <a:srgbClr val="0433FF"/>
                </a:solidFill>
                <a:uFill>
                  <a:solidFill>
                    <a:srgbClr val="0433FF"/>
                  </a:solidFill>
                </a:uFill>
                <a:latin typeface="Arial"/>
                <a:ea typeface="Arial"/>
                <a:cs typeface="Arial"/>
                <a:sym typeface="Arial"/>
              </a:defRPr>
            </a:pPr>
            <a:r>
              <a:rPr lang="en-US" dirty="0" smtClean="0"/>
              <a:t>Will your answer be different if f1 and f2 are final fields in objects or final static fields?</a:t>
            </a:r>
          </a:p>
          <a:p>
            <a:pPr marL="40640" marR="40640" algn="l" defTabSz="914400">
              <a:defRPr sz="2400" b="1">
                <a:solidFill>
                  <a:srgbClr val="0433FF"/>
                </a:solidFill>
                <a:uFill>
                  <a:solidFill>
                    <a:srgbClr val="0433FF"/>
                  </a:solidFill>
                </a:uFill>
                <a:latin typeface="Arial"/>
                <a:ea typeface="Arial"/>
                <a:cs typeface="Arial"/>
                <a:sym typeface="Arial"/>
              </a:defRPr>
            </a:pPr>
            <a:endParaRPr lang="en-US" dirty="0" smtClean="0"/>
          </a:p>
          <a:p>
            <a:pPr marL="40640" marR="40640" algn="l" defTabSz="914400">
              <a:defRPr sz="2400" b="1">
                <a:solidFill>
                  <a:srgbClr val="FF2600"/>
                </a:solidFill>
                <a:uFill>
                  <a:solidFill>
                    <a:srgbClr val="FF2600"/>
                  </a:solidFill>
                </a:uFill>
                <a:latin typeface="Arial"/>
                <a:ea typeface="Arial"/>
                <a:cs typeface="Arial"/>
                <a:sym typeface="Arial"/>
              </a:defRPr>
            </a:pPr>
            <a:r>
              <a:rPr lang="en-US" dirty="0" smtClean="0"/>
              <a:t>No.</a:t>
            </a:r>
          </a:p>
          <a:p>
            <a:endParaRPr lang="en-US" dirty="0"/>
          </a:p>
        </p:txBody>
      </p:sp>
    </p:spTree>
    <p:extLst>
      <p:ext uri="{BB962C8B-B14F-4D97-AF65-F5344CB8AC3E}">
        <p14:creationId xmlns:p14="http://schemas.microsoft.com/office/powerpoint/2010/main" val="453960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US" dirty="0" smtClean="0"/>
              <a:t>1) Dark</a:t>
            </a:r>
            <a:r>
              <a:rPr lang="en-US" baseline="0" dirty="0" smtClean="0"/>
              <a:t> Blue: </a:t>
            </a:r>
            <a:r>
              <a:rPr lang="en-US" baseline="0" dirty="0" err="1" smtClean="0"/>
              <a:t>async</a:t>
            </a:r>
            <a:r>
              <a:rPr lang="en-US" baseline="0" dirty="0" smtClean="0"/>
              <a:t>, finish, and future get. </a:t>
            </a:r>
          </a:p>
          <a:p>
            <a:pPr lvl="0" rtl="0">
              <a:buNone/>
            </a:pPr>
            <a:r>
              <a:rPr lang="en-US" dirty="0" smtClean="0"/>
              <a:t>2) Addition of </a:t>
            </a:r>
            <a:r>
              <a:rPr lang="en-US" dirty="0" err="1" smtClean="0"/>
              <a:t>phasers</a:t>
            </a:r>
            <a:r>
              <a:rPr lang="en-US" dirty="0" smtClean="0"/>
              <a:t> with </a:t>
            </a:r>
            <a:r>
              <a:rPr lang="en-US" dirty="0" err="1" smtClean="0"/>
              <a:t>registrration</a:t>
            </a:r>
            <a:r>
              <a:rPr lang="en-US" dirty="0" smtClean="0"/>
              <a:t>, next, and signal.</a:t>
            </a:r>
          </a:p>
          <a:p>
            <a:pPr lvl="0" rtl="0">
              <a:buNone/>
            </a:pPr>
            <a:r>
              <a:rPr lang="en-US" dirty="0" smtClean="0"/>
              <a:t>3) data-driven</a:t>
            </a:r>
            <a:r>
              <a:rPr lang="en-US" baseline="0" dirty="0" smtClean="0"/>
              <a:t> futures with </a:t>
            </a:r>
            <a:r>
              <a:rPr lang="en-US" baseline="0" dirty="0" err="1" smtClean="0"/>
              <a:t>phasers</a:t>
            </a:r>
            <a:r>
              <a:rPr lang="en-US" baseline="0" dirty="0" smtClean="0"/>
              <a:t> (wait only)</a:t>
            </a:r>
          </a:p>
          <a:p>
            <a:pPr lvl="0" rtl="0">
              <a:buNone/>
            </a:pPr>
            <a:r>
              <a:rPr lang="en-US" baseline="0" dirty="0" smtClean="0"/>
              <a:t>4) Isolated</a:t>
            </a:r>
            <a:endParaRPr lang="en-US" baseline="0" dirty="0"/>
          </a:p>
          <a:p>
            <a:pPr lvl="0" rtl="0">
              <a:buNone/>
            </a:pPr>
            <a:r>
              <a:rPr lang="en-US" baseline="0" dirty="0" smtClean="0"/>
              <a:t>5) Isolated only</a:t>
            </a:r>
          </a:p>
          <a:p>
            <a:pPr lvl="0" rtl="0">
              <a:buNone/>
            </a:pPr>
            <a:r>
              <a:rPr lang="en-US" baseline="0" dirty="0" smtClean="0"/>
              <a:t>6) Deterministic programs</a:t>
            </a:r>
          </a:p>
          <a:p>
            <a:pPr lvl="0" rtl="0">
              <a:buNone/>
            </a:pPr>
            <a:r>
              <a:rPr lang="en-US" baseline="0" dirty="0" smtClean="0"/>
              <a:t>7) All programs</a:t>
            </a:r>
          </a:p>
          <a:p>
            <a:pPr lvl="0" rtl="0">
              <a:buNone/>
            </a:pPr>
            <a:endParaRPr lang="en-US" baseline="0" dirty="0" smtClean="0"/>
          </a:p>
          <a:p>
            <a:pPr lvl="0" rtl="0">
              <a:buNone/>
            </a:pPr>
            <a:r>
              <a:rPr lang="en-US" baseline="0" dirty="0" smtClean="0"/>
              <a:t>Most all important one rely on Data race freedom.</a:t>
            </a:r>
          </a:p>
        </p:txBody>
      </p:sp>
    </p:spTree>
    <p:extLst>
      <p:ext uri="{BB962C8B-B14F-4D97-AF65-F5344CB8AC3E}">
        <p14:creationId xmlns:p14="http://schemas.microsoft.com/office/powerpoint/2010/main" val="69561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457" marR="37702" indent="-325754" defTabSz="868680">
              <a:spcBef>
                <a:spcPts val="1300"/>
              </a:spcBef>
              <a:buSzTx/>
              <a:buFont typeface="Comic Sans MS"/>
              <a:buNone/>
              <a:defRPr sz="3230" b="1">
                <a:uFill>
                  <a:solidFill>
                    <a:srgbClr val="000000"/>
                  </a:solidFill>
                </a:uFill>
                <a:latin typeface="Arial"/>
                <a:ea typeface="Arial"/>
                <a:cs typeface="Arial"/>
                <a:sym typeface="Arial"/>
              </a:defRPr>
            </a:pPr>
            <a:r>
              <a:rPr lang="en-US" dirty="0" smtClean="0"/>
              <a:t>A data race occurs on location L in a program execution with computation graph CG if there exist steps (nodes) S1 and S2 in CG such that:</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S1 does not depend on S2 and S2 does not depend on S1 i.e., there is no path of dependence edges from S1 to S2 or from S2 to S1 in CG, and</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Both S1 and S2 read or write L, and at least one of the accesses is a write.  (L must be a shared location i.e., a static field, instance field, or array element.)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b="0" dirty="0" smtClean="0"/>
              <a:t>	</a:t>
            </a:r>
            <a:r>
              <a:rPr lang="en-US" dirty="0" smtClean="0"/>
              <a:t> A program is </a:t>
            </a:r>
            <a:r>
              <a:rPr lang="en-US" i="1" dirty="0" smtClean="0">
                <a:solidFill>
                  <a:srgbClr val="0433FF"/>
                </a:solidFill>
                <a:uFill>
                  <a:solidFill>
                    <a:srgbClr val="0433FF"/>
                  </a:solidFill>
                </a:uFill>
              </a:rPr>
              <a:t>data-race-free</a:t>
            </a:r>
            <a:r>
              <a:rPr lang="en-US" dirty="0" smtClean="0"/>
              <a:t> it cannot exhibit a data race for any input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dirty="0" smtClean="0"/>
              <a:t>     Above definition includes all “potential” data races i.e., it’s considered a data race even if S1 and S2 execute on the same processor</a:t>
            </a:r>
          </a:p>
          <a:p>
            <a:endParaRPr lang="en-US" dirty="0"/>
          </a:p>
        </p:txBody>
      </p:sp>
    </p:spTree>
    <p:extLst>
      <p:ext uri="{BB962C8B-B14F-4D97-AF65-F5344CB8AC3E}">
        <p14:creationId xmlns:p14="http://schemas.microsoft.com/office/powerpoint/2010/main" val="89752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457" marR="37702" indent="-325754" defTabSz="868680">
              <a:spcBef>
                <a:spcPts val="1300"/>
              </a:spcBef>
              <a:buSzTx/>
              <a:buFont typeface="Comic Sans MS"/>
              <a:buNone/>
              <a:defRPr sz="3230" b="1">
                <a:uFill>
                  <a:solidFill>
                    <a:srgbClr val="000000"/>
                  </a:solidFill>
                </a:uFill>
                <a:latin typeface="Arial"/>
                <a:ea typeface="Arial"/>
                <a:cs typeface="Arial"/>
                <a:sym typeface="Arial"/>
              </a:defRPr>
            </a:pPr>
            <a:r>
              <a:rPr lang="en-US" dirty="0" smtClean="0"/>
              <a:t>A data race occurs on location L in a program execution with computation graph CG if there exist steps (nodes) S1 and S2 in CG such that:</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S1 does not depend on S2 and S2 does not depend on S1 i.e., there is no path of dependence edges from S1 to S2 or from S2 to S1 in CG, and</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Both S1 and S2 read or write L, and at least one of the accesses is a write.  (L must be a shared location i.e., a static field, instance field, or array element.)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b="0" dirty="0" smtClean="0"/>
              <a:t>	</a:t>
            </a:r>
            <a:r>
              <a:rPr lang="en-US" dirty="0" smtClean="0"/>
              <a:t> A program is </a:t>
            </a:r>
            <a:r>
              <a:rPr lang="en-US" i="1" dirty="0" smtClean="0">
                <a:solidFill>
                  <a:srgbClr val="0433FF"/>
                </a:solidFill>
                <a:uFill>
                  <a:solidFill>
                    <a:srgbClr val="0433FF"/>
                  </a:solidFill>
                </a:uFill>
              </a:rPr>
              <a:t>data-race-free</a:t>
            </a:r>
            <a:r>
              <a:rPr lang="en-US" dirty="0" smtClean="0"/>
              <a:t> it cannot exhibit a data race for any input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dirty="0" smtClean="0"/>
              <a:t>     Above definition includes all “potential” data races i.e., it’s considered a data race even if S1 and S2 execute on the same processor</a:t>
            </a:r>
          </a:p>
          <a:p>
            <a:endParaRPr lang="en-US" dirty="0"/>
          </a:p>
        </p:txBody>
      </p:sp>
    </p:spTree>
    <p:extLst>
      <p:ext uri="{BB962C8B-B14F-4D97-AF65-F5344CB8AC3E}">
        <p14:creationId xmlns:p14="http://schemas.microsoft.com/office/powerpoint/2010/main" val="746971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dirty="0" smtClean="0"/>
              <a:t>Data race between accesses of sum1 in </a:t>
            </a:r>
            <a:r>
              <a:rPr lang="en-US" dirty="0" err="1" smtClean="0"/>
              <a:t>async</a:t>
            </a:r>
            <a:r>
              <a:rPr lang="en-US" dirty="0" smtClean="0"/>
              <a:t> and in main program</a:t>
            </a:r>
          </a:p>
          <a:p>
            <a:endParaRPr lang="en-US" dirty="0"/>
          </a:p>
        </p:txBody>
      </p:sp>
    </p:spTree>
    <p:extLst>
      <p:ext uri="{BB962C8B-B14F-4D97-AF65-F5344CB8AC3E}">
        <p14:creationId xmlns:p14="http://schemas.microsoft.com/office/powerpoint/2010/main" val="1623245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12749" marR="31749" indent="-381000" defTabSz="731520">
              <a:spcBef>
                <a:spcPts val="1100"/>
              </a:spcBef>
              <a:buSzPct val="130000"/>
              <a:defRPr sz="4000" b="1">
                <a:uFill>
                  <a:solidFill>
                    <a:srgbClr val="000000"/>
                  </a:solidFill>
                </a:uFill>
                <a:latin typeface="Arial"/>
                <a:ea typeface="Arial"/>
                <a:cs typeface="Arial"/>
                <a:sym typeface="Arial"/>
              </a:defRPr>
            </a:pPr>
            <a:r>
              <a:rPr lang="en-US" dirty="0" smtClean="0"/>
              <a:t>A </a:t>
            </a:r>
            <a:r>
              <a:rPr lang="en-US" dirty="0" smtClean="0">
                <a:solidFill>
                  <a:srgbClr val="0433FF"/>
                </a:solidFill>
                <a:uFill>
                  <a:solidFill>
                    <a:srgbClr val="0433FF"/>
                  </a:solidFill>
                </a:uFill>
              </a:rPr>
              <a:t>parallel program is said to be </a:t>
            </a:r>
            <a:r>
              <a:rPr lang="en-US" i="1" dirty="0" smtClean="0">
                <a:solidFill>
                  <a:srgbClr val="0433FF"/>
                </a:solidFill>
                <a:uFill>
                  <a:solidFill>
                    <a:srgbClr val="0433FF"/>
                  </a:solidFill>
                </a:uFill>
              </a:rPr>
              <a:t>functionally deterministic</a:t>
            </a:r>
            <a:r>
              <a:rPr lang="en-US" dirty="0" smtClean="0">
                <a:solidFill>
                  <a:srgbClr val="0433FF"/>
                </a:solidFill>
                <a:uFill>
                  <a:solidFill>
                    <a:srgbClr val="0433FF"/>
                  </a:solidFill>
                </a:uFill>
              </a:rPr>
              <a:t> </a:t>
            </a:r>
            <a:r>
              <a:rPr lang="en-US" dirty="0" smtClean="0"/>
              <a:t>if it always computes the same answer when given the same input</a:t>
            </a:r>
          </a:p>
          <a:p>
            <a:pPr marL="412749" marR="31749" indent="-381000" defTabSz="731520">
              <a:spcBef>
                <a:spcPts val="1100"/>
              </a:spcBef>
              <a:buSzPct val="130000"/>
              <a:defRPr sz="4000" b="1">
                <a:uFill>
                  <a:solidFill>
                    <a:srgbClr val="000000"/>
                  </a:solidFill>
                </a:uFill>
                <a:latin typeface="Arial"/>
                <a:ea typeface="Arial"/>
                <a:cs typeface="Arial"/>
                <a:sym typeface="Arial"/>
              </a:defRPr>
            </a:pPr>
            <a:r>
              <a:rPr lang="en-US" dirty="0" smtClean="0"/>
              <a:t>A </a:t>
            </a:r>
            <a:r>
              <a:rPr lang="en-US" dirty="0" smtClean="0">
                <a:solidFill>
                  <a:srgbClr val="0433FF"/>
                </a:solidFill>
                <a:uFill>
                  <a:solidFill>
                    <a:srgbClr val="0433FF"/>
                  </a:solidFill>
                </a:uFill>
              </a:rPr>
              <a:t>parallel program is said to be </a:t>
            </a:r>
            <a:r>
              <a:rPr lang="en-US" i="1" dirty="0" smtClean="0">
                <a:solidFill>
                  <a:srgbClr val="0433FF"/>
                </a:solidFill>
                <a:uFill>
                  <a:solidFill>
                    <a:srgbClr val="0433FF"/>
                  </a:solidFill>
                </a:uFill>
              </a:rPr>
              <a:t>structurally deterministic</a:t>
            </a:r>
            <a:r>
              <a:rPr lang="en-US" dirty="0" smtClean="0">
                <a:solidFill>
                  <a:srgbClr val="0433FF"/>
                </a:solidFill>
                <a:uFill>
                  <a:solidFill>
                    <a:srgbClr val="0433FF"/>
                  </a:solidFill>
                </a:uFill>
              </a:rPr>
              <a:t> </a:t>
            </a:r>
            <a:r>
              <a:rPr lang="en-US" dirty="0" smtClean="0"/>
              <a:t>if it always produces the same computation graph when given the same input</a:t>
            </a:r>
          </a:p>
          <a:p>
            <a:pPr marL="412749" marR="31749" indent="-381000" defTabSz="731520">
              <a:spcBef>
                <a:spcPts val="1100"/>
              </a:spcBef>
              <a:buSzPct val="130000"/>
              <a:defRPr sz="4000" b="1">
                <a:uFill>
                  <a:solidFill>
                    <a:srgbClr val="000000"/>
                  </a:solidFill>
                </a:uFill>
                <a:latin typeface="Arial"/>
                <a:ea typeface="Arial"/>
                <a:cs typeface="Arial"/>
                <a:sym typeface="Arial"/>
              </a:defRPr>
            </a:pPr>
            <a:r>
              <a:rPr lang="en-US" dirty="0" smtClean="0"/>
              <a:t>Race-Free Determinism</a:t>
            </a:r>
          </a:p>
          <a:p>
            <a:pPr marL="651509" marR="31749" lvl="1" indent="-254000" defTabSz="731520">
              <a:spcBef>
                <a:spcPts val="600"/>
              </a:spcBef>
              <a:buSzPct val="100000"/>
              <a:buChar char="—"/>
              <a:defRPr sz="4000" b="1">
                <a:solidFill>
                  <a:srgbClr val="0433FF"/>
                </a:solidFill>
                <a:uFill>
                  <a:solidFill>
                    <a:srgbClr val="0433FF"/>
                  </a:solidFill>
                </a:uFill>
                <a:latin typeface="Arial"/>
                <a:ea typeface="Arial"/>
                <a:cs typeface="Arial"/>
                <a:sym typeface="Arial"/>
              </a:defRPr>
            </a:pPr>
            <a:r>
              <a:rPr lang="en-US" dirty="0" smtClean="0">
                <a:solidFill>
                  <a:srgbClr val="000000"/>
                </a:solidFill>
              </a:rPr>
              <a:t>If a parallel program is written using the constructs learned so far (finish, </a:t>
            </a:r>
            <a:r>
              <a:rPr lang="en-US" dirty="0" err="1" smtClean="0">
                <a:solidFill>
                  <a:srgbClr val="000000"/>
                </a:solidFill>
              </a:rPr>
              <a:t>async</a:t>
            </a:r>
            <a:r>
              <a:rPr lang="en-US" dirty="0" smtClean="0">
                <a:solidFill>
                  <a:srgbClr val="000000"/>
                </a:solidFill>
              </a:rPr>
              <a:t>, futures) and is known to be race-free, </a:t>
            </a:r>
            <a:r>
              <a:rPr lang="en-US" i="1" dirty="0" smtClean="0">
                <a:solidFill>
                  <a:srgbClr val="000000"/>
                </a:solidFill>
              </a:rPr>
              <a:t>then it must be both functionally deterministic and structurally deterministic</a:t>
            </a:r>
            <a:endParaRPr lang="en-US" dirty="0"/>
          </a:p>
        </p:txBody>
      </p:sp>
    </p:spTree>
    <p:extLst>
      <p:ext uri="{BB962C8B-B14F-4D97-AF65-F5344CB8AC3E}">
        <p14:creationId xmlns:p14="http://schemas.microsoft.com/office/powerpoint/2010/main" val="187752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FinishAccumulator</a:t>
            </a:r>
            <a:r>
              <a:rPr lang="en-US" dirty="0" smtClean="0"/>
              <a:t>:</a:t>
            </a:r>
            <a:r>
              <a:rPr lang="en-US" baseline="0" dirty="0" smtClean="0"/>
              <a:t> very similar to </a:t>
            </a:r>
            <a:r>
              <a:rPr lang="en-US" baseline="0" dirty="0" err="1" smtClean="0"/>
              <a:t>AtomicInteger</a:t>
            </a:r>
            <a:r>
              <a:rPr lang="en-US" baseline="0" dirty="0" smtClean="0"/>
              <a:t> in Java. Does a little more like on the put.</a:t>
            </a:r>
          </a:p>
          <a:p>
            <a:endParaRPr lang="en-US" baseline="0" dirty="0" smtClean="0"/>
          </a:p>
          <a:p>
            <a:r>
              <a:rPr lang="en-US" baseline="0" dirty="0" smtClean="0"/>
              <a:t>Note: this version returns the number of matched pattern instances!</a:t>
            </a:r>
          </a:p>
          <a:p>
            <a:endParaRPr lang="en-US" baseline="0" dirty="0" smtClean="0"/>
          </a:p>
          <a:p>
            <a:r>
              <a:rPr lang="en-US" baseline="0" dirty="0" smtClean="0"/>
              <a:t>Structurally and functionally deterministic</a:t>
            </a:r>
            <a:endParaRPr lang="en-US" dirty="0"/>
          </a:p>
        </p:txBody>
      </p:sp>
    </p:spTree>
    <p:extLst>
      <p:ext uri="{BB962C8B-B14F-4D97-AF65-F5344CB8AC3E}">
        <p14:creationId xmlns:p14="http://schemas.microsoft.com/office/powerpoint/2010/main" val="1474820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Habanero has _many_</a:t>
            </a:r>
            <a:r>
              <a:rPr lang="en-US" baseline="0" dirty="0" smtClean="0"/>
              <a:t> runtimes of varying complexities. </a:t>
            </a:r>
          </a:p>
          <a:p>
            <a:r>
              <a:rPr lang="en-US" baseline="0" dirty="0" smtClean="0"/>
              <a:t>Simplify. Threads are free in JPF. Take </a:t>
            </a:r>
            <a:r>
              <a:rPr lang="en-US" baseline="0" dirty="0" err="1" smtClean="0"/>
              <a:t>advangtage</a:t>
            </a:r>
            <a:r>
              <a:rPr lang="en-US" baseline="0" dirty="0" smtClean="0"/>
              <a:t> of those threads.</a:t>
            </a:r>
            <a:endParaRPr lang="en-US" dirty="0"/>
          </a:p>
        </p:txBody>
      </p:sp>
    </p:spTree>
    <p:extLst>
      <p:ext uri="{BB962C8B-B14F-4D97-AF65-F5344CB8AC3E}">
        <p14:creationId xmlns:p14="http://schemas.microsoft.com/office/powerpoint/2010/main" val="37468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792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GPRs annotate shared variable over a block of code. With a GPR a HJ task can assert to the runtime the type of access (read/write) it intends with the shared variable</a:t>
            </a:r>
          </a:p>
          <a:p>
            <a:pPr marL="457200" indent="-457200">
              <a:buAutoNum type="arabicPeriod"/>
            </a:pPr>
            <a:r>
              <a:rPr lang="en-US" baseline="0" dirty="0" smtClean="0"/>
              <a:t>If two tasks simultaneously assert conflicting access this will produce a permission violation and the runtime will throw an exception</a:t>
            </a:r>
          </a:p>
          <a:p>
            <a:pPr marL="457200" indent="-457200">
              <a:buAutoNum type="arabicPeriod"/>
            </a:pPr>
            <a:r>
              <a:rPr lang="en-US" baseline="0" dirty="0" smtClean="0"/>
              <a:t>Note, GPRs do not enforce mutual exclusion. They do not provide any level of task synchronization. They are simply permission assertions.</a:t>
            </a:r>
          </a:p>
          <a:p>
            <a:pPr marL="0" indent="0">
              <a:buNone/>
            </a:pPr>
            <a:endParaRPr lang="en-US" baseline="0" dirty="0" smtClean="0"/>
          </a:p>
        </p:txBody>
      </p:sp>
    </p:spTree>
    <p:extLst>
      <p:ext uri="{BB962C8B-B14F-4D97-AF65-F5344CB8AC3E}">
        <p14:creationId xmlns:p14="http://schemas.microsoft.com/office/powerpoint/2010/main" val="427189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baseline="0" dirty="0" smtClean="0"/>
              <a:t>We have two stack methods on the left. Pop asserts write permissions and empty asserts read permissions.</a:t>
            </a:r>
          </a:p>
          <a:p>
            <a:pPr marL="457200" indent="-457200">
              <a:buAutoNum type="arabicPeriod"/>
            </a:pPr>
            <a:r>
              <a:rPr lang="en-US" baseline="0" dirty="0" smtClean="0"/>
              <a:t>Walk through example</a:t>
            </a:r>
          </a:p>
          <a:p>
            <a:pPr marL="0" indent="0">
              <a:buNone/>
            </a:pPr>
            <a:endParaRPr lang="en-US" baseline="0" dirty="0" smtClean="0"/>
          </a:p>
          <a:p>
            <a:pPr marL="0" indent="0">
              <a:buNone/>
            </a:pPr>
            <a:r>
              <a:rPr lang="en-US" baseline="0" dirty="0" smtClean="0"/>
              <a:t>Note – </a:t>
            </a:r>
          </a:p>
          <a:p>
            <a:pPr marL="457200" indent="-457200">
              <a:buAutoNum type="arabicPeriod"/>
            </a:pPr>
            <a:r>
              <a:rPr lang="en-US" baseline="0" dirty="0" smtClean="0"/>
              <a:t>Task A/B label</a:t>
            </a:r>
            <a:endParaRPr lang="en-US" baseline="0" dirty="0"/>
          </a:p>
          <a:p>
            <a:pPr marL="457200" indent="-457200">
              <a:buAutoNum type="arabicPeriod"/>
            </a:pPr>
            <a:r>
              <a:rPr lang="en-US" baseline="0" dirty="0" smtClean="0"/>
              <a:t>This will be my example from slide 11</a:t>
            </a:r>
          </a:p>
        </p:txBody>
      </p:sp>
    </p:spTree>
    <p:extLst>
      <p:ext uri="{BB962C8B-B14F-4D97-AF65-F5344CB8AC3E}">
        <p14:creationId xmlns:p14="http://schemas.microsoft.com/office/powerpoint/2010/main" val="729333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arenR"/>
            </a:pPr>
            <a:r>
              <a:rPr lang="en-US" dirty="0" smtClean="0"/>
              <a:t>Although JPF restores attribute </a:t>
            </a:r>
            <a:r>
              <a:rPr lang="en-US" dirty="0" err="1" smtClean="0"/>
              <a:t>infos</a:t>
            </a:r>
            <a:r>
              <a:rPr lang="en-US" dirty="0" smtClean="0"/>
              <a:t> upon backtracking it only performs a shallow copy. Thus to support</a:t>
            </a:r>
            <a:r>
              <a:rPr lang="en-US" baseline="0" dirty="0" smtClean="0"/>
              <a:t> attaching a complex data structure to the heap object we have made our state machine totally immutable. Transitions on the state machine are emulated by producing a new machine with the transition represented.</a:t>
            </a:r>
          </a:p>
          <a:p>
            <a:pPr marL="457200" indent="-457200">
              <a:buAutoNum type="arabicParenR"/>
            </a:pPr>
            <a:endParaRPr lang="en-US" baseline="0" dirty="0" smtClean="0"/>
          </a:p>
          <a:p>
            <a:pPr marL="0" indent="0">
              <a:buNone/>
            </a:pPr>
            <a:r>
              <a:rPr lang="en-US" baseline="0" dirty="0" smtClean="0"/>
              <a:t>Notes – </a:t>
            </a:r>
          </a:p>
          <a:p>
            <a:pPr marL="457200" indent="-457200">
              <a:buAutoNum type="arabicPeriod"/>
            </a:pPr>
            <a:r>
              <a:rPr lang="en-US" baseline="0" dirty="0" smtClean="0"/>
              <a:t>Attribute objects are meta objects that attach to concrete heap objects</a:t>
            </a:r>
          </a:p>
          <a:p>
            <a:pPr marL="457200" indent="-457200">
              <a:buAutoNum type="arabicPeriod"/>
            </a:pPr>
            <a:r>
              <a:rPr lang="en-US" baseline="0" dirty="0" smtClean="0"/>
              <a:t>GPRs are implemented without modification to HJ-V. We rely upon the hooks that JPF offers to support this</a:t>
            </a:r>
          </a:p>
          <a:p>
            <a:pPr marL="457200" indent="-457200">
              <a:buAutoNum type="arabicPeriod"/>
            </a:pPr>
            <a:endParaRPr lang="en-US" baseline="0" dirty="0" smtClean="0"/>
          </a:p>
          <a:p>
            <a:pPr marL="457200" indent="-457200">
              <a:buAutoNum type="arabicParenR"/>
            </a:pPr>
            <a:endParaRPr lang="en-US" dirty="0"/>
          </a:p>
        </p:txBody>
      </p:sp>
    </p:spTree>
    <p:extLst>
      <p:ext uri="{BB962C8B-B14F-4D97-AF65-F5344CB8AC3E}">
        <p14:creationId xmlns:p14="http://schemas.microsoft.com/office/powerpoint/2010/main" val="687472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Notes</a:t>
            </a:r>
            <a:r>
              <a:rPr lang="en-US" baseline="0" dirty="0" smtClean="0"/>
              <a:t> – </a:t>
            </a:r>
          </a:p>
          <a:p>
            <a:r>
              <a:rPr lang="en-US" baseline="0" dirty="0" smtClean="0"/>
              <a:t>1. </a:t>
            </a:r>
            <a:endParaRPr lang="en-US" dirty="0"/>
          </a:p>
        </p:txBody>
      </p:sp>
    </p:spTree>
    <p:extLst>
      <p:ext uri="{BB962C8B-B14F-4D97-AF65-F5344CB8AC3E}">
        <p14:creationId xmlns:p14="http://schemas.microsoft.com/office/powerpoint/2010/main" val="2104571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arenR"/>
            </a:pPr>
            <a:r>
              <a:rPr lang="en-US" dirty="0" smtClean="0"/>
              <a:t>Currently JPF’s default behavior</a:t>
            </a:r>
            <a:r>
              <a:rPr lang="en-US" baseline="0" dirty="0" smtClean="0"/>
              <a:t> is to insert scheduling points for Thread Synchronization and Shared State</a:t>
            </a:r>
          </a:p>
          <a:p>
            <a:pPr marL="457200" indent="-457200">
              <a:buAutoNum type="arabicParenR"/>
            </a:pPr>
            <a:r>
              <a:rPr lang="en-US" baseline="0" dirty="0" smtClean="0"/>
              <a:t>With GPRs we don’t want JPF to insert any scheduling points for shared state</a:t>
            </a:r>
          </a:p>
          <a:p>
            <a:pPr marL="457200" indent="-457200">
              <a:buAutoNum type="arabicParenR"/>
            </a:pPr>
            <a:endParaRPr lang="en-US" baseline="0" dirty="0" smtClean="0"/>
          </a:p>
          <a:p>
            <a:pPr marL="0" indent="0">
              <a:buNone/>
            </a:pPr>
            <a:r>
              <a:rPr lang="en-US" baseline="0" dirty="0" smtClean="0"/>
              <a:t>Notes –</a:t>
            </a:r>
          </a:p>
          <a:p>
            <a:pPr marL="0" indent="0">
              <a:buNone/>
            </a:pPr>
            <a:endParaRPr lang="en-US" baseline="0" dirty="0" smtClean="0"/>
          </a:p>
          <a:p>
            <a:pPr marL="457200" indent="-457200">
              <a:buAutoNum type="arabicPeriod"/>
            </a:pPr>
            <a:r>
              <a:rPr lang="en-US" baseline="0" dirty="0" smtClean="0"/>
              <a:t>Grey out/strike-through removed items</a:t>
            </a:r>
          </a:p>
          <a:p>
            <a:pPr marL="457200" indent="-457200">
              <a:buAutoNum type="arabicPeriod"/>
            </a:pPr>
            <a:r>
              <a:rPr lang="en-US" baseline="0" dirty="0" smtClean="0"/>
              <a:t>Add in GPR regions</a:t>
            </a:r>
          </a:p>
          <a:p>
            <a:pPr marL="457200" indent="-457200">
              <a:buAutoNum type="arabicPeriod"/>
            </a:pPr>
            <a:r>
              <a:rPr lang="en-US" baseline="0" dirty="0" smtClean="0"/>
              <a:t>Why this is faster? Include bytes code figure… Put this here</a:t>
            </a:r>
          </a:p>
          <a:p>
            <a:pPr marL="457200" indent="-457200">
              <a:buAutoNum type="arabicPeriod"/>
            </a:pPr>
            <a:r>
              <a:rPr lang="en-US" baseline="0" dirty="0" smtClean="0"/>
              <a:t>Bold table headers</a:t>
            </a:r>
          </a:p>
          <a:p>
            <a:pPr marL="457200" indent="-457200">
              <a:buAutoNum type="arabicPeriod"/>
            </a:pPr>
            <a:r>
              <a:rPr lang="en-US" baseline="0" dirty="0" smtClean="0"/>
              <a:t>Create a slide after this one that shows JPF/GPR difference in inserting choice generators.</a:t>
            </a:r>
            <a:endParaRPr lang="en-US" dirty="0"/>
          </a:p>
        </p:txBody>
      </p:sp>
    </p:spTree>
    <p:extLst>
      <p:ext uri="{BB962C8B-B14F-4D97-AF65-F5344CB8AC3E}">
        <p14:creationId xmlns:p14="http://schemas.microsoft.com/office/powerpoint/2010/main" val="62909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arenR"/>
            </a:pPr>
            <a:r>
              <a:rPr lang="en-US" dirty="0" smtClean="0"/>
              <a:t>Currently JPF’s default behavior</a:t>
            </a:r>
            <a:r>
              <a:rPr lang="en-US" baseline="0" dirty="0" smtClean="0"/>
              <a:t> is to insert scheduling points for Thread Synchronization and Shared State</a:t>
            </a:r>
          </a:p>
          <a:p>
            <a:pPr marL="457200" indent="-457200">
              <a:buAutoNum type="arabicParenR"/>
            </a:pPr>
            <a:r>
              <a:rPr lang="en-US" baseline="0" dirty="0" smtClean="0"/>
              <a:t>With GPRs we don’t want JPF to insert any scheduling points for shared state</a:t>
            </a:r>
          </a:p>
          <a:p>
            <a:pPr marL="457200" indent="-457200">
              <a:buAutoNum type="arabicParenR"/>
            </a:pPr>
            <a:endParaRPr lang="en-US" baseline="0" dirty="0" smtClean="0"/>
          </a:p>
          <a:p>
            <a:pPr marL="0" indent="0">
              <a:buNone/>
            </a:pPr>
            <a:r>
              <a:rPr lang="en-US" baseline="0" dirty="0" smtClean="0"/>
              <a:t>Notes –</a:t>
            </a:r>
          </a:p>
          <a:p>
            <a:pPr marL="0" indent="0">
              <a:buNone/>
            </a:pPr>
            <a:endParaRPr lang="en-US" baseline="0" dirty="0" smtClean="0"/>
          </a:p>
          <a:p>
            <a:pPr marL="457200" indent="-457200">
              <a:buAutoNum type="arabicPeriod"/>
            </a:pPr>
            <a:r>
              <a:rPr lang="en-US" baseline="0" dirty="0" smtClean="0"/>
              <a:t>Grey out/strike-through removed items</a:t>
            </a:r>
          </a:p>
          <a:p>
            <a:pPr marL="457200" indent="-457200">
              <a:buAutoNum type="arabicPeriod"/>
            </a:pPr>
            <a:r>
              <a:rPr lang="en-US" baseline="0" dirty="0" smtClean="0"/>
              <a:t>Add in GPR regions</a:t>
            </a:r>
          </a:p>
          <a:p>
            <a:pPr marL="457200" indent="-457200">
              <a:buAutoNum type="arabicPeriod"/>
            </a:pPr>
            <a:r>
              <a:rPr lang="en-US" baseline="0" dirty="0" smtClean="0"/>
              <a:t>Why this is faster? Include bytes code figure… Put this here</a:t>
            </a:r>
          </a:p>
          <a:p>
            <a:pPr marL="457200" indent="-457200">
              <a:buAutoNum type="arabicPeriod"/>
            </a:pPr>
            <a:r>
              <a:rPr lang="en-US" baseline="0" dirty="0" smtClean="0"/>
              <a:t>Bold table headers</a:t>
            </a:r>
          </a:p>
          <a:p>
            <a:pPr marL="457200" indent="-457200">
              <a:buAutoNum type="arabicPeriod"/>
            </a:pPr>
            <a:r>
              <a:rPr lang="en-US" baseline="0" dirty="0" smtClean="0"/>
              <a:t>Create a slide after this one that shows JPF/GPR difference in inserting choice generators.</a:t>
            </a:r>
            <a:endParaRPr lang="en-US" dirty="0"/>
          </a:p>
        </p:txBody>
      </p:sp>
    </p:spTree>
    <p:extLst>
      <p:ext uri="{BB962C8B-B14F-4D97-AF65-F5344CB8AC3E}">
        <p14:creationId xmlns:p14="http://schemas.microsoft.com/office/powerpoint/2010/main" val="1622751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arenR"/>
            </a:pPr>
            <a:r>
              <a:rPr lang="en-US" dirty="0" smtClean="0"/>
              <a:t>As synchronization complexity</a:t>
            </a:r>
            <a:r>
              <a:rPr lang="en-US" baseline="0" dirty="0" smtClean="0"/>
              <a:t> increases so does the size of the state space</a:t>
            </a:r>
          </a:p>
          <a:p>
            <a:pPr marL="457200" indent="-457200">
              <a:buAutoNum type="arabicParenR"/>
            </a:pPr>
            <a:r>
              <a:rPr lang="en-US" baseline="0" dirty="0" smtClean="0"/>
              <a:t>Removing shared access choice generators reduces the state space by 1-2 orders of magnitude</a:t>
            </a:r>
            <a:endParaRPr lang="en-US" dirty="0"/>
          </a:p>
        </p:txBody>
      </p:sp>
    </p:spTree>
    <p:extLst>
      <p:ext uri="{BB962C8B-B14F-4D97-AF65-F5344CB8AC3E}">
        <p14:creationId xmlns:p14="http://schemas.microsoft.com/office/powerpoint/2010/main" val="961065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674634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rPr dirty="0"/>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rPr dirty="0"/>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rPr dirty="0"/>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rPr dirty="0"/>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rPr dirty="0"/>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rPr dirty="0"/>
              <a:t>Simplifies conversion between for and forasync</a:t>
            </a:r>
          </a:p>
        </p:txBody>
      </p:sp>
    </p:spTree>
    <p:extLst>
      <p:ext uri="{BB962C8B-B14F-4D97-AF65-F5344CB8AC3E}">
        <p14:creationId xmlns:p14="http://schemas.microsoft.com/office/powerpoint/2010/main" val="48889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57457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9686" marR="39686" lvl="1" indent="0" defTabSz="914400">
              <a:lnSpc>
                <a:spcPct val="90000"/>
              </a:lnSpc>
              <a:spcBef>
                <a:spcPts val="1400"/>
              </a:spcBef>
              <a:buSzPct val="130000"/>
              <a:buNone/>
              <a:defRPr sz="2000" b="1">
                <a:uFill>
                  <a:solidFill>
                    <a:srgbClr val="000000"/>
                  </a:solidFill>
                </a:uFill>
                <a:latin typeface="Comic Sans MS"/>
                <a:ea typeface="Comic Sans MS"/>
                <a:cs typeface="Comic Sans MS"/>
                <a:sym typeface="Comic Sans MS"/>
              </a:defRPr>
            </a:pPr>
            <a:r>
              <a:rPr lang="en-US" baseline="0" dirty="0" smtClean="0"/>
              <a:t>Nodes are method calls.</a:t>
            </a:r>
          </a:p>
          <a:p>
            <a:pPr marL="39686" marR="39686" lvl="1" indent="0" defTabSz="914400">
              <a:lnSpc>
                <a:spcPct val="90000"/>
              </a:lnSpc>
              <a:spcBef>
                <a:spcPts val="1400"/>
              </a:spcBef>
              <a:buSzPct val="130000"/>
              <a:buNone/>
              <a:defRPr sz="2000" b="1">
                <a:uFill>
                  <a:solidFill>
                    <a:srgbClr val="000000"/>
                  </a:solidFill>
                </a:uFill>
                <a:latin typeface="Comic Sans MS"/>
                <a:ea typeface="Comic Sans MS"/>
                <a:cs typeface="Comic Sans MS"/>
                <a:sym typeface="Comic Sans MS"/>
              </a:defRPr>
            </a:pPr>
            <a:r>
              <a:rPr lang="en-US" baseline="0" dirty="0" smtClean="0"/>
              <a:t>Edges are constraints</a:t>
            </a:r>
          </a:p>
        </p:txBody>
      </p:sp>
    </p:spTree>
    <p:extLst>
      <p:ext uri="{BB962C8B-B14F-4D97-AF65-F5344CB8AC3E}">
        <p14:creationId xmlns:p14="http://schemas.microsoft.com/office/powerpoint/2010/main" val="1262597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prstGeom prst="rect">
            <a:avLst/>
          </a:prstGeom>
        </p:spPr>
        <p:txBody>
          <a:bodyPr/>
          <a:lstStyle/>
          <a:p>
            <a:endParaRPr/>
          </a:p>
        </p:txBody>
      </p:sp>
      <p:sp>
        <p:nvSpPr>
          <p:cNvPr id="524" name="Shape 524"/>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24255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a:p>
        </p:txBody>
      </p:sp>
      <p:sp>
        <p:nvSpPr>
          <p:cNvPr id="847" name="Shape 847"/>
          <p:cNvSpPr>
            <a:spLocks noGrp="1"/>
          </p:cNvSpPr>
          <p:nvPr>
            <p:ph type="body" sz="quarter" idx="1"/>
          </p:nvPr>
        </p:nvSpPr>
        <p:spPr>
          <a:prstGeom prst="rect">
            <a:avLst/>
          </a:prstGeom>
        </p:spPr>
        <p:txBody>
          <a:bodyPr/>
          <a:lstStyle/>
          <a:p>
            <a:pPr marL="39686" marR="39686" lvl="1" indent="0" defTabSz="914400">
              <a:lnSpc>
                <a:spcPct val="90000"/>
              </a:lnSpc>
              <a:spcBef>
                <a:spcPts val="1400"/>
              </a:spcBef>
              <a:buSzPct val="125000"/>
              <a:buFont typeface="Comic Sans MS"/>
              <a:buChar char="•"/>
              <a:defRPr sz="2000" b="1">
                <a:uFill>
                  <a:solidFill>
                    <a:srgbClr val="000000"/>
                  </a:solidFill>
                </a:uFill>
                <a:latin typeface="Courier"/>
                <a:ea typeface="Courier"/>
                <a:cs typeface="Courier"/>
                <a:sym typeface="Courier"/>
              </a:defRPr>
            </a:pPr>
            <a:r>
              <a:rPr>
                <a:latin typeface="Comic Sans MS"/>
                <a:ea typeface="Comic Sans MS"/>
                <a:cs typeface="Comic Sans MS"/>
                <a:sym typeface="Comic Sans MS"/>
              </a:rPr>
              <a:t>type parameter is optional for DataDrivenFuture</a:t>
            </a:r>
          </a:p>
          <a:p>
            <a:pPr marL="536574" marR="39686" lvl="2" indent="0" defTabSz="914400">
              <a:lnSpc>
                <a:spcPct val="90000"/>
              </a:lnSpc>
              <a:spcBef>
                <a:spcPts val="700"/>
              </a:spcBef>
              <a:buSzPct val="125000"/>
              <a:buChar char="•"/>
              <a:defRPr sz="1800" b="1">
                <a:solidFill>
                  <a:srgbClr val="0433FF"/>
                </a:solidFill>
                <a:uFill>
                  <a:solidFill>
                    <a:srgbClr val="0433FF"/>
                  </a:solidFill>
                </a:uFill>
                <a:latin typeface="Courier"/>
                <a:ea typeface="Courier"/>
                <a:cs typeface="Courier"/>
                <a:sym typeface="Courier"/>
              </a:defRPr>
            </a:pPr>
            <a:r>
              <a:rPr>
                <a:latin typeface="Comic Sans MS"/>
                <a:ea typeface="Comic Sans MS"/>
                <a:cs typeface="Comic Sans MS"/>
                <a:sym typeface="Comic Sans MS"/>
              </a:rPr>
              <a:t> if omitted, may require cast operators to be inserted instead </a:t>
            </a:r>
          </a:p>
          <a:p>
            <a:pPr marL="536574" marR="39686" lvl="2" indent="0" defTabSz="914400">
              <a:lnSpc>
                <a:spcPct val="90000"/>
              </a:lnSpc>
              <a:spcBef>
                <a:spcPts val="700"/>
              </a:spcBef>
              <a:buSzPct val="125000"/>
              <a:buChar char="•"/>
              <a:defRPr sz="1800" b="1">
                <a:solidFill>
                  <a:srgbClr val="0433FF"/>
                </a:solidFill>
                <a:uFill>
                  <a:solidFill>
                    <a:srgbClr val="0433FF"/>
                  </a:solidFill>
                </a:uFill>
                <a:latin typeface="Courier"/>
                <a:ea typeface="Courier"/>
                <a:cs typeface="Courier"/>
                <a:sym typeface="Courier"/>
              </a:defRPr>
            </a:pPr>
            <a:r>
              <a:rPr>
                <a:latin typeface="Comic Sans MS"/>
                <a:ea typeface="Comic Sans MS"/>
                <a:cs typeface="Comic Sans MS"/>
                <a:sym typeface="Comic Sans MS"/>
              </a:rPr>
              <a:t> (just as with standard Java generics in sequential programs)</a:t>
            </a:r>
          </a:p>
        </p:txBody>
      </p:sp>
    </p:spTree>
    <p:extLst>
      <p:ext uri="{BB962C8B-B14F-4D97-AF65-F5344CB8AC3E}">
        <p14:creationId xmlns:p14="http://schemas.microsoft.com/office/powerpoint/2010/main" val="1188725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457" marR="37702" indent="-325754" defTabSz="868680">
              <a:spcBef>
                <a:spcPts val="1300"/>
              </a:spcBef>
              <a:buSzTx/>
              <a:buFont typeface="Comic Sans MS"/>
              <a:buNone/>
              <a:defRPr sz="3230" b="1">
                <a:uFill>
                  <a:solidFill>
                    <a:srgbClr val="000000"/>
                  </a:solidFill>
                </a:uFill>
                <a:latin typeface="Arial"/>
                <a:ea typeface="Arial"/>
                <a:cs typeface="Arial"/>
                <a:sym typeface="Arial"/>
              </a:defRPr>
            </a:pPr>
            <a:r>
              <a:rPr lang="en-US" dirty="0" smtClean="0"/>
              <a:t>A data race occurs on location L in a program execution with computation graph CG if there exist steps (nodes) S1 and S2 in CG such that:</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S1 does not depend on S2 and S2 does not depend on S1 i.e., there is no path of dependence edges from S1 to S2 or from S2 to S1 in CG, and</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lang="en-US" dirty="0" smtClean="0"/>
              <a:t>Both S1 and S2 read or write L, and at least one of the accesses is a write.  (L must be a shared location i.e., a static field, instance field, or array element.)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b="0" dirty="0" smtClean="0"/>
              <a:t>	</a:t>
            </a:r>
            <a:r>
              <a:rPr lang="en-US" dirty="0" smtClean="0"/>
              <a:t> A program is </a:t>
            </a:r>
            <a:r>
              <a:rPr lang="en-US" i="1" dirty="0" smtClean="0">
                <a:solidFill>
                  <a:srgbClr val="0433FF"/>
                </a:solidFill>
                <a:uFill>
                  <a:solidFill>
                    <a:srgbClr val="0433FF"/>
                  </a:solidFill>
                </a:uFill>
              </a:rPr>
              <a:t>data-race-free</a:t>
            </a:r>
            <a:r>
              <a:rPr lang="en-US" dirty="0" smtClean="0"/>
              <a:t> it cannot exhibit a data race for any input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lang="en-US" dirty="0" smtClean="0"/>
              <a:t>     Above definition includes all “potential” data races i.e., it’s considered a data race even if S1 and S2 execute on the same processor</a:t>
            </a:r>
          </a:p>
          <a:p>
            <a:endParaRPr lang="en-US" dirty="0"/>
          </a:p>
        </p:txBody>
      </p:sp>
    </p:spTree>
    <p:extLst>
      <p:ext uri="{BB962C8B-B14F-4D97-AF65-F5344CB8AC3E}">
        <p14:creationId xmlns:p14="http://schemas.microsoft.com/office/powerpoint/2010/main" val="1134271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 name="Shape 1439"/>
          <p:cNvSpPr>
            <a:spLocks noGrp="1" noRot="1" noChangeAspect="1"/>
          </p:cNvSpPr>
          <p:nvPr>
            <p:ph type="sldImg"/>
          </p:nvPr>
        </p:nvSpPr>
        <p:spPr>
          <a:prstGeom prst="rect">
            <a:avLst/>
          </a:prstGeom>
        </p:spPr>
        <p:txBody>
          <a:bodyPr/>
          <a:lstStyle/>
          <a:p>
            <a:endParaRPr/>
          </a:p>
        </p:txBody>
      </p:sp>
      <p:sp>
        <p:nvSpPr>
          <p:cNvPr id="1440" name="Shape 1440"/>
          <p:cNvSpPr>
            <a:spLocks noGrp="1"/>
          </p:cNvSpPr>
          <p:nvPr>
            <p:ph type="body" sz="quarter" idx="1"/>
          </p:nvPr>
        </p:nvSpPr>
        <p:spPr>
          <a:prstGeom prst="rect">
            <a:avLst/>
          </a:prstGeom>
        </p:spPr>
        <p:txBody>
          <a:bodyPr/>
          <a:lstStyle>
            <a:lvl1pPr>
              <a:spcBef>
                <a:spcPts val="400"/>
              </a:spcBef>
              <a:defRPr sz="1200">
                <a:uFill>
                  <a:solidFill>
                    <a:srgbClr val="000000"/>
                  </a:solidFill>
                </a:uFill>
                <a:latin typeface="Times New Roman"/>
                <a:ea typeface="Times New Roman"/>
                <a:cs typeface="Times New Roman"/>
                <a:sym typeface="Times New Roman"/>
              </a:defRPr>
            </a:lvl1pPr>
          </a:lstStyle>
          <a:p>
            <a:r>
              <a:t>TODO: talk about ordering of messages</a:t>
            </a:r>
          </a:p>
        </p:txBody>
      </p:sp>
    </p:spTree>
    <p:extLst>
      <p:ext uri="{BB962C8B-B14F-4D97-AF65-F5344CB8AC3E}">
        <p14:creationId xmlns:p14="http://schemas.microsoft.com/office/powerpoint/2010/main" val="972616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Shape 1459"/>
          <p:cNvSpPr>
            <a:spLocks noGrp="1" noRot="1" noChangeAspect="1"/>
          </p:cNvSpPr>
          <p:nvPr>
            <p:ph type="sldImg"/>
          </p:nvPr>
        </p:nvSpPr>
        <p:spPr>
          <a:prstGeom prst="rect">
            <a:avLst/>
          </a:prstGeom>
        </p:spPr>
        <p:txBody>
          <a:bodyPr/>
          <a:lstStyle/>
          <a:p>
            <a:endParaRPr/>
          </a:p>
        </p:txBody>
      </p:sp>
      <p:sp>
        <p:nvSpPr>
          <p:cNvPr id="1460" name="Shape 1460"/>
          <p:cNvSpPr>
            <a:spLocks noGrp="1"/>
          </p:cNvSpPr>
          <p:nvPr>
            <p:ph type="body" sz="quarter" idx="1"/>
          </p:nvPr>
        </p:nvSpPr>
        <p:spPr>
          <a:prstGeom prst="rect">
            <a:avLst/>
          </a:prstGeom>
        </p:spPr>
        <p:txBody>
          <a:bodyPr/>
          <a:lstStyle/>
          <a:p>
            <a:pPr>
              <a:spcBef>
                <a:spcPts val="400"/>
              </a:spcBef>
              <a:defRPr sz="1200">
                <a:uFill>
                  <a:solidFill>
                    <a:srgbClr val="000000"/>
                  </a:solidFill>
                </a:uFill>
                <a:latin typeface="Times New Roman"/>
                <a:ea typeface="Times New Roman"/>
                <a:cs typeface="Times New Roman"/>
                <a:sym typeface="Times New Roman"/>
              </a:defRPr>
            </a:pPr>
            <a:r>
              <a:t>(VIVEK) Relate to AtomicInteger.addAndGet()</a:t>
            </a:r>
          </a:p>
          <a:p>
            <a:pPr>
              <a:spcBef>
                <a:spcPts val="400"/>
              </a:spcBef>
              <a:defRPr sz="1200">
                <a:uFill>
                  <a:solidFill>
                    <a:srgbClr val="000000"/>
                  </a:solidFill>
                </a:uFill>
                <a:latin typeface="Times New Roman"/>
                <a:ea typeface="Times New Roman"/>
                <a:cs typeface="Times New Roman"/>
                <a:sym typeface="Times New Roman"/>
              </a:defRPr>
            </a:pPr>
            <a:r>
              <a:t>(Shams): AtomicInteger.addAndGet() is a synchronous, actor version is asynchronous.</a:t>
            </a:r>
          </a:p>
        </p:txBody>
      </p:sp>
    </p:spTree>
    <p:extLst>
      <p:ext uri="{BB962C8B-B14F-4D97-AF65-F5344CB8AC3E}">
        <p14:creationId xmlns:p14="http://schemas.microsoft.com/office/powerpoint/2010/main" val="265774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 name="Shape 1508"/>
          <p:cNvSpPr>
            <a:spLocks noGrp="1" noRot="1" noChangeAspect="1"/>
          </p:cNvSpPr>
          <p:nvPr>
            <p:ph type="sldImg"/>
          </p:nvPr>
        </p:nvSpPr>
        <p:spPr>
          <a:prstGeom prst="rect">
            <a:avLst/>
          </a:prstGeom>
        </p:spPr>
        <p:txBody>
          <a:bodyPr/>
          <a:lstStyle/>
          <a:p>
            <a:endParaRPr/>
          </a:p>
        </p:txBody>
      </p:sp>
      <p:sp>
        <p:nvSpPr>
          <p:cNvPr id="1509" name="Shape 1509"/>
          <p:cNvSpPr>
            <a:spLocks noGrp="1"/>
          </p:cNvSpPr>
          <p:nvPr>
            <p:ph type="body" sz="quarter" idx="1"/>
          </p:nvPr>
        </p:nvSpPr>
        <p:spPr>
          <a:prstGeom prst="rect">
            <a:avLst/>
          </a:prstGeom>
        </p:spPr>
        <p:txBody>
          <a:bodyPr/>
          <a:lstStyle>
            <a:lvl1pPr>
              <a:spcBef>
                <a:spcPts val="400"/>
              </a:spcBef>
              <a:defRPr sz="1200">
                <a:uFill>
                  <a:solidFill>
                    <a:srgbClr val="000000"/>
                  </a:solidFill>
                </a:uFill>
                <a:latin typeface="Times New Roman"/>
                <a:ea typeface="Times New Roman"/>
                <a:cs typeface="Times New Roman"/>
                <a:sym typeface="Times New Roman"/>
              </a:defRPr>
            </a:lvl1pPr>
          </a:lstStyle>
          <a:p>
            <a:r>
              <a:t>TODO: Add math formula for the series, create figure</a:t>
            </a:r>
          </a:p>
        </p:txBody>
      </p:sp>
    </p:spTree>
    <p:extLst>
      <p:ext uri="{BB962C8B-B14F-4D97-AF65-F5344CB8AC3E}">
        <p14:creationId xmlns:p14="http://schemas.microsoft.com/office/powerpoint/2010/main" val="728685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 name="Shape 1599"/>
          <p:cNvSpPr>
            <a:spLocks noGrp="1" noRot="1" noChangeAspect="1"/>
          </p:cNvSpPr>
          <p:nvPr>
            <p:ph type="sldImg"/>
          </p:nvPr>
        </p:nvSpPr>
        <p:spPr>
          <a:prstGeom prst="rect">
            <a:avLst/>
          </a:prstGeom>
        </p:spPr>
        <p:txBody>
          <a:bodyPr/>
          <a:lstStyle/>
          <a:p>
            <a:endParaRPr/>
          </a:p>
        </p:txBody>
      </p:sp>
      <p:sp>
        <p:nvSpPr>
          <p:cNvPr id="1600" name="Shape 1600"/>
          <p:cNvSpPr>
            <a:spLocks noGrp="1"/>
          </p:cNvSpPr>
          <p:nvPr>
            <p:ph type="body" sz="quarter" idx="1"/>
          </p:nvPr>
        </p:nvSpPr>
        <p:spPr>
          <a:prstGeom prst="rect">
            <a:avLst/>
          </a:prstGeom>
        </p:spPr>
        <p:txBody>
          <a:bodyPr/>
          <a:lstStyle>
            <a:lvl1pPr>
              <a:spcBef>
                <a:spcPts val="400"/>
              </a:spcBef>
              <a:defRPr sz="1200">
                <a:uFill>
                  <a:solidFill>
                    <a:srgbClr val="000000"/>
                  </a:solidFill>
                </a:uFill>
                <a:latin typeface="Times New Roman"/>
                <a:ea typeface="Times New Roman"/>
                <a:cs typeface="Times New Roman"/>
                <a:sym typeface="Times New Roman"/>
              </a:defRPr>
            </a:lvl1pPr>
          </a:lstStyle>
          <a:p>
            <a:r>
              <a:t>TODO: replace DataDrivenFutureMessage by DataDrivenFuture</a:t>
            </a:r>
          </a:p>
        </p:txBody>
      </p:sp>
    </p:spTree>
    <p:extLst>
      <p:ext uri="{BB962C8B-B14F-4D97-AF65-F5344CB8AC3E}">
        <p14:creationId xmlns:p14="http://schemas.microsoft.com/office/powerpoint/2010/main" val="1109343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 name="Shape 1774"/>
          <p:cNvSpPr>
            <a:spLocks noGrp="1" noRot="1" noChangeAspect="1"/>
          </p:cNvSpPr>
          <p:nvPr>
            <p:ph type="sldImg"/>
          </p:nvPr>
        </p:nvSpPr>
        <p:spPr>
          <a:prstGeom prst="rect">
            <a:avLst/>
          </a:prstGeom>
        </p:spPr>
        <p:txBody>
          <a:bodyPr/>
          <a:lstStyle/>
          <a:p>
            <a:endParaRPr/>
          </a:p>
        </p:txBody>
      </p:sp>
      <p:sp>
        <p:nvSpPr>
          <p:cNvPr id="1775" name="Shape 1775"/>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539903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 name="Shape 1785"/>
          <p:cNvSpPr>
            <a:spLocks noGrp="1" noRot="1" noChangeAspect="1"/>
          </p:cNvSpPr>
          <p:nvPr>
            <p:ph type="sldImg"/>
          </p:nvPr>
        </p:nvSpPr>
        <p:spPr>
          <a:prstGeom prst="rect">
            <a:avLst/>
          </a:prstGeom>
        </p:spPr>
        <p:txBody>
          <a:bodyPr/>
          <a:lstStyle/>
          <a:p>
            <a:endParaRPr/>
          </a:p>
        </p:txBody>
      </p:sp>
      <p:sp>
        <p:nvSpPr>
          <p:cNvPr id="1786" name="Shape 1786"/>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658001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a:spLocks noGrp="1" noRot="1" noChangeAspect="1"/>
          </p:cNvSpPr>
          <p:nvPr>
            <p:ph type="sldImg"/>
          </p:nvPr>
        </p:nvSpPr>
        <p:spPr>
          <a:prstGeom prst="rect">
            <a:avLst/>
          </a:prstGeom>
        </p:spPr>
        <p:txBody>
          <a:bodyPr/>
          <a:lstStyle/>
          <a:p>
            <a:endParaRPr/>
          </a:p>
        </p:txBody>
      </p:sp>
      <p:sp>
        <p:nvSpPr>
          <p:cNvPr id="1796" name="Shape 1796"/>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31853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57692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73795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922943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150482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Combination of for-async is replaced by a single keyword, forasync</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Multiple loops can be collapsed into a single forasync, with a multi-dimensional iteration space.</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Iteration variable for a forasync is a point (integer tuple), such as [I,J]</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Loop bounds can be specified as a rectangular region (dimension ranges) such as [0:N-1,0:N-1]</a:t>
            </a:r>
          </a:p>
          <a:p>
            <a:pPr marL="382586" marR="39686" lvl="1" indent="-342900" defTabSz="914400">
              <a:lnSpc>
                <a:spcPct val="90000"/>
              </a:lnSpc>
              <a:spcBef>
                <a:spcPts val="1400"/>
              </a:spcBef>
              <a:buSzPct val="130000"/>
              <a:buChar char="•"/>
              <a:defRPr sz="2000" b="1">
                <a:uFill>
                  <a:solidFill>
                    <a:srgbClr val="000000"/>
                  </a:solidFill>
                </a:uFill>
                <a:latin typeface="Comic Sans MS"/>
                <a:ea typeface="Comic Sans MS"/>
                <a:cs typeface="Comic Sans MS"/>
                <a:sym typeface="Comic Sans MS"/>
              </a:defRPr>
            </a:pPr>
            <a:r>
              <a:t>HJ also extends the sequential for statement so as to iterate sequentially over a rectangular region</a:t>
            </a:r>
          </a:p>
          <a:p>
            <a:pPr marL="725487" marR="39686" lvl="2" indent="-228600" defTabSz="914400">
              <a:lnSpc>
                <a:spcPct val="90000"/>
              </a:lnSpc>
              <a:spcBef>
                <a:spcPts val="700"/>
              </a:spcBef>
              <a:buSzPct val="100000"/>
              <a:buChar char="—"/>
              <a:defRPr sz="1800" b="1">
                <a:solidFill>
                  <a:srgbClr val="0433FF"/>
                </a:solidFill>
                <a:uFill>
                  <a:solidFill>
                    <a:srgbClr val="0433FF"/>
                  </a:solidFill>
                </a:uFill>
                <a:latin typeface="Comic Sans MS"/>
                <a:ea typeface="Comic Sans MS"/>
                <a:cs typeface="Comic Sans MS"/>
                <a:sym typeface="Comic Sans MS"/>
              </a:defRPr>
            </a:pPr>
            <a:r>
              <a:t>Simplifies conversion between for and forasync</a:t>
            </a:r>
          </a:p>
        </p:txBody>
      </p:sp>
    </p:spTree>
    <p:extLst>
      <p:ext uri="{BB962C8B-B14F-4D97-AF65-F5344CB8AC3E}">
        <p14:creationId xmlns:p14="http://schemas.microsoft.com/office/powerpoint/2010/main" val="95979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en-US" smtClean="0"/>
              <a:t>Click to edit Master title style</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002755-9B2E-2644-9E62-9F5B72EC28C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57452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002755-9B2E-2644-9E62-9F5B72EC28C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44850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002755-9B2E-2644-9E62-9F5B72EC28C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283899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31450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80708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1_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50240" y="390595"/>
            <a:ext cx="11704320" cy="16256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5" name="Shape 15"/>
          <p:cNvSpPr txBox="1">
            <a:spLocks noGrp="1"/>
          </p:cNvSpPr>
          <p:nvPr>
            <p:ph type="body" idx="1"/>
          </p:nvPr>
        </p:nvSpPr>
        <p:spPr>
          <a:xfrm>
            <a:off x="650240" y="2275840"/>
            <a:ext cx="5681067" cy="7065173"/>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6" name="Shape 16"/>
          <p:cNvSpPr txBox="1">
            <a:spLocks noGrp="1"/>
          </p:cNvSpPr>
          <p:nvPr>
            <p:ph type="body" idx="2"/>
          </p:nvPr>
        </p:nvSpPr>
        <p:spPr>
          <a:xfrm>
            <a:off x="6673455" y="2275840"/>
            <a:ext cx="5681067" cy="7065173"/>
          </a:xfrm>
          <a:prstGeom prst="rect">
            <a:avLst/>
          </a:prstGeom>
        </p:spPr>
        <p:txBody>
          <a:bodyPr lIns="91425" tIns="91425" rIns="91425" b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536496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002755-9B2E-2644-9E62-9F5B72EC28C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679167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en-US" smtClean="0"/>
              <a:t>Click to edit Master title style</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002755-9B2E-2644-9E62-9F5B72EC28C5}"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67924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002755-9B2E-2644-9E62-9F5B72EC28C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888374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583681" y="3562773"/>
            <a:ext cx="5528734" cy="5240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002755-9B2E-2644-9E62-9F5B72EC28C5}" type="datetimeFigureOut">
              <a:rPr lang="en-US" smtClean="0"/>
              <a:t>11/9/15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609168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002755-9B2E-2644-9E62-9F5B72EC28C5}" type="datetimeFigureOut">
              <a:rPr lang="en-US" smtClean="0"/>
              <a:t>11/9/15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202747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02755-9B2E-2644-9E62-9F5B72EC28C5}" type="datetimeFigureOut">
              <a:rPr lang="en-US" smtClean="0"/>
              <a:t>11/9/15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73262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smtClean="0"/>
              <a:t>Click to edit Master title style</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002755-9B2E-2644-9E62-9F5B72EC28C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386374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002755-9B2E-2644-9E62-9F5B72EC28C5}"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9511229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EF002755-9B2E-2644-9E62-9F5B72EC28C5}" type="datetimeFigureOut">
              <a:rPr lang="en-US" smtClean="0"/>
              <a:t>11/9/15</a:t>
            </a:fld>
            <a:endParaRPr lang="en-US"/>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78423761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iki.rice.edu/confluence/display/PARPROG/Habanero-Java:+Multicore+Programming+for+the+Mass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hyperlink" Target="http://en.wikipedia.org/wiki/Critical_sec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en.wikipedia.org/wiki/Spanning_tree" TargetMode="External"/><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3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14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hyperlink" Target="http://www.enotes.com/topic/Pi" TargetMode="External"/><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4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4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1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5.xml.rels><?xml version="1.0" encoding="UTF-8" standalone="yes"?>
<Relationships xmlns="http://schemas.openxmlformats.org/package/2006/relationships"><Relationship Id="rId3" Type="http://schemas.openxmlformats.org/officeDocument/2006/relationships/hyperlink" Target="http://www.cs.rice.edu/~vs3/hjlib/habanero-java-lib.jar" TargetMode="External"/><Relationship Id="rId4" Type="http://schemas.openxmlformats.org/officeDocument/2006/relationships/hyperlink" Target="https://wiki.rice.edu/confluence/display/PARPROG/Download+and+Set+Up" TargetMode="External"/><Relationship Id="rId5" Type="http://schemas.openxmlformats.org/officeDocument/2006/relationships/hyperlink" Target="https://wiki.rice.edu/confluence/display/PARPROG/Habanero-Java:+Multicore+Programming+for+the+Masses" TargetMode="External"/><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hyperlink" Target="http://www.malhar.net/sriram/kilim/"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7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17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 Id="rId3"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hyperlink" Target="http://www.cs.rice.edu/~vs3/hjlib/doc/edu/rice/hj/Module1.html" TargetMode="External"/><Relationship Id="rId4" Type="http://schemas.openxmlformats.org/officeDocument/2006/relationships/hyperlink" Target="http://www.cs.rice.edu/~vs3/hjlib/doc/edu/rice/hj/Module1.html#forall-edu.rice.hj.api.HjRegion.HjRegion1D-edu.rice.hj.api.HjProcedureInt1D-" TargetMode="External"/><Relationship Id="rId5" Type="http://schemas.openxmlformats.org/officeDocument/2006/relationships/hyperlink" Target="http://www.cs.rice.edu/~vs3/hjlib/doc/edu/rice/hj/Module1.html#forall-edu.rice.hj.api.HjRegion.HjRegion2D-edu.rice.hj.api.HjProcedureInt2D-" TargetMode="External"/><Relationship Id="rId6" Type="http://schemas.openxmlformats.org/officeDocument/2006/relationships/hyperlink" Target="http://www.cs.rice.edu/~vs3/hjlib/doc/edu/rice/hj/Module1.html#forall-edu.rice.hj.api.HjRegion.HjRegion3D-edu.rice.hj.api.HjProcedureInt3D-" TargetMode="External"/><Relationship Id="rId7" Type="http://schemas.openxmlformats.org/officeDocument/2006/relationships/hyperlink" Target="http://www.cs.rice.edu/~vs3/hjlib/doc/edu/rice/hj/Module1.html#forall-int-int-edu.rice.hj.api.HjProcedure-" TargetMode="External"/><Relationship Id="rId8" Type="http://schemas.openxmlformats.org/officeDocument/2006/relationships/hyperlink" Target="http://www.cs.rice.edu/~vs3/hjlib/doc/edu/rice/hj/Module1.html#forall-int-int-int-int-edu.rice.hj.api.HjProcedureInt2D-" TargetMode="External"/><Relationship Id="rId9" Type="http://schemas.openxmlformats.org/officeDocument/2006/relationships/hyperlink" Target="http://www.cs.rice.edu/~vs3/hjlib/doc/edu/rice/hj/Module1.html#forall-java.lang.Iterable-edu.rice.hj.api.HjProcedure-" TargetMode="External"/><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hyperlink" Target="http://www.cs.rice.edu/~vs3/hjlib/doc/edu/rice/hj/Module1.html#forallChunked-int-int-int-edu.rice.hj.api.HjProcedur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370275" y="1302737"/>
            <a:ext cx="12065001" cy="3795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6443" marR="56443" defTabSz="1295400">
              <a:spcBef>
                <a:spcPts val="600"/>
              </a:spcBef>
              <a:buFont typeface="Comic Sans MS"/>
              <a:defRPr sz="4400" b="1">
                <a:solidFill>
                  <a:srgbClr val="0433FF"/>
                </a:solidFill>
                <a:uFill>
                  <a:solidFill>
                    <a:srgbClr val="0433FF"/>
                  </a:solidFill>
                </a:uFill>
                <a:latin typeface="Arial"/>
                <a:ea typeface="Arial"/>
                <a:cs typeface="Arial"/>
                <a:sym typeface="Arial"/>
              </a:defRPr>
            </a:pPr>
            <a:r>
              <a:rPr dirty="0" smtClean="0">
                <a:hlinkClick r:id="rId2"/>
              </a:rPr>
              <a:t>Habanero-Java </a:t>
            </a:r>
            <a:endParaRPr lang="en-US" dirty="0" smtClean="0">
              <a:hlinkClick r:id="rId2"/>
            </a:endParaRPr>
          </a:p>
          <a:p>
            <a:pPr marL="56443" marR="56443" defTabSz="1295400">
              <a:spcBef>
                <a:spcPts val="600"/>
              </a:spcBef>
              <a:buFont typeface="Comic Sans MS"/>
              <a:defRPr sz="4400" b="1">
                <a:solidFill>
                  <a:srgbClr val="0433FF"/>
                </a:solidFill>
                <a:uFill>
                  <a:solidFill>
                    <a:srgbClr val="0433FF"/>
                  </a:solidFill>
                </a:uFill>
                <a:latin typeface="Arial"/>
                <a:ea typeface="Arial"/>
                <a:cs typeface="Arial"/>
                <a:sym typeface="Arial"/>
              </a:defRPr>
            </a:pPr>
            <a:r>
              <a:rPr dirty="0" smtClean="0">
                <a:hlinkClick r:id="rId2"/>
              </a:rPr>
              <a:t>Multicore Programming</a:t>
            </a:r>
            <a:r>
              <a:rPr lang="en-US" dirty="0" smtClean="0">
                <a:hlinkClick r:id="rId2"/>
              </a:rPr>
              <a:t> </a:t>
            </a:r>
            <a:r>
              <a:rPr dirty="0" smtClean="0">
                <a:hlinkClick r:id="rId2"/>
              </a:rPr>
              <a:t>for</a:t>
            </a:r>
            <a:r>
              <a:rPr lang="en-US" dirty="0" smtClean="0">
                <a:hlinkClick r:id="rId2"/>
              </a:rPr>
              <a:t> </a:t>
            </a:r>
            <a:r>
              <a:rPr dirty="0" smtClean="0">
                <a:hlinkClick r:id="rId2"/>
              </a:rPr>
              <a:t>the Masses</a:t>
            </a:r>
            <a:endParaRPr lang="en-US" dirty="0" smtClean="0">
              <a:hlinkClick r:id="rId2"/>
            </a:endParaRPr>
          </a:p>
          <a:p>
            <a:pPr marL="56443" marR="56443" defTabSz="1295400">
              <a:spcBef>
                <a:spcPts val="600"/>
              </a:spcBef>
              <a:buFont typeface="Comic Sans MS"/>
              <a:defRPr sz="4400" b="1">
                <a:solidFill>
                  <a:srgbClr val="0433FF"/>
                </a:solidFill>
                <a:uFill>
                  <a:solidFill>
                    <a:srgbClr val="0433FF"/>
                  </a:solidFill>
                </a:uFill>
                <a:latin typeface="Arial"/>
                <a:ea typeface="Arial"/>
                <a:cs typeface="Arial"/>
                <a:sym typeface="Arial"/>
              </a:defRPr>
            </a:pPr>
            <a:endParaRPr lang="en-US" dirty="0" smtClean="0">
              <a:hlinkClick r:id="rId2"/>
            </a:endParaRPr>
          </a:p>
          <a:p>
            <a:pPr marL="56443" marR="56443" defTabSz="1295400">
              <a:spcBef>
                <a:spcPts val="600"/>
              </a:spcBef>
              <a:buFont typeface="Comic Sans MS"/>
              <a:defRPr sz="4400" b="1">
                <a:solidFill>
                  <a:srgbClr val="0433FF"/>
                </a:solidFill>
                <a:uFill>
                  <a:solidFill>
                    <a:srgbClr val="0433FF"/>
                  </a:solidFill>
                </a:uFill>
                <a:latin typeface="Arial"/>
                <a:ea typeface="Arial"/>
                <a:cs typeface="Arial"/>
                <a:sym typeface="Arial"/>
              </a:defRPr>
            </a:pPr>
            <a:r>
              <a:rPr lang="en-US" dirty="0" smtClean="0">
                <a:hlinkClick r:id="rId2"/>
              </a:rPr>
              <a:t>With some help from JPF</a:t>
            </a:r>
            <a:r>
              <a:rPr lang="is-IS" dirty="0" smtClean="0">
                <a:hlinkClick r:id="rId2"/>
              </a:rPr>
              <a:t>…</a:t>
            </a:r>
            <a:endParaRPr dirty="0">
              <a:hlinkClick r:id="rId2"/>
            </a:endParaRPr>
          </a:p>
          <a:p>
            <a:pPr marL="56443" marR="56443" defTabSz="1295400">
              <a:spcBef>
                <a:spcPts val="600"/>
              </a:spcBef>
              <a:buFont typeface="Comic Sans MS"/>
              <a:defRPr sz="4400" b="1">
                <a:solidFill>
                  <a:srgbClr val="0433FF"/>
                </a:solidFill>
                <a:uFill>
                  <a:solidFill>
                    <a:srgbClr val="0433FF"/>
                  </a:solidFill>
                </a:uFill>
                <a:latin typeface="Arial"/>
                <a:ea typeface="Arial"/>
                <a:cs typeface="Arial"/>
                <a:sym typeface="Arial"/>
              </a:defRPr>
            </a:pPr>
            <a:endParaRPr dirty="0">
              <a:hlinkClick r:id="rId2"/>
            </a:endParaRPr>
          </a:p>
        </p:txBody>
      </p:sp>
      <p:sp>
        <p:nvSpPr>
          <p:cNvPr id="120" name="Shape 120"/>
          <p:cNvSpPr/>
          <p:nvPr/>
        </p:nvSpPr>
        <p:spPr>
          <a:xfrm>
            <a:off x="225777" y="1329831"/>
            <a:ext cx="12331701" cy="88901"/>
          </a:xfrm>
          <a:prstGeom prst="rect">
            <a:avLst/>
          </a:prstGeom>
          <a:solidFill>
            <a:srgbClr val="004C46"/>
          </a:solidFill>
          <a:ln w="12700">
            <a:miter lim="400000"/>
          </a:ln>
        </p:spPr>
        <p:txBody>
          <a:bodyPr lIns="50800" tIns="50800" rIns="50800" bIns="50800" anchor="ctr"/>
          <a:lstStyle/>
          <a:p>
            <a:pPr marL="57799" marR="57799" algn="l" defTabSz="1295400">
              <a:defRPr sz="2800" b="1">
                <a:solidFill>
                  <a:srgbClr val="0433FF"/>
                </a:solidFill>
                <a:uFill>
                  <a:solidFill>
                    <a:srgbClr val="0433FF"/>
                  </a:solidFill>
                </a:uFill>
                <a:latin typeface="Arial"/>
                <a:ea typeface="Arial"/>
                <a:cs typeface="Arial"/>
                <a:sym typeface="Arial"/>
              </a:defRPr>
            </a:pPr>
            <a:endParaRPr/>
          </a:p>
        </p:txBody>
      </p:sp>
      <p:sp>
        <p:nvSpPr>
          <p:cNvPr id="121" name="Shape 121"/>
          <p:cNvSpPr/>
          <p:nvPr/>
        </p:nvSpPr>
        <p:spPr>
          <a:xfrm>
            <a:off x="311573" y="8978900"/>
            <a:ext cx="12331701" cy="88900"/>
          </a:xfrm>
          <a:prstGeom prst="rect">
            <a:avLst/>
          </a:prstGeom>
          <a:solidFill>
            <a:srgbClr val="004C46"/>
          </a:solidFill>
          <a:ln w="12700">
            <a:miter lim="400000"/>
          </a:ln>
        </p:spPr>
        <p:txBody>
          <a:bodyPr lIns="50800" tIns="50800" rIns="50800" bIns="50800" anchor="ctr"/>
          <a:lstStyle/>
          <a:p>
            <a:pPr marL="57799" marR="57799" algn="l" defTabSz="1295400">
              <a:defRPr sz="2800" b="1">
                <a:solidFill>
                  <a:srgbClr val="0433FF"/>
                </a:solidFill>
                <a:uFill>
                  <a:solidFill>
                    <a:srgbClr val="0433FF"/>
                  </a:solidFill>
                </a:uFill>
                <a:latin typeface="Arial"/>
                <a:ea typeface="Arial"/>
                <a:cs typeface="Arial"/>
                <a:sym typeface="Arial"/>
              </a:defRPr>
            </a:pPr>
            <a:endParaRPr/>
          </a:p>
        </p:txBody>
      </p:sp>
      <p:sp>
        <p:nvSpPr>
          <p:cNvPr id="122" name="Shape 122"/>
          <p:cNvSpPr/>
          <p:nvPr/>
        </p:nvSpPr>
        <p:spPr>
          <a:xfrm>
            <a:off x="1298581" y="5203784"/>
            <a:ext cx="6230938" cy="114903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spAutoFit/>
          </a:bodyPr>
          <a:lstStyle/>
          <a:p>
            <a:pPr marL="57799" marR="57799" algn="l" defTabSz="1295400">
              <a:buFont typeface="Comic Sans MS"/>
              <a:defRPr sz="3400" b="1">
                <a:uFill>
                  <a:solidFill>
                    <a:srgbClr val="000000"/>
                  </a:solidFill>
                </a:uFill>
                <a:latin typeface="Arial"/>
                <a:ea typeface="Arial"/>
                <a:cs typeface="Arial"/>
                <a:sym typeface="Arial"/>
              </a:defRPr>
            </a:pPr>
            <a:r>
              <a:rPr lang="en-US" dirty="0" smtClean="0"/>
              <a:t>Eric Mercer	</a:t>
            </a:r>
          </a:p>
          <a:p>
            <a:pPr marL="57799" marR="57799" algn="l" defTabSz="1295400">
              <a:buFont typeface="Comic Sans MS"/>
              <a:defRPr sz="3400" b="1">
                <a:uFill>
                  <a:solidFill>
                    <a:srgbClr val="000000"/>
                  </a:solidFill>
                </a:uFill>
                <a:latin typeface="Arial"/>
                <a:ea typeface="Arial"/>
                <a:cs typeface="Arial"/>
                <a:sym typeface="Arial"/>
              </a:defRPr>
            </a:pPr>
            <a:r>
              <a:rPr lang="en-US" dirty="0" smtClean="0"/>
              <a:t>Brigham Young University</a:t>
            </a:r>
            <a:endParaRPr dirty="0"/>
          </a:p>
        </p:txBody>
      </p:sp>
      <p:sp>
        <p:nvSpPr>
          <p:cNvPr id="124" name="Shape 124"/>
          <p:cNvSpPr/>
          <p:nvPr/>
        </p:nvSpPr>
        <p:spPr>
          <a:xfrm>
            <a:off x="12700" y="9103359"/>
            <a:ext cx="12831763" cy="515239"/>
          </a:xfrm>
          <a:prstGeom prst="rect">
            <a:avLst/>
          </a:prstGeom>
          <a:ln w="12700">
            <a:miter lim="400000"/>
          </a:ln>
          <a:extLst>
            <a:ext uri="{C572A759-6A51-4108-AA02-DFA0A04FC94B}">
              <ma14:wrappingTextBoxFlag xmlns:ma14="http://schemas.microsoft.com/office/mac/drawingml/2011/main" val="1"/>
            </a:ext>
          </a:extLst>
        </p:spPr>
        <p:txBody>
          <a:bodyPr wrap="square" lIns="72248" tIns="72248" rIns="72248" bIns="72248">
            <a:spAutoFit/>
          </a:bodyPr>
          <a:lstStyle>
            <a:lvl1pPr marL="40639" marR="40639" algn="l" defTabSz="914400">
              <a:buFont typeface="Arial"/>
              <a:defRPr sz="2400" b="1">
                <a:solidFill>
                  <a:srgbClr val="0433FF"/>
                </a:solidFill>
                <a:uFill>
                  <a:solidFill>
                    <a:srgbClr val="0433FF"/>
                  </a:solidFill>
                </a:uFill>
                <a:latin typeface="Arial"/>
                <a:ea typeface="Arial"/>
                <a:cs typeface="Arial"/>
                <a:sym typeface="Arial"/>
              </a:defRPr>
            </a:lvl1pPr>
          </a:lstStyle>
          <a:p>
            <a:pPr algn="r"/>
            <a:r>
              <a:rPr dirty="0"/>
              <a:t>	             							</a:t>
            </a:r>
            <a:r>
              <a:rPr lang="en-US" dirty="0" smtClean="0"/>
              <a:t>jpf-workshop November 2015</a:t>
            </a:r>
            <a:endParaRPr dirty="0"/>
          </a:p>
        </p:txBody>
      </p:sp>
      <p:sp>
        <p:nvSpPr>
          <p:cNvPr id="7" name="Shape 122"/>
          <p:cNvSpPr/>
          <p:nvPr/>
        </p:nvSpPr>
        <p:spPr>
          <a:xfrm>
            <a:off x="7763304" y="5203783"/>
            <a:ext cx="4298951" cy="114903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spAutoFit/>
          </a:bodyPr>
          <a:lstStyle/>
          <a:p>
            <a:pPr marL="57799" marR="57799" algn="l" defTabSz="1295400">
              <a:buFont typeface="Comic Sans MS"/>
              <a:defRPr sz="3400" b="1">
                <a:uFill>
                  <a:solidFill>
                    <a:srgbClr val="000000"/>
                  </a:solidFill>
                </a:uFill>
                <a:latin typeface="Arial"/>
                <a:ea typeface="Arial"/>
                <a:cs typeface="Arial"/>
                <a:sym typeface="Arial"/>
              </a:defRPr>
            </a:pPr>
            <a:r>
              <a:rPr lang="en-US" dirty="0" err="1" smtClean="0"/>
              <a:t>Vivek</a:t>
            </a:r>
            <a:r>
              <a:rPr lang="en-US" dirty="0" smtClean="0"/>
              <a:t> Sarkar</a:t>
            </a:r>
          </a:p>
          <a:p>
            <a:pPr marL="57799" marR="57799" algn="l" defTabSz="1295400">
              <a:buFont typeface="Comic Sans MS"/>
              <a:defRPr sz="3400" b="1">
                <a:uFill>
                  <a:solidFill>
                    <a:srgbClr val="000000"/>
                  </a:solidFill>
                </a:uFill>
                <a:latin typeface="Arial"/>
                <a:ea typeface="Arial"/>
                <a:cs typeface="Arial"/>
                <a:sym typeface="Arial"/>
              </a:defRPr>
            </a:pPr>
            <a:r>
              <a:rPr lang="en-US" dirty="0" smtClean="0"/>
              <a:t>Rice </a:t>
            </a:r>
            <a:r>
              <a:rPr lang="en-US" dirty="0" smtClean="0"/>
              <a:t>University</a:t>
            </a:r>
            <a:endParaRPr dirty="0"/>
          </a:p>
        </p:txBody>
      </p:sp>
      <p:sp>
        <p:nvSpPr>
          <p:cNvPr id="8" name="Shape 122"/>
          <p:cNvSpPr/>
          <p:nvPr/>
        </p:nvSpPr>
        <p:spPr>
          <a:xfrm>
            <a:off x="4198946" y="7217875"/>
            <a:ext cx="6230938" cy="114903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spAutoFit/>
          </a:bodyPr>
          <a:lstStyle/>
          <a:p>
            <a:pPr marL="57799" marR="57799" algn="l" defTabSz="1295400">
              <a:buFont typeface="Comic Sans MS"/>
              <a:defRPr sz="3400" b="1">
                <a:uFill>
                  <a:solidFill>
                    <a:srgbClr val="000000"/>
                  </a:solidFill>
                </a:uFill>
                <a:latin typeface="Arial"/>
                <a:ea typeface="Arial"/>
                <a:cs typeface="Arial"/>
                <a:sym typeface="Arial"/>
              </a:defRPr>
            </a:pPr>
            <a:r>
              <a:rPr lang="en-US" dirty="0" smtClean="0"/>
              <a:t>Ganesh </a:t>
            </a:r>
            <a:r>
              <a:rPr lang="en-US" dirty="0" err="1" smtClean="0"/>
              <a:t>Gopolakrishnan</a:t>
            </a:r>
            <a:r>
              <a:rPr lang="en-US" dirty="0" smtClean="0"/>
              <a:t>	</a:t>
            </a:r>
          </a:p>
          <a:p>
            <a:pPr marL="57799" marR="57799" algn="l" defTabSz="1295400">
              <a:buFont typeface="Comic Sans MS"/>
              <a:defRPr sz="3400" b="1">
                <a:uFill>
                  <a:solidFill>
                    <a:srgbClr val="000000"/>
                  </a:solidFill>
                </a:uFill>
                <a:latin typeface="Arial"/>
                <a:ea typeface="Arial"/>
                <a:cs typeface="Arial"/>
                <a:sym typeface="Arial"/>
              </a:defRPr>
            </a:pPr>
            <a:r>
              <a:rPr lang="en-US" dirty="0" smtClean="0"/>
              <a:t>University of Utah</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88" name="Shape 28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1" name="Shape 291"/>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Computation Graphs </a:t>
            </a:r>
          </a:p>
        </p:txBody>
      </p:sp>
      <p:sp>
        <p:nvSpPr>
          <p:cNvPr id="292" name="Shape 292"/>
          <p:cNvSpPr>
            <a:spLocks noGrp="1"/>
          </p:cNvSpPr>
          <p:nvPr>
            <p:ph type="body" idx="1"/>
          </p:nvPr>
        </p:nvSpPr>
        <p:spPr>
          <a:xfrm>
            <a:off x="747324" y="1766859"/>
            <a:ext cx="12210063" cy="6348448"/>
          </a:xfrm>
          <a:prstGeom prst="rect">
            <a:avLst/>
          </a:prstGeom>
        </p:spPr>
        <p:txBody>
          <a:bodyPr lIns="72248" tIns="72248" rIns="72248" bIns="72248" anchor="t">
            <a:normAutofit/>
          </a:bodyPr>
          <a:lstStyle/>
          <a:p>
            <a:pPr marL="496887" marR="39686" indent="-457200" defTabSz="914400">
              <a:spcBef>
                <a:spcPts val="1400"/>
              </a:spcBef>
              <a:buSzPct val="130000"/>
              <a:defRPr sz="3400" b="1">
                <a:uFill>
                  <a:solidFill>
                    <a:srgbClr val="000000"/>
                  </a:solidFill>
                </a:uFill>
                <a:latin typeface="Arial"/>
                <a:ea typeface="Arial"/>
                <a:cs typeface="Arial"/>
                <a:sym typeface="Arial"/>
              </a:defRPr>
            </a:pPr>
            <a:r>
              <a:rPr lang="en-US" sz="3200" dirty="0" smtClean="0"/>
              <a:t>Captures </a:t>
            </a:r>
            <a:r>
              <a:rPr sz="3200" dirty="0" smtClean="0"/>
              <a:t>the </a:t>
            </a:r>
            <a:r>
              <a:rPr sz="3200" dirty="0"/>
              <a:t>dynamic </a:t>
            </a:r>
            <a:r>
              <a:rPr sz="3200" dirty="0" smtClean="0"/>
              <a:t>execution</a:t>
            </a:r>
            <a:r>
              <a:rPr lang="en-US" sz="3200" dirty="0" smtClean="0"/>
              <a:t> on</a:t>
            </a:r>
            <a:r>
              <a:rPr sz="3200" dirty="0" smtClean="0"/>
              <a:t> </a:t>
            </a:r>
            <a:r>
              <a:rPr sz="3200" dirty="0"/>
              <a:t>a specific </a:t>
            </a:r>
            <a:r>
              <a:rPr sz="3200" dirty="0" smtClean="0"/>
              <a:t>input</a:t>
            </a:r>
            <a:endParaRPr lang="en-US" sz="3200" dirty="0" smtClean="0"/>
          </a:p>
          <a:p>
            <a:pPr marL="496887" marR="39686" indent="-457200" defTabSz="914400">
              <a:spcBef>
                <a:spcPts val="1400"/>
              </a:spcBef>
              <a:buSzPct val="130000"/>
              <a:defRPr sz="3400" b="1">
                <a:uFill>
                  <a:solidFill>
                    <a:srgbClr val="000000"/>
                  </a:solidFill>
                </a:uFill>
                <a:latin typeface="Arial"/>
                <a:ea typeface="Arial"/>
                <a:cs typeface="Arial"/>
                <a:sym typeface="Arial"/>
              </a:defRPr>
            </a:pPr>
            <a:r>
              <a:rPr lang="en-US" sz="3200" dirty="0" smtClean="0"/>
              <a:t>N</a:t>
            </a:r>
            <a:r>
              <a:rPr sz="3200" dirty="0" smtClean="0"/>
              <a:t>odes </a:t>
            </a:r>
            <a:r>
              <a:rPr sz="3200" dirty="0"/>
              <a:t>are </a:t>
            </a:r>
            <a:r>
              <a:rPr lang="en-US" sz="3200" dirty="0" smtClean="0"/>
              <a:t>tasks</a:t>
            </a:r>
            <a:r>
              <a:rPr sz="3200" dirty="0" smtClean="0"/>
              <a:t> </a:t>
            </a:r>
            <a:r>
              <a:rPr lang="en-US" sz="3200" dirty="0" smtClean="0"/>
              <a:t>(sequential chunks)</a:t>
            </a:r>
          </a:p>
          <a:p>
            <a:pPr marL="496887" marR="39686" indent="-457200" defTabSz="914400">
              <a:spcBef>
                <a:spcPts val="1400"/>
              </a:spcBef>
              <a:buSzPct val="130000"/>
              <a:defRPr sz="3400" b="1">
                <a:uFill>
                  <a:solidFill>
                    <a:srgbClr val="000000"/>
                  </a:solidFill>
                </a:uFill>
                <a:latin typeface="Arial"/>
                <a:ea typeface="Arial"/>
                <a:cs typeface="Arial"/>
                <a:sym typeface="Arial"/>
              </a:defRPr>
            </a:pPr>
            <a:r>
              <a:rPr lang="en-US" sz="3200" dirty="0" smtClean="0"/>
              <a:t>E</a:t>
            </a:r>
            <a:r>
              <a:rPr sz="3200" dirty="0" smtClean="0"/>
              <a:t>dges </a:t>
            </a:r>
            <a:r>
              <a:rPr sz="3200" dirty="0"/>
              <a:t>represent ordering </a:t>
            </a:r>
            <a:r>
              <a:rPr sz="3200" dirty="0" smtClean="0"/>
              <a:t>constraints</a:t>
            </a:r>
            <a:endParaRPr lang="en-US" sz="3200" dirty="0" smtClean="0"/>
          </a:p>
          <a:p>
            <a:pPr marL="1147117" marR="39686" lvl="1" indent="-457200" defTabSz="914400">
              <a:spcBef>
                <a:spcPts val="1400"/>
              </a:spcBef>
              <a:buSzPct val="130000"/>
              <a:defRPr sz="3400" b="1">
                <a:uFill>
                  <a:solidFill>
                    <a:srgbClr val="000000"/>
                  </a:solidFill>
                </a:uFill>
                <a:latin typeface="Arial"/>
                <a:ea typeface="Arial"/>
                <a:cs typeface="Arial"/>
                <a:sym typeface="Arial"/>
              </a:defRPr>
            </a:pPr>
            <a:r>
              <a:rPr sz="3200" dirty="0" smtClean="0"/>
              <a:t>Continue </a:t>
            </a:r>
            <a:r>
              <a:rPr sz="3200" dirty="0"/>
              <a:t>edges </a:t>
            </a:r>
            <a:r>
              <a:rPr lang="en-US" sz="3200" dirty="0" smtClean="0"/>
              <a:t>for </a:t>
            </a:r>
            <a:r>
              <a:rPr sz="3200" dirty="0" smtClean="0"/>
              <a:t>sequencing </a:t>
            </a:r>
            <a:r>
              <a:rPr lang="en-US" sz="3200" dirty="0" smtClean="0"/>
              <a:t>in</a:t>
            </a:r>
            <a:r>
              <a:rPr sz="3200" dirty="0" smtClean="0"/>
              <a:t> </a:t>
            </a:r>
            <a:r>
              <a:rPr sz="3200" dirty="0"/>
              <a:t>a </a:t>
            </a:r>
            <a:r>
              <a:rPr sz="3200" dirty="0" smtClean="0"/>
              <a:t>task</a:t>
            </a:r>
            <a:endParaRPr lang="en-US" sz="3200" dirty="0" smtClean="0"/>
          </a:p>
          <a:p>
            <a:pPr marL="1147117" marR="39686" lvl="1" indent="-457200" defTabSz="914400">
              <a:spcBef>
                <a:spcPts val="1400"/>
              </a:spcBef>
              <a:buSzPct val="130000"/>
              <a:defRPr sz="3400" b="1">
                <a:uFill>
                  <a:solidFill>
                    <a:srgbClr val="000000"/>
                  </a:solidFill>
                </a:uFill>
                <a:latin typeface="Arial"/>
                <a:ea typeface="Arial"/>
                <a:cs typeface="Arial"/>
                <a:sym typeface="Arial"/>
              </a:defRPr>
            </a:pPr>
            <a:r>
              <a:rPr sz="3200" dirty="0" smtClean="0"/>
              <a:t>Spawn </a:t>
            </a:r>
            <a:r>
              <a:rPr sz="3200" dirty="0"/>
              <a:t>edges </a:t>
            </a:r>
            <a:r>
              <a:rPr lang="en-US" sz="3200" dirty="0" smtClean="0"/>
              <a:t>show </a:t>
            </a:r>
            <a:r>
              <a:rPr sz="3200" dirty="0" smtClean="0"/>
              <a:t>parent </a:t>
            </a:r>
            <a:r>
              <a:rPr lang="en-US" sz="3200" dirty="0" smtClean="0"/>
              <a:t>child relationships</a:t>
            </a:r>
            <a:endParaRPr lang="en-US" sz="3200" dirty="0"/>
          </a:p>
          <a:p>
            <a:pPr marL="1147117" marR="39686" lvl="1" indent="-457200" defTabSz="914400">
              <a:spcBef>
                <a:spcPts val="1400"/>
              </a:spcBef>
              <a:buSzPct val="130000"/>
              <a:defRPr sz="3400" b="1">
                <a:uFill>
                  <a:solidFill>
                    <a:srgbClr val="000000"/>
                  </a:solidFill>
                </a:uFill>
                <a:latin typeface="Arial"/>
                <a:ea typeface="Arial"/>
                <a:cs typeface="Arial"/>
                <a:sym typeface="Arial"/>
              </a:defRPr>
            </a:pPr>
            <a:r>
              <a:rPr sz="3200" dirty="0" smtClean="0"/>
              <a:t>Join </a:t>
            </a:r>
            <a:r>
              <a:rPr sz="3200" dirty="0"/>
              <a:t>edges connect the end of </a:t>
            </a:r>
            <a:r>
              <a:rPr sz="3200" dirty="0" smtClean="0"/>
              <a:t>task</a:t>
            </a:r>
            <a:r>
              <a:rPr lang="en-US" sz="3200" dirty="0" smtClean="0"/>
              <a:t>s</a:t>
            </a:r>
            <a:r>
              <a:rPr lang="en-US" sz="3200" dirty="0"/>
              <a:t> </a:t>
            </a:r>
            <a:r>
              <a:rPr lang="en-US" sz="3200" dirty="0" smtClean="0"/>
              <a:t>(finish blocks)</a:t>
            </a:r>
            <a:endParaRPr sz="3200" dirty="0"/>
          </a:p>
          <a:p>
            <a:pPr marL="622617" marR="39686" indent="-582930"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rPr lang="en-US" sz="3200" dirty="0" smtClean="0"/>
              <a:t>Computation graphs are acyclic</a:t>
            </a:r>
          </a:p>
          <a:p>
            <a:pPr marL="622617" marR="39686" indent="-582930"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rPr sz="3200" dirty="0" smtClean="0"/>
              <a:t>It </a:t>
            </a:r>
            <a:r>
              <a:rPr sz="3200" dirty="0"/>
              <a:t>is not possible for a node to depend on </a:t>
            </a:r>
            <a:r>
              <a:rPr sz="3200" dirty="0" smtClean="0"/>
              <a:t>itself</a:t>
            </a:r>
            <a:endParaRPr sz="3200" dirty="0"/>
          </a:p>
        </p:txBody>
      </p:sp>
      <p:sp>
        <p:nvSpPr>
          <p:cNvPr id="290" name="Shape 290"/>
          <p:cNvSpPr>
            <a:spLocks noGrp="1"/>
          </p:cNvSpPr>
          <p:nvPr>
            <p:ph type="sldNum" sz="quarter" idx="2"/>
          </p:nvPr>
        </p:nvSpPr>
        <p:spPr>
          <a:xfrm>
            <a:off x="493080" y="9268177"/>
            <a:ext cx="478469"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79" name="Shape 679"/>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680" name="Shape 68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68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682" name="Shape 682"/>
          <p:cNvSpPr>
            <a:spLocks noGrp="1"/>
          </p:cNvSpPr>
          <p:nvPr>
            <p:ph type="title"/>
          </p:nvPr>
        </p:nvSpPr>
        <p:spPr>
          <a:xfrm>
            <a:off x="796995" y="-1"/>
            <a:ext cx="11704321" cy="1115344"/>
          </a:xfrm>
          <a:prstGeom prst="rect">
            <a:avLst/>
          </a:prstGeom>
        </p:spPr>
        <p:txBody>
          <a:bodyPr lIns="72248" tIns="72248" rIns="72248" bIns="72248" anchor="b"/>
          <a:lstStyle>
            <a:lvl1pPr marL="39686" marR="39686" defTabSz="914400">
              <a:lnSpc>
                <a:spcPct val="85000"/>
              </a:lnSpc>
              <a:defRPr sz="5600" b="1">
                <a:solidFill>
                  <a:srgbClr val="004C46"/>
                </a:solidFill>
                <a:uFill>
                  <a:solidFill>
                    <a:srgbClr val="004C46"/>
                  </a:solidFill>
                </a:uFill>
                <a:latin typeface="Arial"/>
                <a:ea typeface="Arial"/>
                <a:cs typeface="Arial"/>
                <a:sym typeface="Arial"/>
              </a:defRPr>
            </a:lvl1pPr>
          </a:lstStyle>
          <a:p>
            <a:r>
              <a:t>Dataflow Computing</a:t>
            </a:r>
          </a:p>
        </p:txBody>
      </p:sp>
      <p:sp>
        <p:nvSpPr>
          <p:cNvPr id="683" name="Shape 683"/>
          <p:cNvSpPr>
            <a:spLocks noGrp="1"/>
          </p:cNvSpPr>
          <p:nvPr>
            <p:ph type="body" idx="1"/>
          </p:nvPr>
        </p:nvSpPr>
        <p:spPr>
          <a:xfrm>
            <a:off x="336408" y="1607537"/>
            <a:ext cx="12237157" cy="3519877"/>
          </a:xfrm>
          <a:prstGeom prst="rect">
            <a:avLst/>
          </a:prstGeom>
        </p:spPr>
        <p:txBody>
          <a:bodyPr lIns="72248" tIns="72248" rIns="72248" bIns="72248" anchor="t">
            <a:noAutofit/>
          </a:bodyPr>
          <a:lstStyle>
            <a:lvl1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lvl1pPr>
          </a:lstStyle>
          <a:p>
            <a:r>
              <a:t>Original idea: replace machine instructions by a small set of dataflow operators</a:t>
            </a:r>
          </a:p>
        </p:txBody>
      </p:sp>
      <p:sp>
        <p:nvSpPr>
          <p:cNvPr id="761" name="Shape 761"/>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100</a:t>
            </a:fld>
            <a:endParaRPr/>
          </a:p>
        </p:txBody>
      </p:sp>
      <p:sp>
        <p:nvSpPr>
          <p:cNvPr id="684" name="Shape 684"/>
          <p:cNvSpPr/>
          <p:nvPr/>
        </p:nvSpPr>
        <p:spPr>
          <a:xfrm>
            <a:off x="1268870" y="3826933"/>
            <a:ext cx="888764" cy="571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7000"/>
              </a:lnSpc>
              <a:defRPr sz="2800" b="1">
                <a:solidFill>
                  <a:srgbClr val="0433FF"/>
                </a:solidFill>
                <a:uFill>
                  <a:solidFill>
                    <a:srgbClr val="0433FF"/>
                  </a:solidFill>
                </a:uFill>
                <a:latin typeface="Comic Sans MS"/>
                <a:ea typeface="Comic Sans MS"/>
                <a:cs typeface="Comic Sans MS"/>
                <a:sym typeface="Comic Sans MS"/>
              </a:defRPr>
            </a:lvl1pPr>
          </a:lstStyle>
          <a:p>
            <a:r>
              <a:t>Fork</a:t>
            </a:r>
          </a:p>
        </p:txBody>
      </p:sp>
      <p:sp>
        <p:nvSpPr>
          <p:cNvPr id="685" name="Shape 685"/>
          <p:cNvSpPr/>
          <p:nvPr/>
        </p:nvSpPr>
        <p:spPr>
          <a:xfrm>
            <a:off x="2729653" y="3826933"/>
            <a:ext cx="2399195" cy="571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7000"/>
              </a:lnSpc>
              <a:defRPr sz="2800" b="1">
                <a:solidFill>
                  <a:srgbClr val="0433FF"/>
                </a:solidFill>
                <a:uFill>
                  <a:solidFill>
                    <a:srgbClr val="0433FF"/>
                  </a:solidFill>
                </a:uFill>
                <a:latin typeface="Comic Sans MS"/>
                <a:ea typeface="Comic Sans MS"/>
                <a:cs typeface="Comic Sans MS"/>
                <a:sym typeface="Comic Sans MS"/>
              </a:defRPr>
            </a:lvl1pPr>
          </a:lstStyle>
          <a:p>
            <a:r>
              <a:t>Primitive Ops</a:t>
            </a:r>
          </a:p>
        </p:txBody>
      </p:sp>
      <p:grpSp>
        <p:nvGrpSpPr>
          <p:cNvPr id="692" name="Group 692"/>
          <p:cNvGrpSpPr/>
          <p:nvPr/>
        </p:nvGrpSpPr>
        <p:grpSpPr>
          <a:xfrm>
            <a:off x="3519875" y="4508782"/>
            <a:ext cx="751841" cy="1598507"/>
            <a:chOff x="0" y="0"/>
            <a:chExt cx="751840" cy="1598506"/>
          </a:xfrm>
        </p:grpSpPr>
        <p:grpSp>
          <p:nvGrpSpPr>
            <p:cNvPr id="688" name="Group 688"/>
            <p:cNvGrpSpPr/>
            <p:nvPr/>
          </p:nvGrpSpPr>
          <p:grpSpPr>
            <a:xfrm>
              <a:off x="0" y="489937"/>
              <a:ext cx="751841" cy="645726"/>
              <a:chOff x="0" y="0"/>
              <a:chExt cx="751840" cy="645724"/>
            </a:xfrm>
          </p:grpSpPr>
          <p:sp>
            <p:nvSpPr>
              <p:cNvPr id="686" name="Shape 686"/>
              <p:cNvSpPr/>
              <p:nvPr/>
            </p:nvSpPr>
            <p:spPr>
              <a:xfrm>
                <a:off x="0" y="0"/>
                <a:ext cx="751841" cy="645725"/>
              </a:xfrm>
              <a:prstGeom prst="rect">
                <a:avLst/>
              </a:prstGeom>
              <a:noFill/>
              <a:ln w="25400" cap="flat">
                <a:solidFill>
                  <a:srgbClr val="000000"/>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87" name="Shape 687"/>
              <p:cNvSpPr/>
              <p:nvPr/>
            </p:nvSpPr>
            <p:spPr>
              <a:xfrm>
                <a:off x="135008" y="52775"/>
                <a:ext cx="481825" cy="540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2379" marR="52379" defTabSz="638951">
                  <a:defRPr sz="2800" b="1">
                    <a:solidFill>
                      <a:srgbClr val="0433FF"/>
                    </a:solidFill>
                    <a:uFill>
                      <a:solidFill>
                        <a:srgbClr val="0433FF"/>
                      </a:solidFill>
                    </a:uFill>
                    <a:latin typeface="Verdana"/>
                    <a:ea typeface="Verdana"/>
                    <a:cs typeface="Verdana"/>
                    <a:sym typeface="Verdana"/>
                  </a:defRPr>
                </a:lvl1pPr>
              </a:lstStyle>
              <a:p>
                <a:r>
                  <a:t>+</a:t>
                </a:r>
              </a:p>
            </p:txBody>
          </p:sp>
        </p:grpSp>
        <p:sp>
          <p:nvSpPr>
            <p:cNvPr id="689" name="Shape 689"/>
            <p:cNvSpPr/>
            <p:nvPr/>
          </p:nvSpPr>
          <p:spPr>
            <a:xfrm>
              <a:off x="144497" y="0"/>
              <a:ext cx="2259" cy="474134"/>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90" name="Shape 690"/>
            <p:cNvSpPr/>
            <p:nvPr/>
          </p:nvSpPr>
          <p:spPr>
            <a:xfrm flipH="1">
              <a:off x="629920" y="0"/>
              <a:ext cx="2258" cy="476392"/>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91" name="Shape 691"/>
            <p:cNvSpPr/>
            <p:nvPr/>
          </p:nvSpPr>
          <p:spPr>
            <a:xfrm>
              <a:off x="392853" y="1126631"/>
              <a:ext cx="2259" cy="47187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693" name="Shape 693"/>
          <p:cNvSpPr/>
          <p:nvPr/>
        </p:nvSpPr>
        <p:spPr>
          <a:xfrm>
            <a:off x="6184414" y="3826933"/>
            <a:ext cx="1268151" cy="571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defTabSz="638951">
              <a:lnSpc>
                <a:spcPct val="87000"/>
              </a:lnSpc>
              <a:defRPr sz="2800" b="1">
                <a:solidFill>
                  <a:srgbClr val="0433FF"/>
                </a:solidFill>
                <a:uFill>
                  <a:solidFill>
                    <a:srgbClr val="0433FF"/>
                  </a:solidFill>
                </a:uFill>
                <a:latin typeface="Comic Sans MS"/>
                <a:ea typeface="Comic Sans MS"/>
                <a:cs typeface="Comic Sans MS"/>
                <a:sym typeface="Comic Sans MS"/>
              </a:defRPr>
            </a:lvl1pPr>
          </a:lstStyle>
          <a:p>
            <a:r>
              <a:t>Switch</a:t>
            </a:r>
          </a:p>
        </p:txBody>
      </p:sp>
      <p:sp>
        <p:nvSpPr>
          <p:cNvPr id="694" name="Shape 694"/>
          <p:cNvSpPr/>
          <p:nvPr/>
        </p:nvSpPr>
        <p:spPr>
          <a:xfrm>
            <a:off x="9843911" y="3826933"/>
            <a:ext cx="1194184" cy="571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7000"/>
              </a:lnSpc>
              <a:defRPr sz="2800" b="1">
                <a:solidFill>
                  <a:srgbClr val="0433FF"/>
                </a:solidFill>
                <a:uFill>
                  <a:solidFill>
                    <a:srgbClr val="0433FF"/>
                  </a:solidFill>
                </a:uFill>
                <a:latin typeface="Comic Sans MS"/>
                <a:ea typeface="Comic Sans MS"/>
                <a:cs typeface="Comic Sans MS"/>
                <a:sym typeface="Comic Sans MS"/>
              </a:defRPr>
            </a:lvl1pPr>
          </a:lstStyle>
          <a:p>
            <a:r>
              <a:t>Merge</a:t>
            </a:r>
          </a:p>
        </p:txBody>
      </p:sp>
      <p:grpSp>
        <p:nvGrpSpPr>
          <p:cNvPr id="698" name="Group 698"/>
          <p:cNvGrpSpPr/>
          <p:nvPr/>
        </p:nvGrpSpPr>
        <p:grpSpPr>
          <a:xfrm>
            <a:off x="1246293" y="4499750"/>
            <a:ext cx="957298" cy="1603024"/>
            <a:chOff x="0" y="0"/>
            <a:chExt cx="957297" cy="1603022"/>
          </a:xfrm>
        </p:grpSpPr>
        <p:sp>
          <p:nvSpPr>
            <p:cNvPr id="695" name="Shape 695"/>
            <p:cNvSpPr/>
            <p:nvPr/>
          </p:nvSpPr>
          <p:spPr>
            <a:xfrm flipH="1">
              <a:off x="456071" y="0"/>
              <a:ext cx="2258" cy="837636"/>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96" name="Shape 696"/>
            <p:cNvSpPr/>
            <p:nvPr/>
          </p:nvSpPr>
          <p:spPr>
            <a:xfrm flipH="1">
              <a:off x="0" y="837635"/>
              <a:ext cx="456072" cy="76538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97" name="Shape 697"/>
            <p:cNvSpPr/>
            <p:nvPr/>
          </p:nvSpPr>
          <p:spPr>
            <a:xfrm>
              <a:off x="449297" y="835377"/>
              <a:ext cx="508001" cy="76538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699" name="Shape 699"/>
          <p:cNvSpPr/>
          <p:nvPr/>
        </p:nvSpPr>
        <p:spPr>
          <a:xfrm>
            <a:off x="1612053" y="4614897"/>
            <a:ext cx="198685" cy="198686"/>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nvGrpSpPr>
          <p:cNvPr id="707" name="Group 707"/>
          <p:cNvGrpSpPr/>
          <p:nvPr/>
        </p:nvGrpSpPr>
        <p:grpSpPr>
          <a:xfrm>
            <a:off x="8597617" y="4492977"/>
            <a:ext cx="2779326" cy="1614312"/>
            <a:chOff x="0" y="0"/>
            <a:chExt cx="2779324" cy="1614311"/>
          </a:xfrm>
        </p:grpSpPr>
        <p:sp>
          <p:nvSpPr>
            <p:cNvPr id="700" name="Shape 700"/>
            <p:cNvSpPr/>
            <p:nvPr/>
          </p:nvSpPr>
          <p:spPr>
            <a:xfrm>
              <a:off x="751840" y="528320"/>
              <a:ext cx="2027485" cy="575734"/>
            </a:xfrm>
            <a:prstGeom prst="ellipse">
              <a:avLst/>
            </a:prstGeom>
            <a:no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01" name="Shape 701"/>
            <p:cNvSpPr/>
            <p:nvPr/>
          </p:nvSpPr>
          <p:spPr>
            <a:xfrm>
              <a:off x="2095217" y="0"/>
              <a:ext cx="2259" cy="53283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02" name="Shape 702"/>
            <p:cNvSpPr/>
            <p:nvPr/>
          </p:nvSpPr>
          <p:spPr>
            <a:xfrm flipH="1">
              <a:off x="1752035" y="1095022"/>
              <a:ext cx="2259" cy="519290"/>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03" name="Shape 703"/>
            <p:cNvSpPr/>
            <p:nvPr/>
          </p:nvSpPr>
          <p:spPr>
            <a:xfrm>
              <a:off x="1232746" y="566702"/>
              <a:ext cx="278866"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T</a:t>
              </a:r>
            </a:p>
          </p:txBody>
        </p:sp>
        <p:sp>
          <p:nvSpPr>
            <p:cNvPr id="704" name="Shape 704"/>
            <p:cNvSpPr/>
            <p:nvPr/>
          </p:nvSpPr>
          <p:spPr>
            <a:xfrm>
              <a:off x="1411111" y="13546"/>
              <a:ext cx="2258" cy="514774"/>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05" name="Shape 705"/>
            <p:cNvSpPr/>
            <p:nvPr/>
          </p:nvSpPr>
          <p:spPr>
            <a:xfrm>
              <a:off x="0" y="819573"/>
              <a:ext cx="760872" cy="2259"/>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06" name="Shape 706"/>
            <p:cNvSpPr/>
            <p:nvPr/>
          </p:nvSpPr>
          <p:spPr>
            <a:xfrm>
              <a:off x="1921368" y="566702"/>
              <a:ext cx="271723"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F</a:t>
              </a:r>
            </a:p>
          </p:txBody>
        </p:sp>
      </p:grpSp>
      <p:grpSp>
        <p:nvGrpSpPr>
          <p:cNvPr id="715" name="Group 715"/>
          <p:cNvGrpSpPr/>
          <p:nvPr/>
        </p:nvGrpSpPr>
        <p:grpSpPr>
          <a:xfrm>
            <a:off x="5084515" y="4497493"/>
            <a:ext cx="2779326" cy="1609796"/>
            <a:chOff x="0" y="0"/>
            <a:chExt cx="2779324" cy="1609795"/>
          </a:xfrm>
        </p:grpSpPr>
        <p:sp>
          <p:nvSpPr>
            <p:cNvPr id="708" name="Shape 708"/>
            <p:cNvSpPr/>
            <p:nvPr/>
          </p:nvSpPr>
          <p:spPr>
            <a:xfrm>
              <a:off x="751840" y="530577"/>
              <a:ext cx="2027485" cy="575735"/>
            </a:xfrm>
            <a:prstGeom prst="ellipse">
              <a:avLst/>
            </a:prstGeom>
            <a:no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09" name="Shape 709"/>
            <p:cNvSpPr/>
            <p:nvPr/>
          </p:nvSpPr>
          <p:spPr>
            <a:xfrm>
              <a:off x="2095217" y="1076960"/>
              <a:ext cx="2259" cy="53283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10" name="Shape 710"/>
            <p:cNvSpPr/>
            <p:nvPr/>
          </p:nvSpPr>
          <p:spPr>
            <a:xfrm flipH="1">
              <a:off x="1752035" y="0"/>
              <a:ext cx="2259" cy="519289"/>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11" name="Shape 711"/>
            <p:cNvSpPr/>
            <p:nvPr/>
          </p:nvSpPr>
          <p:spPr>
            <a:xfrm>
              <a:off x="1232746" y="776675"/>
              <a:ext cx="278866"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T</a:t>
              </a:r>
            </a:p>
          </p:txBody>
        </p:sp>
        <p:sp>
          <p:nvSpPr>
            <p:cNvPr id="712" name="Shape 712"/>
            <p:cNvSpPr/>
            <p:nvPr/>
          </p:nvSpPr>
          <p:spPr>
            <a:xfrm>
              <a:off x="1411111" y="1090506"/>
              <a:ext cx="2258" cy="514775"/>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13" name="Shape 713"/>
            <p:cNvSpPr/>
            <p:nvPr/>
          </p:nvSpPr>
          <p:spPr>
            <a:xfrm>
              <a:off x="0" y="821831"/>
              <a:ext cx="760872" cy="225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14" name="Shape 714"/>
            <p:cNvSpPr/>
            <p:nvPr/>
          </p:nvSpPr>
          <p:spPr>
            <a:xfrm>
              <a:off x="1921368" y="776675"/>
              <a:ext cx="271723"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F</a:t>
              </a:r>
            </a:p>
          </p:txBody>
        </p:sp>
      </p:grpSp>
      <p:sp>
        <p:nvSpPr>
          <p:cNvPr id="716" name="Shape 716"/>
          <p:cNvSpPr/>
          <p:nvPr/>
        </p:nvSpPr>
        <p:spPr>
          <a:xfrm>
            <a:off x="3567288" y="4608124"/>
            <a:ext cx="198686" cy="198685"/>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17" name="Shape 717"/>
          <p:cNvSpPr/>
          <p:nvPr/>
        </p:nvSpPr>
        <p:spPr>
          <a:xfrm>
            <a:off x="6737208" y="4608124"/>
            <a:ext cx="198686" cy="198685"/>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18" name="Shape 718"/>
          <p:cNvSpPr/>
          <p:nvPr/>
        </p:nvSpPr>
        <p:spPr>
          <a:xfrm>
            <a:off x="9907128" y="4603608"/>
            <a:ext cx="198686" cy="198686"/>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19" name="Shape 719"/>
          <p:cNvSpPr/>
          <p:nvPr/>
        </p:nvSpPr>
        <p:spPr>
          <a:xfrm>
            <a:off x="10595750" y="4601350"/>
            <a:ext cx="198686" cy="198686"/>
          </a:xfrm>
          <a:prstGeom prst="ellipse">
            <a:avLst/>
          </a:prstGeom>
          <a:solidFill>
            <a:srgbClr val="FFFB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20" name="Shape 720"/>
          <p:cNvSpPr/>
          <p:nvPr/>
        </p:nvSpPr>
        <p:spPr>
          <a:xfrm>
            <a:off x="5294488" y="5219982"/>
            <a:ext cx="198686" cy="198685"/>
          </a:xfrm>
          <a:prstGeom prst="ellipse">
            <a:avLst/>
          </a:prstGeom>
          <a:solidFill>
            <a:srgbClr val="FF26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21" name="Shape 721"/>
          <p:cNvSpPr/>
          <p:nvPr/>
        </p:nvSpPr>
        <p:spPr>
          <a:xfrm>
            <a:off x="8832426" y="5215466"/>
            <a:ext cx="198686" cy="198685"/>
          </a:xfrm>
          <a:prstGeom prst="ellipse">
            <a:avLst/>
          </a:prstGeom>
          <a:solidFill>
            <a:srgbClr val="FF26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22" name="Shape 722"/>
          <p:cNvSpPr/>
          <p:nvPr/>
        </p:nvSpPr>
        <p:spPr>
          <a:xfrm>
            <a:off x="5238044" y="4951306"/>
            <a:ext cx="261552" cy="317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5000"/>
              </a:lnSpc>
              <a:defRPr sz="1600" b="1">
                <a:solidFill>
                  <a:srgbClr val="0433FF"/>
                </a:solidFill>
                <a:uFill>
                  <a:solidFill>
                    <a:srgbClr val="0433FF"/>
                  </a:solidFill>
                </a:uFill>
                <a:latin typeface="Verdana"/>
                <a:ea typeface="Verdana"/>
                <a:cs typeface="Verdana"/>
                <a:sym typeface="Verdana"/>
              </a:defRPr>
            </a:lvl1pPr>
          </a:lstStyle>
          <a:p>
            <a:r>
              <a:t>T</a:t>
            </a:r>
          </a:p>
        </p:txBody>
      </p:sp>
      <p:sp>
        <p:nvSpPr>
          <p:cNvPr id="723" name="Shape 723"/>
          <p:cNvSpPr/>
          <p:nvPr/>
        </p:nvSpPr>
        <p:spPr>
          <a:xfrm>
            <a:off x="8787271" y="4951306"/>
            <a:ext cx="261552" cy="317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5000"/>
              </a:lnSpc>
              <a:defRPr sz="1600" b="1">
                <a:solidFill>
                  <a:srgbClr val="0433FF"/>
                </a:solidFill>
                <a:uFill>
                  <a:solidFill>
                    <a:srgbClr val="0433FF"/>
                  </a:solidFill>
                </a:uFill>
                <a:latin typeface="Verdana"/>
                <a:ea typeface="Verdana"/>
                <a:cs typeface="Verdana"/>
                <a:sym typeface="Verdana"/>
              </a:defRPr>
            </a:lvl1pPr>
          </a:lstStyle>
          <a:p>
            <a:r>
              <a:t>T</a:t>
            </a:r>
          </a:p>
        </p:txBody>
      </p:sp>
      <p:grpSp>
        <p:nvGrpSpPr>
          <p:cNvPr id="730" name="Group 730"/>
          <p:cNvGrpSpPr/>
          <p:nvPr/>
        </p:nvGrpSpPr>
        <p:grpSpPr>
          <a:xfrm>
            <a:off x="3519875" y="7218115"/>
            <a:ext cx="751841" cy="1598507"/>
            <a:chOff x="0" y="0"/>
            <a:chExt cx="751840" cy="1598506"/>
          </a:xfrm>
        </p:grpSpPr>
        <p:grpSp>
          <p:nvGrpSpPr>
            <p:cNvPr id="726" name="Group 726"/>
            <p:cNvGrpSpPr/>
            <p:nvPr/>
          </p:nvGrpSpPr>
          <p:grpSpPr>
            <a:xfrm>
              <a:off x="0" y="489937"/>
              <a:ext cx="751841" cy="645726"/>
              <a:chOff x="0" y="0"/>
              <a:chExt cx="751840" cy="645724"/>
            </a:xfrm>
          </p:grpSpPr>
          <p:sp>
            <p:nvSpPr>
              <p:cNvPr id="724" name="Shape 724"/>
              <p:cNvSpPr/>
              <p:nvPr/>
            </p:nvSpPr>
            <p:spPr>
              <a:xfrm>
                <a:off x="0" y="0"/>
                <a:ext cx="751841" cy="645725"/>
              </a:xfrm>
              <a:prstGeom prst="rect">
                <a:avLst/>
              </a:prstGeom>
              <a:noFill/>
              <a:ln w="25400" cap="flat">
                <a:solidFill>
                  <a:srgbClr val="000000"/>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25" name="Shape 725"/>
              <p:cNvSpPr/>
              <p:nvPr/>
            </p:nvSpPr>
            <p:spPr>
              <a:xfrm>
                <a:off x="135008" y="52775"/>
                <a:ext cx="481825" cy="540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2379" marR="52379" defTabSz="638951">
                  <a:defRPr sz="2800" b="1">
                    <a:solidFill>
                      <a:srgbClr val="0433FF"/>
                    </a:solidFill>
                    <a:uFill>
                      <a:solidFill>
                        <a:srgbClr val="0433FF"/>
                      </a:solidFill>
                    </a:uFill>
                    <a:latin typeface="Verdana"/>
                    <a:ea typeface="Verdana"/>
                    <a:cs typeface="Verdana"/>
                    <a:sym typeface="Verdana"/>
                  </a:defRPr>
                </a:lvl1pPr>
              </a:lstStyle>
              <a:p>
                <a:r>
                  <a:t>+</a:t>
                </a:r>
              </a:p>
            </p:txBody>
          </p:sp>
        </p:grpSp>
        <p:sp>
          <p:nvSpPr>
            <p:cNvPr id="727" name="Shape 727"/>
            <p:cNvSpPr/>
            <p:nvPr/>
          </p:nvSpPr>
          <p:spPr>
            <a:xfrm>
              <a:off x="144497" y="0"/>
              <a:ext cx="2259" cy="474134"/>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28" name="Shape 728"/>
            <p:cNvSpPr/>
            <p:nvPr/>
          </p:nvSpPr>
          <p:spPr>
            <a:xfrm flipH="1">
              <a:off x="629920" y="0"/>
              <a:ext cx="2258" cy="476392"/>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29" name="Shape 729"/>
            <p:cNvSpPr/>
            <p:nvPr/>
          </p:nvSpPr>
          <p:spPr>
            <a:xfrm>
              <a:off x="392853" y="1126631"/>
              <a:ext cx="2259" cy="47187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734" name="Group 734"/>
          <p:cNvGrpSpPr/>
          <p:nvPr/>
        </p:nvGrpSpPr>
        <p:grpSpPr>
          <a:xfrm>
            <a:off x="1246293" y="7209084"/>
            <a:ext cx="957298" cy="1603024"/>
            <a:chOff x="0" y="0"/>
            <a:chExt cx="957297" cy="1603022"/>
          </a:xfrm>
        </p:grpSpPr>
        <p:sp>
          <p:nvSpPr>
            <p:cNvPr id="731" name="Shape 731"/>
            <p:cNvSpPr/>
            <p:nvPr/>
          </p:nvSpPr>
          <p:spPr>
            <a:xfrm flipH="1">
              <a:off x="456071" y="0"/>
              <a:ext cx="2258" cy="837636"/>
            </a:xfrm>
            <a:prstGeom prst="line">
              <a:avLst/>
            </a:prstGeom>
            <a:noFill/>
            <a:ln w="254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32" name="Shape 732"/>
            <p:cNvSpPr/>
            <p:nvPr/>
          </p:nvSpPr>
          <p:spPr>
            <a:xfrm flipH="1">
              <a:off x="0" y="837635"/>
              <a:ext cx="456072" cy="76538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33" name="Shape 733"/>
            <p:cNvSpPr/>
            <p:nvPr/>
          </p:nvSpPr>
          <p:spPr>
            <a:xfrm>
              <a:off x="449297" y="835377"/>
              <a:ext cx="508001" cy="76538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735" name="Shape 735"/>
          <p:cNvSpPr/>
          <p:nvPr/>
        </p:nvSpPr>
        <p:spPr>
          <a:xfrm>
            <a:off x="1907822" y="8423768"/>
            <a:ext cx="198685" cy="198686"/>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36" name="Shape 736"/>
          <p:cNvSpPr/>
          <p:nvPr/>
        </p:nvSpPr>
        <p:spPr>
          <a:xfrm>
            <a:off x="1314026" y="8435058"/>
            <a:ext cx="198686" cy="198685"/>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nvGrpSpPr>
          <p:cNvPr id="744" name="Group 744"/>
          <p:cNvGrpSpPr/>
          <p:nvPr/>
        </p:nvGrpSpPr>
        <p:grpSpPr>
          <a:xfrm>
            <a:off x="8597617" y="7202311"/>
            <a:ext cx="2779326" cy="1614312"/>
            <a:chOff x="0" y="0"/>
            <a:chExt cx="2779324" cy="1614311"/>
          </a:xfrm>
        </p:grpSpPr>
        <p:sp>
          <p:nvSpPr>
            <p:cNvPr id="737" name="Shape 737"/>
            <p:cNvSpPr/>
            <p:nvPr/>
          </p:nvSpPr>
          <p:spPr>
            <a:xfrm>
              <a:off x="751840" y="528320"/>
              <a:ext cx="2027485" cy="575734"/>
            </a:xfrm>
            <a:prstGeom prst="ellipse">
              <a:avLst/>
            </a:prstGeom>
            <a:no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38" name="Shape 738"/>
            <p:cNvSpPr/>
            <p:nvPr/>
          </p:nvSpPr>
          <p:spPr>
            <a:xfrm>
              <a:off x="2095217" y="0"/>
              <a:ext cx="2259" cy="53283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39" name="Shape 739"/>
            <p:cNvSpPr/>
            <p:nvPr/>
          </p:nvSpPr>
          <p:spPr>
            <a:xfrm flipH="1">
              <a:off x="1752035" y="1095022"/>
              <a:ext cx="2259" cy="519290"/>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40" name="Shape 740"/>
            <p:cNvSpPr/>
            <p:nvPr/>
          </p:nvSpPr>
          <p:spPr>
            <a:xfrm>
              <a:off x="1232746" y="566702"/>
              <a:ext cx="278866"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T</a:t>
              </a:r>
            </a:p>
          </p:txBody>
        </p:sp>
        <p:sp>
          <p:nvSpPr>
            <p:cNvPr id="741" name="Shape 741"/>
            <p:cNvSpPr/>
            <p:nvPr/>
          </p:nvSpPr>
          <p:spPr>
            <a:xfrm>
              <a:off x="1411111" y="13546"/>
              <a:ext cx="2258" cy="514774"/>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42" name="Shape 742"/>
            <p:cNvSpPr/>
            <p:nvPr/>
          </p:nvSpPr>
          <p:spPr>
            <a:xfrm>
              <a:off x="0" y="819573"/>
              <a:ext cx="760872" cy="2259"/>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43" name="Shape 743"/>
            <p:cNvSpPr/>
            <p:nvPr/>
          </p:nvSpPr>
          <p:spPr>
            <a:xfrm>
              <a:off x="1921368" y="566702"/>
              <a:ext cx="271723"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F</a:t>
              </a:r>
            </a:p>
          </p:txBody>
        </p:sp>
      </p:grpSp>
      <p:grpSp>
        <p:nvGrpSpPr>
          <p:cNvPr id="752" name="Group 752"/>
          <p:cNvGrpSpPr/>
          <p:nvPr/>
        </p:nvGrpSpPr>
        <p:grpSpPr>
          <a:xfrm>
            <a:off x="5084515" y="7206826"/>
            <a:ext cx="2779326" cy="1609797"/>
            <a:chOff x="0" y="0"/>
            <a:chExt cx="2779324" cy="1609795"/>
          </a:xfrm>
        </p:grpSpPr>
        <p:sp>
          <p:nvSpPr>
            <p:cNvPr id="745" name="Shape 745"/>
            <p:cNvSpPr/>
            <p:nvPr/>
          </p:nvSpPr>
          <p:spPr>
            <a:xfrm>
              <a:off x="751840" y="530577"/>
              <a:ext cx="2027485" cy="575735"/>
            </a:xfrm>
            <a:prstGeom prst="ellipse">
              <a:avLst/>
            </a:prstGeom>
            <a:no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46" name="Shape 746"/>
            <p:cNvSpPr/>
            <p:nvPr/>
          </p:nvSpPr>
          <p:spPr>
            <a:xfrm>
              <a:off x="2095217" y="1076960"/>
              <a:ext cx="2259" cy="532836"/>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47" name="Shape 747"/>
            <p:cNvSpPr/>
            <p:nvPr/>
          </p:nvSpPr>
          <p:spPr>
            <a:xfrm flipH="1">
              <a:off x="1752035" y="0"/>
              <a:ext cx="2259" cy="519289"/>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48" name="Shape 748"/>
            <p:cNvSpPr/>
            <p:nvPr/>
          </p:nvSpPr>
          <p:spPr>
            <a:xfrm>
              <a:off x="1232746" y="776675"/>
              <a:ext cx="278866"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T</a:t>
              </a:r>
            </a:p>
          </p:txBody>
        </p:sp>
        <p:sp>
          <p:nvSpPr>
            <p:cNvPr id="749" name="Shape 749"/>
            <p:cNvSpPr/>
            <p:nvPr/>
          </p:nvSpPr>
          <p:spPr>
            <a:xfrm>
              <a:off x="1411111" y="1090506"/>
              <a:ext cx="2258" cy="514775"/>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50" name="Shape 750"/>
            <p:cNvSpPr/>
            <p:nvPr/>
          </p:nvSpPr>
          <p:spPr>
            <a:xfrm>
              <a:off x="0" y="821831"/>
              <a:ext cx="760872" cy="2258"/>
            </a:xfrm>
            <a:prstGeom prst="line">
              <a:avLst/>
            </a:prstGeom>
            <a:noFill/>
            <a:ln w="25400" cap="flat">
              <a:solidFill>
                <a:srgbClr val="000000"/>
              </a:solidFill>
              <a:prstDash val="solid"/>
              <a:round/>
              <a:tailEnd type="triangle"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51" name="Shape 751"/>
            <p:cNvSpPr/>
            <p:nvPr/>
          </p:nvSpPr>
          <p:spPr>
            <a:xfrm>
              <a:off x="1921368" y="776675"/>
              <a:ext cx="271723" cy="351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t">
              <a:spAutoFit/>
            </a:bodyPr>
            <a:lstStyle>
              <a:lvl1pPr marL="38093" marR="38093" algn="l" defTabSz="638951">
                <a:lnSpc>
                  <a:spcPct val="85000"/>
                </a:lnSpc>
                <a:defRPr sz="1800" b="1">
                  <a:solidFill>
                    <a:srgbClr val="0433FF"/>
                  </a:solidFill>
                  <a:uFill>
                    <a:solidFill>
                      <a:srgbClr val="0433FF"/>
                    </a:solidFill>
                  </a:uFill>
                  <a:latin typeface="Verdana"/>
                  <a:ea typeface="Verdana"/>
                  <a:cs typeface="Verdana"/>
                  <a:sym typeface="Verdana"/>
                </a:defRPr>
              </a:lvl1pPr>
            </a:lstStyle>
            <a:p>
              <a:r>
                <a:t>F</a:t>
              </a:r>
            </a:p>
          </p:txBody>
        </p:sp>
      </p:grpSp>
      <p:sp>
        <p:nvSpPr>
          <p:cNvPr id="753" name="Shape 753"/>
          <p:cNvSpPr/>
          <p:nvPr/>
        </p:nvSpPr>
        <p:spPr>
          <a:xfrm>
            <a:off x="3813386" y="8432800"/>
            <a:ext cx="198686" cy="198685"/>
          </a:xfrm>
          <a:prstGeom prst="ellipse">
            <a:avLst/>
          </a:prstGeom>
          <a:solidFill>
            <a:srgbClr val="00D1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54" name="Shape 754"/>
          <p:cNvSpPr/>
          <p:nvPr/>
        </p:nvSpPr>
        <p:spPr>
          <a:xfrm>
            <a:off x="6391768" y="8430541"/>
            <a:ext cx="198686" cy="198686"/>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55" name="Shape 755"/>
          <p:cNvSpPr/>
          <p:nvPr/>
        </p:nvSpPr>
        <p:spPr>
          <a:xfrm>
            <a:off x="5238044" y="7660640"/>
            <a:ext cx="261552" cy="317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5000"/>
              </a:lnSpc>
              <a:defRPr sz="1600" b="1">
                <a:solidFill>
                  <a:srgbClr val="0433FF"/>
                </a:solidFill>
                <a:uFill>
                  <a:solidFill>
                    <a:srgbClr val="0433FF"/>
                  </a:solidFill>
                </a:uFill>
                <a:latin typeface="Verdana"/>
                <a:ea typeface="Verdana"/>
                <a:cs typeface="Verdana"/>
                <a:sym typeface="Verdana"/>
              </a:defRPr>
            </a:lvl1pPr>
          </a:lstStyle>
          <a:p>
            <a:r>
              <a:t>T</a:t>
            </a:r>
          </a:p>
        </p:txBody>
      </p:sp>
      <p:sp>
        <p:nvSpPr>
          <p:cNvPr id="756" name="Shape 756"/>
          <p:cNvSpPr/>
          <p:nvPr/>
        </p:nvSpPr>
        <p:spPr>
          <a:xfrm>
            <a:off x="8787271" y="7660640"/>
            <a:ext cx="261552" cy="3175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5000"/>
              </a:lnSpc>
              <a:defRPr sz="1600" b="1">
                <a:solidFill>
                  <a:srgbClr val="0433FF"/>
                </a:solidFill>
                <a:uFill>
                  <a:solidFill>
                    <a:srgbClr val="0433FF"/>
                  </a:solidFill>
                </a:uFill>
                <a:latin typeface="Verdana"/>
                <a:ea typeface="Verdana"/>
                <a:cs typeface="Verdana"/>
                <a:sym typeface="Verdana"/>
              </a:defRPr>
            </a:lvl1pPr>
          </a:lstStyle>
          <a:p>
            <a:r>
              <a:t>T</a:t>
            </a:r>
          </a:p>
        </p:txBody>
      </p:sp>
      <p:sp>
        <p:nvSpPr>
          <p:cNvPr id="757" name="Shape 757"/>
          <p:cNvSpPr/>
          <p:nvPr/>
        </p:nvSpPr>
        <p:spPr>
          <a:xfrm>
            <a:off x="10250311" y="8435058"/>
            <a:ext cx="198685" cy="198685"/>
          </a:xfrm>
          <a:prstGeom prst="ellipse">
            <a:avLst/>
          </a:prstGeom>
          <a:solidFill>
            <a:srgbClr val="0433FF"/>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58" name="Shape 758"/>
          <p:cNvSpPr/>
          <p:nvPr/>
        </p:nvSpPr>
        <p:spPr>
          <a:xfrm rot="5400000">
            <a:off x="5608338" y="6219595"/>
            <a:ext cx="674476" cy="635001"/>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spAutoFit/>
          </a:bodyPr>
          <a:lstStyle>
            <a:lvl1pPr marL="38093" marR="38093" algn="l" defTabSz="638951">
              <a:lnSpc>
                <a:spcPct val="87000"/>
              </a:lnSpc>
              <a:defRPr sz="4400">
                <a:solidFill>
                  <a:srgbClr val="0433FF"/>
                </a:solidFill>
                <a:uFill>
                  <a:solidFill>
                    <a:srgbClr val="0433FF"/>
                  </a:solidFill>
                </a:uFill>
                <a:latin typeface="Symbol"/>
                <a:ea typeface="Symbol"/>
                <a:cs typeface="Symbol"/>
                <a:sym typeface="Symbol"/>
              </a:defRPr>
            </a:lvl1pPr>
          </a:lstStyle>
          <a:p>
            <a:pPr>
              <a:defRPr b="1">
                <a:latin typeface="Verdana"/>
                <a:ea typeface="Verdana"/>
                <a:cs typeface="Verdana"/>
                <a:sym typeface="Verdana"/>
              </a:defRPr>
            </a:pPr>
            <a:r>
              <a:rPr b="0">
                <a:latin typeface="Symbol"/>
                <a:ea typeface="Symbol"/>
                <a:cs typeface="Symbol"/>
                <a:sym typeface="Symbol"/>
              </a:rPr>
              <a:t>⇒</a:t>
            </a:r>
          </a:p>
        </p:txBody>
      </p:sp>
      <p:sp>
        <p:nvSpPr>
          <p:cNvPr id="759" name="Shape 759"/>
          <p:cNvSpPr/>
          <p:nvPr/>
        </p:nvSpPr>
        <p:spPr>
          <a:xfrm>
            <a:off x="10595750" y="7364871"/>
            <a:ext cx="198686" cy="198685"/>
          </a:xfrm>
          <a:prstGeom prst="ellipse">
            <a:avLst/>
          </a:prstGeom>
          <a:solidFill>
            <a:srgbClr val="FFFB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60" name="Shape 760"/>
          <p:cNvSpPr/>
          <p:nvPr/>
        </p:nvSpPr>
        <p:spPr>
          <a:xfrm>
            <a:off x="4039164" y="4619413"/>
            <a:ext cx="198685" cy="198685"/>
          </a:xfrm>
          <a:prstGeom prst="ellipse">
            <a:avLst/>
          </a:prstGeom>
          <a:solidFill>
            <a:srgbClr val="FFFB00"/>
          </a:solidFill>
          <a:ln w="127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Tree>
    <p:extLst>
      <p:ext uri="{BB962C8B-B14F-4D97-AF65-F5344CB8AC3E}">
        <p14:creationId xmlns:p14="http://schemas.microsoft.com/office/powerpoint/2010/main" val="1898942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64" name="Shape 764"/>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765" name="Shape 7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76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grpSp>
        <p:nvGrpSpPr>
          <p:cNvPr id="820" name="Group 820"/>
          <p:cNvGrpSpPr/>
          <p:nvPr/>
        </p:nvGrpSpPr>
        <p:grpSpPr>
          <a:xfrm>
            <a:off x="2000390" y="2370666"/>
            <a:ext cx="8212562" cy="5271912"/>
            <a:chOff x="0" y="0"/>
            <a:chExt cx="8212560" cy="5271911"/>
          </a:xfrm>
        </p:grpSpPr>
        <p:sp>
          <p:nvSpPr>
            <p:cNvPr id="767" name="Shape 767"/>
            <p:cNvSpPr/>
            <p:nvPr/>
          </p:nvSpPr>
          <p:spPr>
            <a:xfrm>
              <a:off x="0" y="1517227"/>
              <a:ext cx="2784645" cy="1338298"/>
            </a:xfrm>
            <a:prstGeom prst="rect">
              <a:avLst/>
            </a:prstGeom>
            <a:gradFill flip="none" rotWithShape="1">
              <a:gsLst>
                <a:gs pos="0">
                  <a:srgbClr val="FFFFFF"/>
                </a:gs>
                <a:gs pos="35000">
                  <a:srgbClr val="FFFFFF"/>
                </a:gs>
                <a:gs pos="100000">
                  <a:srgbClr val="FFFFFF"/>
                </a:gs>
              </a:gsLst>
              <a:lin ang="16200000" scaled="0"/>
            </a:gradFill>
            <a:ln w="12700" cap="flat">
              <a:solidFill>
                <a:srgbClr val="FAFAFA"/>
              </a:solidFill>
              <a:prstDash val="solid"/>
              <a:miter lim="400000"/>
            </a:ln>
            <a:effectLst>
              <a:outerShdw blurRad="50800" dist="25400" dir="5400000" rotWithShape="0">
                <a:srgbClr val="929292">
                  <a:alpha val="37998"/>
                </a:srgbClr>
              </a:outerShdw>
            </a:effectLst>
            <a:extLst>
              <a:ext uri="{C572A759-6A51-4108-AA02-DFA0A04FC94B}">
                <ma14:wrappingTextBoxFlag xmlns:ma14="http://schemas.microsoft.com/office/mac/drawingml/2011/main" val="1"/>
              </a:ext>
            </a:extLst>
          </p:spPr>
          <p:txBody>
            <a:bodyPr wrap="none" lIns="72248" tIns="72248" rIns="72248" bIns="72248" numCol="1" anchor="t">
              <a:spAutoFit/>
            </a:bodyPr>
            <a:lstStyle/>
            <a:p>
              <a:pPr marL="40640" marR="40640" algn="l" defTabSz="914400">
                <a:defRPr sz="2800" b="1">
                  <a:uFill>
                    <a:solidFill>
                      <a:srgbClr val="000000"/>
                    </a:solidFill>
                  </a:uFill>
                  <a:latin typeface="Garamond"/>
                  <a:ea typeface="Garamond"/>
                  <a:cs typeface="Garamond"/>
                  <a:sym typeface="Garamond"/>
                </a:defRPr>
              </a:pPr>
              <a:r>
                <a:t>x = a + b;</a:t>
              </a:r>
            </a:p>
            <a:p>
              <a:pPr marL="40640" marR="40640" algn="l" defTabSz="914400">
                <a:defRPr sz="2800" b="1">
                  <a:uFill>
                    <a:solidFill>
                      <a:srgbClr val="000000"/>
                    </a:solidFill>
                  </a:uFill>
                  <a:latin typeface="Garamond"/>
                  <a:ea typeface="Garamond"/>
                  <a:cs typeface="Garamond"/>
                  <a:sym typeface="Garamond"/>
                </a:defRPr>
              </a:pPr>
              <a:r>
                <a:t>y = b * 7;</a:t>
              </a:r>
            </a:p>
            <a:p>
              <a:pPr marL="40640" marR="40640" algn="l" defTabSz="914400">
                <a:defRPr sz="2800" b="1">
                  <a:uFill>
                    <a:solidFill>
                      <a:srgbClr val="000000"/>
                    </a:solidFill>
                  </a:uFill>
                  <a:latin typeface="Garamond"/>
                  <a:ea typeface="Garamond"/>
                  <a:cs typeface="Garamond"/>
                  <a:sym typeface="Garamond"/>
                </a:defRPr>
              </a:pPr>
              <a:r>
                <a:t>z = (x-y) * (x+y);</a:t>
              </a:r>
            </a:p>
          </p:txBody>
        </p:sp>
        <p:sp>
          <p:nvSpPr>
            <p:cNvPr id="768" name="Shape 768"/>
            <p:cNvSpPr/>
            <p:nvPr/>
          </p:nvSpPr>
          <p:spPr>
            <a:xfrm>
              <a:off x="2926079" y="1733973"/>
              <a:ext cx="1842348" cy="866988"/>
            </a:xfrm>
            <a:prstGeom prst="rightArrow">
              <a:avLst>
                <a:gd name="adj1" fmla="val 50000"/>
                <a:gd name="adj2" fmla="val 35154"/>
              </a:avLst>
            </a:prstGeom>
            <a:solidFill>
              <a:srgbClr val="000000"/>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69" name="Shape 769"/>
            <p:cNvSpPr/>
            <p:nvPr/>
          </p:nvSpPr>
          <p:spPr>
            <a:xfrm>
              <a:off x="5687342" y="1262098"/>
              <a:ext cx="758614" cy="650241"/>
            </a:xfrm>
            <a:prstGeom prst="rect">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0" name="Shape 770"/>
            <p:cNvSpPr/>
            <p:nvPr/>
          </p:nvSpPr>
          <p:spPr>
            <a:xfrm>
              <a:off x="7312942" y="1262098"/>
              <a:ext cx="758615" cy="650241"/>
            </a:xfrm>
            <a:prstGeom prst="rect">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1" name="Shape 771"/>
            <p:cNvSpPr/>
            <p:nvPr/>
          </p:nvSpPr>
          <p:spPr>
            <a:xfrm>
              <a:off x="5687342" y="2670951"/>
              <a:ext cx="758614" cy="650241"/>
            </a:xfrm>
            <a:prstGeom prst="rect">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2" name="Shape 772"/>
            <p:cNvSpPr/>
            <p:nvPr/>
          </p:nvSpPr>
          <p:spPr>
            <a:xfrm>
              <a:off x="7312942" y="2670951"/>
              <a:ext cx="758615" cy="650241"/>
            </a:xfrm>
            <a:prstGeom prst="rect">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3" name="Shape 773"/>
            <p:cNvSpPr/>
            <p:nvPr/>
          </p:nvSpPr>
          <p:spPr>
            <a:xfrm>
              <a:off x="6515946" y="3971431"/>
              <a:ext cx="758614" cy="650241"/>
            </a:xfrm>
            <a:prstGeom prst="rect">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4" name="Shape 774"/>
            <p:cNvSpPr/>
            <p:nvPr/>
          </p:nvSpPr>
          <p:spPr>
            <a:xfrm flipH="1">
              <a:off x="6228080" y="721359"/>
              <a:ext cx="2259" cy="541868"/>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5" name="Shape 775"/>
            <p:cNvSpPr/>
            <p:nvPr/>
          </p:nvSpPr>
          <p:spPr>
            <a:xfrm flipH="1">
              <a:off x="7529690" y="503483"/>
              <a:ext cx="2257" cy="758615"/>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6" name="Shape 776"/>
            <p:cNvSpPr/>
            <p:nvPr/>
          </p:nvSpPr>
          <p:spPr>
            <a:xfrm>
              <a:off x="6229208" y="720230"/>
              <a:ext cx="1300481" cy="2260"/>
            </a:xfrm>
            <a:prstGeom prst="line">
              <a:avLst/>
            </a:prstGeom>
            <a:noFill/>
            <a:ln w="127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77" name="Shape 777"/>
            <p:cNvSpPr/>
            <p:nvPr/>
          </p:nvSpPr>
          <p:spPr>
            <a:xfrm>
              <a:off x="7504853" y="695395"/>
              <a:ext cx="65477" cy="65478"/>
            </a:xfrm>
            <a:prstGeom prst="ellipse">
              <a:avLst/>
            </a:prstGeom>
            <a:solidFill>
              <a:srgbClr val="000000"/>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8" name="Shape 778"/>
            <p:cNvSpPr/>
            <p:nvPr/>
          </p:nvSpPr>
          <p:spPr>
            <a:xfrm flipH="1">
              <a:off x="5901830" y="503483"/>
              <a:ext cx="2260" cy="758615"/>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79" name="Shape 779"/>
            <p:cNvSpPr/>
            <p:nvPr/>
          </p:nvSpPr>
          <p:spPr>
            <a:xfrm flipH="1">
              <a:off x="5904089" y="1912337"/>
              <a:ext cx="2258" cy="758615"/>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0" name="Shape 780"/>
            <p:cNvSpPr/>
            <p:nvPr/>
          </p:nvSpPr>
          <p:spPr>
            <a:xfrm flipH="1">
              <a:off x="7854810" y="1912337"/>
              <a:ext cx="2258" cy="758615"/>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1" name="Shape 781"/>
            <p:cNvSpPr/>
            <p:nvPr/>
          </p:nvSpPr>
          <p:spPr>
            <a:xfrm>
              <a:off x="7829973" y="2305192"/>
              <a:ext cx="65477" cy="65476"/>
            </a:xfrm>
            <a:prstGeom prst="ellipse">
              <a:avLst/>
            </a:prstGeom>
            <a:solidFill>
              <a:srgbClr val="000000"/>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2" name="Shape 782"/>
            <p:cNvSpPr/>
            <p:nvPr/>
          </p:nvSpPr>
          <p:spPr>
            <a:xfrm flipH="1">
              <a:off x="6231466" y="2343573"/>
              <a:ext cx="1632375" cy="2258"/>
            </a:xfrm>
            <a:prstGeom prst="line">
              <a:avLst/>
            </a:prstGeom>
            <a:noFill/>
            <a:ln w="127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83" name="Shape 783"/>
            <p:cNvSpPr/>
            <p:nvPr/>
          </p:nvSpPr>
          <p:spPr>
            <a:xfrm flipH="1">
              <a:off x="6229209" y="2345831"/>
              <a:ext cx="2258" cy="325121"/>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4" name="Shape 784"/>
            <p:cNvSpPr/>
            <p:nvPr/>
          </p:nvSpPr>
          <p:spPr>
            <a:xfrm>
              <a:off x="5876996" y="2129085"/>
              <a:ext cx="65476" cy="65476"/>
            </a:xfrm>
            <a:prstGeom prst="ellipse">
              <a:avLst/>
            </a:prstGeom>
            <a:solidFill>
              <a:srgbClr val="000000"/>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5" name="Shape 785"/>
            <p:cNvSpPr/>
            <p:nvPr/>
          </p:nvSpPr>
          <p:spPr>
            <a:xfrm flipH="1">
              <a:off x="5931182" y="2153920"/>
              <a:ext cx="1632373" cy="2258"/>
            </a:xfrm>
            <a:prstGeom prst="line">
              <a:avLst/>
            </a:prstGeom>
            <a:noFill/>
            <a:ln w="127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86" name="Shape 786"/>
            <p:cNvSpPr/>
            <p:nvPr/>
          </p:nvSpPr>
          <p:spPr>
            <a:xfrm flipH="1">
              <a:off x="7554523" y="2142631"/>
              <a:ext cx="2260" cy="541867"/>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7" name="Shape 787"/>
            <p:cNvSpPr/>
            <p:nvPr/>
          </p:nvSpPr>
          <p:spPr>
            <a:xfrm rot="16200000" flipH="1">
              <a:off x="6039555" y="3348284"/>
              <a:ext cx="650241" cy="59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788" name="Shape 788"/>
            <p:cNvSpPr/>
            <p:nvPr/>
          </p:nvSpPr>
          <p:spPr>
            <a:xfrm rot="5400000">
              <a:off x="7069102" y="3348284"/>
              <a:ext cx="650241" cy="59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nvGrpSpPr>
            <p:cNvPr id="791" name="Group 791"/>
            <p:cNvGrpSpPr/>
            <p:nvPr/>
          </p:nvGrpSpPr>
          <p:grpSpPr>
            <a:xfrm>
              <a:off x="7518399" y="2842542"/>
              <a:ext cx="325121" cy="325121"/>
              <a:chOff x="0" y="0"/>
              <a:chExt cx="325120" cy="325120"/>
            </a:xfrm>
          </p:grpSpPr>
          <p:sp>
            <p:nvSpPr>
              <p:cNvPr id="789" name="Shape 789"/>
              <p:cNvSpPr/>
              <p:nvPr/>
            </p:nvSpPr>
            <p:spPr>
              <a:xfrm>
                <a:off x="0" y="164617"/>
                <a:ext cx="325121" cy="2259"/>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90" name="Shape 790"/>
              <p:cNvSpPr/>
              <p:nvPr/>
            </p:nvSpPr>
            <p:spPr>
              <a:xfrm flipH="1">
                <a:off x="165746" y="0"/>
                <a:ext cx="2259" cy="32512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794" name="Group 794"/>
            <p:cNvGrpSpPr/>
            <p:nvPr/>
          </p:nvGrpSpPr>
          <p:grpSpPr>
            <a:xfrm>
              <a:off x="5904088" y="1422400"/>
              <a:ext cx="325121" cy="325121"/>
              <a:chOff x="0" y="0"/>
              <a:chExt cx="325120" cy="325120"/>
            </a:xfrm>
          </p:grpSpPr>
          <p:sp>
            <p:nvSpPr>
              <p:cNvPr id="792" name="Shape 792"/>
              <p:cNvSpPr/>
              <p:nvPr/>
            </p:nvSpPr>
            <p:spPr>
              <a:xfrm>
                <a:off x="0" y="164616"/>
                <a:ext cx="325121" cy="226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93" name="Shape 793"/>
              <p:cNvSpPr/>
              <p:nvPr/>
            </p:nvSpPr>
            <p:spPr>
              <a:xfrm flipH="1">
                <a:off x="165745" y="0"/>
                <a:ext cx="2259" cy="32512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795" name="Shape 795"/>
            <p:cNvSpPr/>
            <p:nvPr/>
          </p:nvSpPr>
          <p:spPr>
            <a:xfrm>
              <a:off x="5904088" y="3041226"/>
              <a:ext cx="325121" cy="226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96" name="Shape 796"/>
            <p:cNvSpPr/>
            <p:nvPr/>
          </p:nvSpPr>
          <p:spPr>
            <a:xfrm flipH="1">
              <a:off x="6879449" y="4621671"/>
              <a:ext cx="15805" cy="650241"/>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nvGrpSpPr>
            <p:cNvPr id="802" name="Group 802"/>
            <p:cNvGrpSpPr/>
            <p:nvPr/>
          </p:nvGrpSpPr>
          <p:grpSpPr>
            <a:xfrm>
              <a:off x="6771075" y="4149796"/>
              <a:ext cx="239326" cy="325121"/>
              <a:chOff x="0" y="0"/>
              <a:chExt cx="239324" cy="325120"/>
            </a:xfrm>
          </p:grpSpPr>
          <p:sp>
            <p:nvSpPr>
              <p:cNvPr id="797" name="Shape 797"/>
              <p:cNvSpPr/>
              <p:nvPr/>
            </p:nvSpPr>
            <p:spPr>
              <a:xfrm flipH="1">
                <a:off x="119662" y="0"/>
                <a:ext cx="625" cy="32512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98" name="Shape 798"/>
              <p:cNvSpPr/>
              <p:nvPr/>
            </p:nvSpPr>
            <p:spPr>
              <a:xfrm flipH="1">
                <a:off x="0" y="162334"/>
                <a:ext cx="119663" cy="10860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799" name="Shape 799"/>
              <p:cNvSpPr/>
              <p:nvPr/>
            </p:nvSpPr>
            <p:spPr>
              <a:xfrm>
                <a:off x="119662" y="162334"/>
                <a:ext cx="119663" cy="10860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0" name="Shape 800"/>
              <p:cNvSpPr/>
              <p:nvPr/>
            </p:nvSpPr>
            <p:spPr>
              <a:xfrm flipH="1" flipV="1">
                <a:off x="0" y="53734"/>
                <a:ext cx="119663" cy="10860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1" name="Shape 801"/>
              <p:cNvSpPr/>
              <p:nvPr/>
            </p:nvSpPr>
            <p:spPr>
              <a:xfrm flipV="1">
                <a:off x="119662" y="53734"/>
                <a:ext cx="119663" cy="10860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grpSp>
          <p:nvGrpSpPr>
            <p:cNvPr id="808" name="Group 808"/>
            <p:cNvGrpSpPr/>
            <p:nvPr/>
          </p:nvGrpSpPr>
          <p:grpSpPr>
            <a:xfrm>
              <a:off x="7586132" y="1426915"/>
              <a:ext cx="239325" cy="325121"/>
              <a:chOff x="0" y="0"/>
              <a:chExt cx="239324" cy="325120"/>
            </a:xfrm>
          </p:grpSpPr>
          <p:sp>
            <p:nvSpPr>
              <p:cNvPr id="803" name="Shape 803"/>
              <p:cNvSpPr/>
              <p:nvPr/>
            </p:nvSpPr>
            <p:spPr>
              <a:xfrm flipH="1">
                <a:off x="119662" y="0"/>
                <a:ext cx="625" cy="32512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4" name="Shape 804"/>
              <p:cNvSpPr/>
              <p:nvPr/>
            </p:nvSpPr>
            <p:spPr>
              <a:xfrm flipH="1">
                <a:off x="0" y="162333"/>
                <a:ext cx="119663" cy="10860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5" name="Shape 805"/>
              <p:cNvSpPr/>
              <p:nvPr/>
            </p:nvSpPr>
            <p:spPr>
              <a:xfrm>
                <a:off x="119662" y="162333"/>
                <a:ext cx="119663" cy="108601"/>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6" name="Shape 806"/>
              <p:cNvSpPr/>
              <p:nvPr/>
            </p:nvSpPr>
            <p:spPr>
              <a:xfrm flipH="1" flipV="1">
                <a:off x="0" y="53734"/>
                <a:ext cx="119663" cy="10860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7" name="Shape 807"/>
              <p:cNvSpPr/>
              <p:nvPr/>
            </p:nvSpPr>
            <p:spPr>
              <a:xfrm flipV="1">
                <a:off x="119662" y="53734"/>
                <a:ext cx="119663" cy="108600"/>
              </a:xfrm>
              <a:prstGeom prst="line">
                <a:avLst/>
              </a:prstGeom>
              <a:noFill/>
              <a:ln w="38100" cap="flat">
                <a:solidFill>
                  <a:srgbClr val="000000"/>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09" name="Shape 809"/>
            <p:cNvSpPr/>
            <p:nvPr/>
          </p:nvSpPr>
          <p:spPr>
            <a:xfrm flipH="1">
              <a:off x="7852550" y="828603"/>
              <a:ext cx="2260" cy="433495"/>
            </a:xfrm>
            <a:prstGeom prst="line">
              <a:avLst/>
            </a:prstGeom>
            <a:noFill/>
            <a:ln w="127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10" name="Shape 810"/>
            <p:cNvSpPr/>
            <p:nvPr/>
          </p:nvSpPr>
          <p:spPr>
            <a:xfrm>
              <a:off x="7651608" y="343182"/>
              <a:ext cx="364527"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7</a:t>
              </a:r>
            </a:p>
          </p:txBody>
        </p:sp>
        <p:sp>
          <p:nvSpPr>
            <p:cNvPr id="811" name="Shape 811"/>
            <p:cNvSpPr/>
            <p:nvPr/>
          </p:nvSpPr>
          <p:spPr>
            <a:xfrm>
              <a:off x="5700888" y="22577"/>
              <a:ext cx="368173"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a</a:t>
              </a:r>
            </a:p>
          </p:txBody>
        </p:sp>
        <p:sp>
          <p:nvSpPr>
            <p:cNvPr id="812" name="Shape 812"/>
            <p:cNvSpPr/>
            <p:nvPr/>
          </p:nvSpPr>
          <p:spPr>
            <a:xfrm>
              <a:off x="7326489" y="0"/>
              <a:ext cx="394217" cy="538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b</a:t>
              </a:r>
            </a:p>
          </p:txBody>
        </p:sp>
        <p:sp>
          <p:nvSpPr>
            <p:cNvPr id="813" name="Shape 813"/>
            <p:cNvSpPr/>
            <p:nvPr/>
          </p:nvSpPr>
          <p:spPr>
            <a:xfrm>
              <a:off x="5438987" y="1794933"/>
              <a:ext cx="375639" cy="538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x</a:t>
              </a:r>
            </a:p>
          </p:txBody>
        </p:sp>
        <p:sp>
          <p:nvSpPr>
            <p:cNvPr id="814" name="Shape 814"/>
            <p:cNvSpPr/>
            <p:nvPr/>
          </p:nvSpPr>
          <p:spPr>
            <a:xfrm>
              <a:off x="7848035" y="1765582"/>
              <a:ext cx="364526"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y</a:t>
              </a:r>
            </a:p>
          </p:txBody>
        </p:sp>
        <p:sp>
          <p:nvSpPr>
            <p:cNvPr id="815" name="Shape 815"/>
            <p:cNvSpPr/>
            <p:nvPr/>
          </p:nvSpPr>
          <p:spPr>
            <a:xfrm>
              <a:off x="5242559" y="1262097"/>
              <a:ext cx="338655"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1</a:t>
              </a:r>
            </a:p>
          </p:txBody>
        </p:sp>
        <p:sp>
          <p:nvSpPr>
            <p:cNvPr id="816" name="Shape 816"/>
            <p:cNvSpPr/>
            <p:nvPr/>
          </p:nvSpPr>
          <p:spPr>
            <a:xfrm>
              <a:off x="6872675" y="1262097"/>
              <a:ext cx="364526"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2</a:t>
              </a:r>
            </a:p>
          </p:txBody>
        </p:sp>
        <p:sp>
          <p:nvSpPr>
            <p:cNvPr id="817" name="Shape 817"/>
            <p:cNvSpPr/>
            <p:nvPr/>
          </p:nvSpPr>
          <p:spPr>
            <a:xfrm>
              <a:off x="5253849" y="2682240"/>
              <a:ext cx="364526" cy="538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3</a:t>
              </a:r>
            </a:p>
          </p:txBody>
        </p:sp>
        <p:sp>
          <p:nvSpPr>
            <p:cNvPr id="818" name="Shape 818"/>
            <p:cNvSpPr/>
            <p:nvPr/>
          </p:nvSpPr>
          <p:spPr>
            <a:xfrm>
              <a:off x="6868159" y="2686756"/>
              <a:ext cx="364526" cy="5381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4</a:t>
              </a:r>
            </a:p>
          </p:txBody>
        </p:sp>
        <p:sp>
          <p:nvSpPr>
            <p:cNvPr id="819" name="Shape 819"/>
            <p:cNvSpPr/>
            <p:nvPr/>
          </p:nvSpPr>
          <p:spPr>
            <a:xfrm>
              <a:off x="6062133" y="4000782"/>
              <a:ext cx="364526" cy="5381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2800" b="1">
                  <a:solidFill>
                    <a:srgbClr val="0433FF"/>
                  </a:solidFill>
                  <a:uFill>
                    <a:solidFill>
                      <a:srgbClr val="0433FF"/>
                    </a:solidFill>
                  </a:uFill>
                  <a:latin typeface="Garamond"/>
                  <a:ea typeface="Garamond"/>
                  <a:cs typeface="Garamond"/>
                  <a:sym typeface="Garamond"/>
                </a:defRPr>
              </a:lvl1pPr>
            </a:lstStyle>
            <a:p>
              <a:r>
                <a:t>5</a:t>
              </a:r>
            </a:p>
          </p:txBody>
        </p:sp>
      </p:grpSp>
      <p:sp>
        <p:nvSpPr>
          <p:cNvPr id="821" name="Shape 821"/>
          <p:cNvSpPr/>
          <p:nvPr/>
        </p:nvSpPr>
        <p:spPr>
          <a:xfrm>
            <a:off x="266417" y="6355644"/>
            <a:ext cx="6735799" cy="2125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An operator executes when all its input values are present; copies of the result value are distributed to the destination operators.</a:t>
            </a:r>
          </a:p>
        </p:txBody>
      </p:sp>
      <p:grpSp>
        <p:nvGrpSpPr>
          <p:cNvPr id="824" name="Group 824"/>
          <p:cNvGrpSpPr/>
          <p:nvPr/>
        </p:nvGrpSpPr>
        <p:grpSpPr>
          <a:xfrm>
            <a:off x="7376159" y="7769718"/>
            <a:ext cx="5461566" cy="639799"/>
            <a:chOff x="0" y="0"/>
            <a:chExt cx="5461564" cy="639797"/>
          </a:xfrm>
        </p:grpSpPr>
        <p:sp>
          <p:nvSpPr>
            <p:cNvPr id="822" name="Shape 822"/>
            <p:cNvSpPr/>
            <p:nvPr/>
          </p:nvSpPr>
          <p:spPr>
            <a:xfrm>
              <a:off x="0" y="39934"/>
              <a:ext cx="5461565" cy="559930"/>
            </a:xfrm>
            <a:prstGeom prst="rect">
              <a:avLst/>
            </a:prstGeom>
            <a:solidFill>
              <a:srgbClr val="FFCA00"/>
            </a:solidFill>
            <a:ln w="12700" cap="flat">
              <a:solidFill>
                <a:srgbClr val="CE1C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23" name="Shape 823"/>
            <p:cNvSpPr/>
            <p:nvPr/>
          </p:nvSpPr>
          <p:spPr>
            <a:xfrm>
              <a:off x="3386" y="0"/>
              <a:ext cx="5454792" cy="639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ctr">
              <a:spAutoFit/>
            </a:bodyPr>
            <a:lstStyle>
              <a:lvl1pPr marL="40640" marR="40640" defTabSz="914400">
                <a:defRPr sz="2800" b="1">
                  <a:solidFill>
                    <a:srgbClr val="0433FF"/>
                  </a:solidFill>
                  <a:uFill>
                    <a:solidFill>
                      <a:srgbClr val="0433FF"/>
                    </a:solidFill>
                  </a:uFill>
                  <a:latin typeface="Comic Sans MS"/>
                  <a:ea typeface="Comic Sans MS"/>
                  <a:cs typeface="Comic Sans MS"/>
                  <a:sym typeface="Comic Sans MS"/>
                </a:defRPr>
              </a:lvl1pPr>
            </a:lstStyle>
            <a:p>
              <a:r>
                <a:t>No separate control flow</a:t>
              </a:r>
            </a:p>
          </p:txBody>
        </p:sp>
      </p:grpSp>
      <p:sp>
        <p:nvSpPr>
          <p:cNvPr id="825" name="Shape 825"/>
          <p:cNvSpPr>
            <a:spLocks noGrp="1"/>
          </p:cNvSpPr>
          <p:nvPr>
            <p:ph type="title"/>
          </p:nvPr>
        </p:nvSpPr>
        <p:spPr>
          <a:xfrm>
            <a:off x="756355" y="-15805"/>
            <a:ext cx="11464996" cy="1336605"/>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Example instruction sequence and its dataflow graph</a:t>
            </a:r>
          </a:p>
        </p:txBody>
      </p:sp>
      <p:sp>
        <p:nvSpPr>
          <p:cNvPr id="826" name="Shape 826"/>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101</a:t>
            </a:fld>
            <a:endParaRPr/>
          </a:p>
        </p:txBody>
      </p:sp>
    </p:spTree>
    <p:extLst>
      <p:ext uri="{BB962C8B-B14F-4D97-AF65-F5344CB8AC3E}">
        <p14:creationId xmlns:p14="http://schemas.microsoft.com/office/powerpoint/2010/main" val="177195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29" name="Shape 829"/>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30" name="Shape 83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3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32" name="Shape 832"/>
          <p:cNvSpPr>
            <a:spLocks noGrp="1"/>
          </p:cNvSpPr>
          <p:nvPr>
            <p:ph type="title"/>
          </p:nvPr>
        </p:nvSpPr>
        <p:spPr>
          <a:xfrm>
            <a:off x="756355" y="-1"/>
            <a:ext cx="11464996" cy="1320801"/>
          </a:xfrm>
          <a:prstGeom prst="rect">
            <a:avLst/>
          </a:prstGeom>
        </p:spPr>
        <p:txBody>
          <a:bodyPr lIns="54186" tIns="54186" rIns="54186" bIns="54186"/>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Macro-Dataflow Programming</a:t>
            </a:r>
          </a:p>
        </p:txBody>
      </p:sp>
      <p:pic>
        <p:nvPicPr>
          <p:cNvPr id="833" name="droppedImage.pdf"/>
          <p:cNvPicPr>
            <a:picLocks noChangeAspect="1"/>
          </p:cNvPicPr>
          <p:nvPr/>
        </p:nvPicPr>
        <p:blipFill>
          <a:blip r:embed="rId3">
            <a:extLst/>
          </a:blip>
          <a:stretch>
            <a:fillRect/>
          </a:stretch>
        </p:blipFill>
        <p:spPr>
          <a:xfrm>
            <a:off x="866986" y="1733973"/>
            <a:ext cx="7513886" cy="2131343"/>
          </a:xfrm>
          <a:prstGeom prst="rect">
            <a:avLst/>
          </a:prstGeom>
          <a:ln w="25400"/>
        </p:spPr>
      </p:pic>
      <p:sp>
        <p:nvSpPr>
          <p:cNvPr id="834" name="Shape 834"/>
          <p:cNvSpPr/>
          <p:nvPr/>
        </p:nvSpPr>
        <p:spPr>
          <a:xfrm>
            <a:off x="162559" y="4280746"/>
            <a:ext cx="12641300" cy="44243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lnSpc>
                <a:spcPct val="120000"/>
              </a:lnSpc>
              <a:buSzPct val="125000"/>
              <a:buChar char="•"/>
              <a:defRPr sz="2800" b="1">
                <a:uFill>
                  <a:solidFill>
                    <a:srgbClr val="000000"/>
                  </a:solidFill>
                </a:uFill>
                <a:latin typeface="Arial"/>
                <a:ea typeface="Arial"/>
                <a:cs typeface="Arial"/>
                <a:sym typeface="Arial"/>
              </a:defRPr>
            </a:pPr>
            <a:r>
              <a:t> “Macro-dataflow” = extension of dataflow model from instruction-level to task-level operations</a:t>
            </a:r>
          </a:p>
          <a:p>
            <a:pPr marL="40640" marR="40640" algn="l" defTabSz="914400">
              <a:lnSpc>
                <a:spcPct val="120000"/>
              </a:lnSpc>
              <a:buSzPct val="125000"/>
              <a:buChar char="•"/>
              <a:defRPr sz="2800" b="1">
                <a:uFill>
                  <a:solidFill>
                    <a:srgbClr val="000000"/>
                  </a:solidFill>
                </a:uFill>
                <a:latin typeface="Arial"/>
                <a:ea typeface="Arial"/>
                <a:cs typeface="Arial"/>
                <a:sym typeface="Arial"/>
              </a:defRPr>
            </a:pPr>
            <a:r>
              <a:t> General idea: build an arbitrary task graph, but restrict all inter-task communications to single-assignment variables</a:t>
            </a:r>
          </a:p>
          <a:p>
            <a:pPr marL="383540" marR="40640" lvl="1" indent="0" algn="l" defTabSz="914400">
              <a:lnSpc>
                <a:spcPct val="120000"/>
              </a:lnSpc>
              <a:buSzPct val="125000"/>
              <a:buChar char="•"/>
              <a:defRPr sz="2800" b="1">
                <a:uFill>
                  <a:solidFill>
                    <a:srgbClr val="000000"/>
                  </a:solidFill>
                </a:uFill>
                <a:latin typeface="Arial"/>
                <a:ea typeface="Arial"/>
                <a:cs typeface="Arial"/>
                <a:sym typeface="Arial"/>
              </a:defRPr>
            </a:pPr>
            <a:r>
              <a:t> Static dataflow ==&gt; graph fixed when program execution starts</a:t>
            </a:r>
          </a:p>
          <a:p>
            <a:pPr marL="383540" marR="40640" lvl="1" indent="0" algn="l" defTabSz="914400">
              <a:lnSpc>
                <a:spcPct val="120000"/>
              </a:lnSpc>
              <a:buSzPct val="125000"/>
              <a:buChar char="•"/>
              <a:defRPr sz="2800" b="1">
                <a:uFill>
                  <a:solidFill>
                    <a:srgbClr val="000000"/>
                  </a:solidFill>
                </a:uFill>
                <a:latin typeface="Arial"/>
                <a:ea typeface="Arial"/>
                <a:cs typeface="Arial"/>
                <a:sym typeface="Arial"/>
              </a:defRPr>
            </a:pPr>
            <a:r>
              <a:t> Dynamic dataflow ==&gt; graph can grow dynamically</a:t>
            </a:r>
          </a:p>
          <a:p>
            <a:pPr marL="40640" marR="40640" algn="l" defTabSz="914400">
              <a:lnSpc>
                <a:spcPct val="120000"/>
              </a:lnSpc>
              <a:buSzPct val="125000"/>
              <a:buChar char="•"/>
              <a:defRPr sz="2800" b="1">
                <a:uFill>
                  <a:solidFill>
                    <a:srgbClr val="000000"/>
                  </a:solidFill>
                </a:uFill>
                <a:latin typeface="Arial"/>
                <a:ea typeface="Arial"/>
                <a:cs typeface="Arial"/>
                <a:sym typeface="Arial"/>
              </a:defRPr>
            </a:pPr>
            <a:r>
              <a:t> Semantic guarantees: race-freedom, determinism</a:t>
            </a:r>
          </a:p>
          <a:p>
            <a:pPr marL="383540" marR="40640" lvl="1" indent="0" algn="l" defTabSz="914400">
              <a:lnSpc>
                <a:spcPct val="120000"/>
              </a:lnSpc>
              <a:buSzPct val="125000"/>
              <a:buChar char="•"/>
              <a:defRPr sz="2800" b="1">
                <a:uFill>
                  <a:solidFill>
                    <a:srgbClr val="000000"/>
                  </a:solidFill>
                </a:uFill>
                <a:latin typeface="Arial"/>
                <a:ea typeface="Arial"/>
                <a:cs typeface="Arial"/>
                <a:sym typeface="Arial"/>
              </a:defRPr>
            </a:pPr>
            <a:r>
              <a:t> Deadlocks are possible due to unavailable inputs (but they are deterministic)</a:t>
            </a:r>
          </a:p>
        </p:txBody>
      </p:sp>
      <p:sp>
        <p:nvSpPr>
          <p:cNvPr id="835" name="Shape 835"/>
          <p:cNvSpPr/>
          <p:nvPr/>
        </p:nvSpPr>
        <p:spPr>
          <a:xfrm>
            <a:off x="8741833" y="2600960"/>
            <a:ext cx="4335498" cy="982698"/>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defTabSz="914400">
              <a:defRPr sz="2400" b="1">
                <a:solidFill>
                  <a:srgbClr val="FF2600"/>
                </a:solidFill>
                <a:uFill>
                  <a:solidFill>
                    <a:srgbClr val="FF2600"/>
                  </a:solidFill>
                </a:uFill>
                <a:latin typeface="Comic Sans MS"/>
                <a:ea typeface="Comic Sans MS"/>
                <a:cs typeface="Comic Sans MS"/>
                <a:sym typeface="Comic Sans MS"/>
              </a:defRPr>
            </a:lvl1pPr>
          </a:lstStyle>
          <a:p>
            <a:r>
              <a:t>Communication via single-assignment variable</a:t>
            </a:r>
          </a:p>
        </p:txBody>
      </p:sp>
      <p:sp>
        <p:nvSpPr>
          <p:cNvPr id="836" name="Shape 836"/>
          <p:cNvSpPr/>
          <p:nvPr/>
        </p:nvSpPr>
        <p:spPr>
          <a:xfrm flipH="1">
            <a:off x="9265919" y="2546773"/>
            <a:ext cx="2937815" cy="1"/>
          </a:xfrm>
          <a:prstGeom prst="line">
            <a:avLst/>
          </a:prstGeom>
          <a:ln w="25400">
            <a:solidFill>
              <a:srgbClr val="FF26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7" name="Shape 837"/>
          <p:cNvSpPr/>
          <p:nvPr/>
        </p:nvSpPr>
        <p:spPr>
          <a:xfrm>
            <a:off x="471597" y="9268177"/>
            <a:ext cx="411472" cy="40640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defTabSz="830862">
              <a:defRPr sz="1800" b="1">
                <a:solidFill>
                  <a:srgbClr val="0433FF"/>
                </a:solidFill>
                <a:uFill>
                  <a:solidFill>
                    <a:srgbClr val="0433FF"/>
                  </a:solidFill>
                </a:uFill>
                <a:latin typeface="Arial"/>
                <a:ea typeface="Arial"/>
                <a:cs typeface="Arial"/>
                <a:sym typeface="Arial"/>
              </a:defRPr>
            </a:pPr>
            <a:fld id="{86CB4B4D-7CA3-9044-876B-883B54F8677D}" type="slidenum">
              <a:t>102</a:t>
            </a:fld>
            <a:r>
              <a:t>￼</a:t>
            </a:r>
          </a:p>
        </p:txBody>
      </p:sp>
    </p:spTree>
    <p:extLst>
      <p:ext uri="{BB962C8B-B14F-4D97-AF65-F5344CB8AC3E}">
        <p14:creationId xmlns:p14="http://schemas.microsoft.com/office/powerpoint/2010/main" val="2030824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40" name="Shape 840"/>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41" name="Shape 84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42"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843" name="Shape 843"/>
          <p:cNvSpPr>
            <a:spLocks noGrp="1"/>
          </p:cNvSpPr>
          <p:nvPr>
            <p:ph type="title"/>
          </p:nvPr>
        </p:nvSpPr>
        <p:spPr>
          <a:xfrm>
            <a:off x="338666" y="-1"/>
            <a:ext cx="12300375" cy="1336606"/>
          </a:xfrm>
          <a:prstGeom prst="rect">
            <a:avLst/>
          </a:prstGeom>
        </p:spPr>
        <p:txBody>
          <a:bodyPr lIns="72248" tIns="72248" rIns="72248" bIns="72248" anchor="b">
            <a:normAutofit/>
          </a:bodyPr>
          <a:lstStyle/>
          <a:p>
            <a:pPr marL="32543" marR="32543" defTabSz="749808">
              <a:lnSpc>
                <a:spcPct val="85000"/>
              </a:lnSpc>
              <a:defRPr sz="3443" b="1">
                <a:solidFill>
                  <a:srgbClr val="004C46"/>
                </a:solidFill>
                <a:uFill>
                  <a:solidFill>
                    <a:srgbClr val="004C46"/>
                  </a:solidFill>
                </a:uFill>
                <a:latin typeface="Arial"/>
                <a:ea typeface="Arial"/>
                <a:cs typeface="Arial"/>
                <a:sym typeface="Arial"/>
              </a:defRPr>
            </a:pPr>
            <a:r>
              <a:t>Extending HJ Futures for Macro-Dataflow:</a:t>
            </a:r>
            <a:br/>
            <a:r>
              <a:t>Data-Driven Futures (DDFs) and Data-Driven Tasks (DDTs)</a:t>
            </a:r>
          </a:p>
        </p:txBody>
      </p:sp>
      <p:sp>
        <p:nvSpPr>
          <p:cNvPr id="844" name="Shape 844"/>
          <p:cNvSpPr>
            <a:spLocks noGrp="1"/>
          </p:cNvSpPr>
          <p:nvPr>
            <p:ph type="body" idx="1"/>
          </p:nvPr>
        </p:nvSpPr>
        <p:spPr>
          <a:xfrm>
            <a:off x="342053" y="1510453"/>
            <a:ext cx="12300375" cy="7531948"/>
          </a:xfrm>
          <a:prstGeom prst="rect">
            <a:avLst/>
          </a:prstGeom>
        </p:spPr>
        <p:txBody>
          <a:bodyPr lIns="72248" tIns="72248" rIns="72248" bIns="72248" anchor="t"/>
          <a:lstStyle/>
          <a:p>
            <a:pPr marL="382586" marR="39686" indent="-342900" defTabSz="914400">
              <a:lnSpc>
                <a:spcPct val="90000"/>
              </a:lnSpc>
              <a:spcBef>
                <a:spcPts val="1400"/>
              </a:spcBef>
              <a:buSzTx/>
              <a:buFont typeface="Wingdings"/>
              <a:buNone/>
              <a:defRPr sz="2800" b="1">
                <a:solidFill>
                  <a:srgbClr val="B62CBA"/>
                </a:solidFill>
                <a:uFill>
                  <a:solidFill>
                    <a:srgbClr val="B62CBA"/>
                  </a:solidFill>
                </a:uFill>
                <a:latin typeface="Courier"/>
                <a:ea typeface="Courier"/>
                <a:cs typeface="Courier"/>
                <a:sym typeface="Courier"/>
              </a:defRPr>
            </a:pPr>
            <a:r>
              <a:t>HjDataDrivenFuture&lt;T1&gt; ddfA = newDataDrivenFuture();</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Allocate an instance of a </a:t>
            </a:r>
            <a:r>
              <a:rPr u="sng"/>
              <a:t>data-driven-future</a:t>
            </a:r>
            <a:r>
              <a:t> object (container)</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Object in container must be of type T1</a:t>
            </a:r>
          </a:p>
          <a:p>
            <a:pPr marL="382586" marR="39686" indent="-342900" defTabSz="914400">
              <a:lnSpc>
                <a:spcPct val="90000"/>
              </a:lnSpc>
              <a:spcBef>
                <a:spcPts val="1400"/>
              </a:spcBef>
              <a:buClr>
                <a:srgbClr val="B62CBA"/>
              </a:buClr>
              <a:buSzTx/>
              <a:buFont typeface="Wingdings"/>
              <a:buNone/>
              <a:defRPr sz="2800" b="1">
                <a:uFill>
                  <a:solidFill>
                    <a:srgbClr val="000000"/>
                  </a:solidFill>
                </a:uFill>
                <a:latin typeface="Courier"/>
                <a:ea typeface="Courier"/>
                <a:cs typeface="Courier"/>
                <a:sym typeface="Courier"/>
              </a:defRPr>
            </a:pPr>
            <a:r>
              <a:rPr>
                <a:solidFill>
                  <a:srgbClr val="B62CBA"/>
                </a:solidFill>
                <a:uFill>
                  <a:solidFill>
                    <a:srgbClr val="B62CBA"/>
                  </a:solidFill>
                </a:uFill>
              </a:rPr>
              <a:t>asyncAwait(ddfA, ddfB, …, () -&gt; </a:t>
            </a:r>
            <a:r>
              <a:rPr>
                <a:solidFill>
                  <a:srgbClr val="B62BB4"/>
                </a:solidFill>
                <a:uFill>
                  <a:solidFill>
                    <a:srgbClr val="B62BB4"/>
                  </a:solidFill>
                </a:uFill>
              </a:rPr>
              <a:t>Stmt);</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Create a new </a:t>
            </a:r>
            <a:r>
              <a:rPr u="sng"/>
              <a:t>data-driven-task</a:t>
            </a:r>
            <a:r>
              <a:t> to start executing </a:t>
            </a:r>
            <a:r>
              <a:rPr>
                <a:solidFill>
                  <a:srgbClr val="B62BB4"/>
                </a:solidFill>
                <a:uFill>
                  <a:solidFill>
                    <a:srgbClr val="B62BB4"/>
                  </a:solidFill>
                </a:uFill>
              </a:rPr>
              <a:t>Stmt </a:t>
            </a:r>
            <a:r>
              <a:t>after all of </a:t>
            </a:r>
            <a:r>
              <a:rPr>
                <a:solidFill>
                  <a:srgbClr val="B62CBA"/>
                </a:solidFill>
                <a:uFill>
                  <a:solidFill>
                    <a:srgbClr val="B62CBA"/>
                  </a:solidFill>
                </a:uFill>
              </a:rPr>
              <a:t>ddfA, ddfB, … </a:t>
            </a:r>
            <a:r>
              <a:t>become available (i.e., after task becomes “enabled”)</a:t>
            </a:r>
          </a:p>
          <a:p>
            <a:pPr marL="382586" marR="39686" indent="-342900" defTabSz="914400">
              <a:lnSpc>
                <a:spcPct val="90000"/>
              </a:lnSpc>
              <a:spcBef>
                <a:spcPts val="1400"/>
              </a:spcBef>
              <a:buClr>
                <a:srgbClr val="B62CBA"/>
              </a:buClr>
              <a:buSzTx/>
              <a:buNone/>
              <a:defRPr sz="2800" b="1">
                <a:solidFill>
                  <a:srgbClr val="942192"/>
                </a:solidFill>
                <a:uFill>
                  <a:solidFill>
                    <a:srgbClr val="942192"/>
                  </a:solidFill>
                </a:uFill>
                <a:latin typeface="Courier"/>
                <a:ea typeface="Courier"/>
                <a:cs typeface="Courier"/>
                <a:sym typeface="Courier"/>
              </a:defRPr>
            </a:pPr>
            <a:r>
              <a:t>ddfA.put(V) ;</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Store object V (of type T1) in </a:t>
            </a:r>
            <a:r>
              <a:rPr>
                <a:solidFill>
                  <a:srgbClr val="B62CBA"/>
                </a:solidFill>
                <a:uFill>
                  <a:solidFill>
                    <a:srgbClr val="B62CBA"/>
                  </a:solidFill>
                </a:uFill>
              </a:rPr>
              <a:t>ddfA</a:t>
            </a:r>
            <a:r>
              <a:t>, thereby making </a:t>
            </a:r>
            <a:r>
              <a:rPr>
                <a:solidFill>
                  <a:srgbClr val="B62CBA"/>
                </a:solidFill>
                <a:uFill>
                  <a:solidFill>
                    <a:srgbClr val="B62CBA"/>
                  </a:solidFill>
                </a:uFill>
              </a:rPr>
              <a:t>ddfA</a:t>
            </a:r>
            <a:r>
              <a:t> available</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Single-assignment rule: at most one put is permitted on a given DDF</a:t>
            </a:r>
          </a:p>
          <a:p>
            <a:pPr marL="382586" marR="39686" indent="-342900" defTabSz="914400">
              <a:lnSpc>
                <a:spcPct val="90000"/>
              </a:lnSpc>
              <a:spcBef>
                <a:spcPts val="1400"/>
              </a:spcBef>
              <a:buSzTx/>
              <a:buNone/>
              <a:defRPr sz="2800" b="1">
                <a:solidFill>
                  <a:srgbClr val="B62CBA"/>
                </a:solidFill>
                <a:uFill>
                  <a:solidFill>
                    <a:srgbClr val="B62CBA"/>
                  </a:solidFill>
                </a:uFill>
                <a:latin typeface="Arial"/>
                <a:ea typeface="Arial"/>
                <a:cs typeface="Arial"/>
                <a:sym typeface="Arial"/>
              </a:defRPr>
            </a:pPr>
            <a:r>
              <a:t>ddfA.get()</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Return value (of type T1) stored in </a:t>
            </a:r>
            <a:r>
              <a:rPr>
                <a:solidFill>
                  <a:srgbClr val="B62CBA"/>
                </a:solidFill>
                <a:uFill>
                  <a:solidFill>
                    <a:srgbClr val="B62CBA"/>
                  </a:solidFill>
                </a:uFill>
              </a:rPr>
              <a:t>ddfA</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Can only be performed by async’s that contain </a:t>
            </a:r>
            <a:r>
              <a:rPr>
                <a:solidFill>
                  <a:srgbClr val="B62CBA"/>
                </a:solidFill>
                <a:uFill>
                  <a:solidFill>
                    <a:srgbClr val="B62CBA"/>
                  </a:solidFill>
                </a:uFill>
              </a:rPr>
              <a:t>ddfA</a:t>
            </a:r>
            <a:r>
              <a:t> in their await clause (hence no blocking is necessary for DDF gets)</a:t>
            </a:r>
          </a:p>
        </p:txBody>
      </p:sp>
      <p:sp>
        <p:nvSpPr>
          <p:cNvPr id="845" name="Shape 845"/>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103</a:t>
            </a:fld>
            <a:endParaRPr/>
          </a:p>
        </p:txBody>
      </p:sp>
    </p:spTree>
    <p:extLst>
      <p:ext uri="{BB962C8B-B14F-4D97-AF65-F5344CB8AC3E}">
        <p14:creationId xmlns:p14="http://schemas.microsoft.com/office/powerpoint/2010/main" val="2118038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Shape 84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50" name="Shape 850"/>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51" name="Shape 85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5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53" name="Shape 853"/>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Implementing Future Tasks using DDFs</a:t>
            </a:r>
          </a:p>
        </p:txBody>
      </p:sp>
      <p:sp>
        <p:nvSpPr>
          <p:cNvPr id="854" name="Shape 854"/>
          <p:cNvSpPr>
            <a:spLocks noGrp="1"/>
          </p:cNvSpPr>
          <p:nvPr>
            <p:ph type="body" idx="1"/>
          </p:nvPr>
        </p:nvSpPr>
        <p:spPr>
          <a:xfrm>
            <a:off x="293510" y="1625599"/>
            <a:ext cx="12480997" cy="7369388"/>
          </a:xfrm>
          <a:prstGeom prst="rect">
            <a:avLst/>
          </a:prstGeom>
        </p:spPr>
        <p:txBody>
          <a:bodyPr lIns="72248" tIns="72248" rIns="72248" bIns="72248" anchor="t">
            <a:normAutofit/>
          </a:bodyPr>
          <a:lstStyle/>
          <a:p>
            <a:pPr marL="478170" marR="36115" indent="-442055" defTabSz="832104">
              <a:spcBef>
                <a:spcPts val="1200"/>
              </a:spcBef>
              <a:buSzPct val="130000"/>
              <a:defRPr sz="3094" b="1">
                <a:uFill>
                  <a:solidFill>
                    <a:srgbClr val="000000"/>
                  </a:solidFill>
                </a:uFill>
                <a:latin typeface="Arial"/>
                <a:ea typeface="Arial"/>
                <a:cs typeface="Arial"/>
                <a:sym typeface="Arial"/>
              </a:defRPr>
            </a:pPr>
            <a:r>
              <a:t>Future version</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final </a:t>
            </a:r>
            <a:r>
              <a:rPr>
                <a:solidFill>
                  <a:srgbClr val="0433FF"/>
                </a:solidFill>
              </a:rPr>
              <a:t>HjFuture</a:t>
            </a:r>
            <a:r>
              <a:t>&lt;T&gt; f = </a:t>
            </a:r>
            <a:r>
              <a:rPr>
                <a:solidFill>
                  <a:srgbClr val="0433FF"/>
                </a:solidFill>
              </a:rPr>
              <a:t>future</a:t>
            </a:r>
            <a:r>
              <a:t>(() -&gt; { </a:t>
            </a:r>
            <a:r>
              <a:rPr>
                <a:solidFill>
                  <a:srgbClr val="0433FF"/>
                </a:solidFill>
              </a:rPr>
              <a:t>return</a:t>
            </a:r>
            <a:r>
              <a:t> g(); });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S1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 = f.</a:t>
            </a:r>
            <a:r>
              <a:rPr>
                <a:solidFill>
                  <a:srgbClr val="0433FF"/>
                </a:solidFill>
              </a:rPr>
              <a:t>get</a:t>
            </a:r>
            <a:r>
              <a:t>();</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S2;</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S3;</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a:t>
            </a:r>
          </a:p>
          <a:p>
            <a:pPr marL="478170" marR="36115" indent="-442055" defTabSz="832104">
              <a:spcBef>
                <a:spcPts val="1200"/>
              </a:spcBef>
              <a:buSzPct val="130000"/>
              <a:defRPr sz="3094" b="1">
                <a:uFill>
                  <a:solidFill>
                    <a:srgbClr val="000000"/>
                  </a:solidFill>
                </a:uFill>
                <a:latin typeface="Arial"/>
                <a:ea typeface="Arial"/>
                <a:cs typeface="Arial"/>
                <a:sym typeface="Arial"/>
              </a:defRPr>
            </a:pPr>
            <a:r>
              <a:t>DDF version</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a:t>
            </a:r>
            <a:r>
              <a:rPr>
                <a:solidFill>
                  <a:srgbClr val="0433FF"/>
                </a:solidFill>
              </a:rPr>
              <a:t>HjDataDrivenFuture</a:t>
            </a:r>
            <a:r>
              <a:t>&lt;T&gt; f = </a:t>
            </a:r>
            <a:r>
              <a:rPr>
                <a:solidFill>
                  <a:srgbClr val="0433FF"/>
                </a:solidFill>
              </a:rPr>
              <a:t>newDataDrivenFuture</a:t>
            </a:r>
            <a:r>
              <a:t>();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async(() -&gt; { f.</a:t>
            </a:r>
            <a:r>
              <a:rPr>
                <a:solidFill>
                  <a:srgbClr val="0433FF"/>
                </a:solidFill>
              </a:rPr>
              <a:t>put</a:t>
            </a:r>
            <a:r>
              <a:t>(g())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S1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a:t>
            </a:r>
            <a:r>
              <a:rPr>
                <a:solidFill>
                  <a:srgbClr val="0433FF"/>
                </a:solidFill>
              </a:rPr>
              <a:t>asyncAwait</a:t>
            </a:r>
            <a:r>
              <a:t>(f, () -&gt; { </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 = f.</a:t>
            </a:r>
            <a:r>
              <a:rPr>
                <a:solidFill>
                  <a:srgbClr val="0433FF"/>
                </a:solidFill>
              </a:rPr>
              <a:t>get</a:t>
            </a:r>
            <a:r>
              <a:t>();</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S2;</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S3;</a:t>
            </a:r>
          </a:p>
          <a:p>
            <a:pPr marL="452167" marR="36115" lvl="1" indent="0" defTabSz="832104">
              <a:spcBef>
                <a:spcPts val="600"/>
              </a:spcBef>
              <a:buSzPct val="100000"/>
              <a:buAutoNum type="arabicPeriod"/>
              <a:defRPr sz="2184" b="1">
                <a:uFill>
                  <a:solidFill>
                    <a:srgbClr val="000000"/>
                  </a:solidFill>
                </a:uFill>
                <a:latin typeface="Courier"/>
                <a:ea typeface="Courier"/>
                <a:cs typeface="Courier"/>
                <a:sym typeface="Courier"/>
              </a:defRPr>
            </a:pPr>
            <a:r>
              <a:t> }); </a:t>
            </a:r>
          </a:p>
        </p:txBody>
      </p:sp>
      <p:sp>
        <p:nvSpPr>
          <p:cNvPr id="855" name="Shape 855"/>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104</a:t>
            </a:fld>
            <a:endParaRPr/>
          </a:p>
        </p:txBody>
      </p:sp>
    </p:spTree>
    <p:extLst>
      <p:ext uri="{BB962C8B-B14F-4D97-AF65-F5344CB8AC3E}">
        <p14:creationId xmlns:p14="http://schemas.microsoft.com/office/powerpoint/2010/main" val="863043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58" name="Shape 858"/>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59" name="Shape 85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6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61" name="Shape 861"/>
          <p:cNvSpPr>
            <a:spLocks noGrp="1"/>
          </p:cNvSpPr>
          <p:nvPr>
            <p:ph type="title"/>
          </p:nvPr>
        </p:nvSpPr>
        <p:spPr>
          <a:xfrm>
            <a:off x="489937" y="-15805"/>
            <a:ext cx="12020410" cy="1336605"/>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Use of DDFs with dummy objects</a:t>
            </a:r>
          </a:p>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(like future&lt;void&gt;)</a:t>
            </a:r>
          </a:p>
        </p:txBody>
      </p:sp>
      <p:sp>
        <p:nvSpPr>
          <p:cNvPr id="866" name="Shape 866"/>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105</a:t>
            </a:fld>
            <a:endParaRPr/>
          </a:p>
        </p:txBody>
      </p:sp>
      <p:grpSp>
        <p:nvGrpSpPr>
          <p:cNvPr id="864" name="Group 864"/>
          <p:cNvGrpSpPr/>
          <p:nvPr/>
        </p:nvGrpSpPr>
        <p:grpSpPr>
          <a:xfrm>
            <a:off x="9996311" y="1552222"/>
            <a:ext cx="2781583" cy="3395699"/>
            <a:chOff x="0" y="0"/>
            <a:chExt cx="2781582" cy="3395698"/>
          </a:xfrm>
        </p:grpSpPr>
        <p:sp>
          <p:nvSpPr>
            <p:cNvPr id="862" name="Shape 862"/>
            <p:cNvSpPr/>
            <p:nvPr/>
          </p:nvSpPr>
          <p:spPr>
            <a:xfrm>
              <a:off x="0" y="0"/>
              <a:ext cx="2781583" cy="3395699"/>
            </a:xfrm>
            <a:prstGeom prst="rect">
              <a:avLst/>
            </a:prstGeom>
            <a:solidFill>
              <a:srgbClr val="FFFFFF"/>
            </a:solidFill>
            <a:ln w="12700" cap="flat">
              <a:noFill/>
              <a:miter lim="400000"/>
            </a:ln>
            <a:effectLst/>
          </p:spPr>
          <p:txBody>
            <a:bodyPr wrap="square" lIns="0" tIns="0" rIns="0" bIns="0" numCol="1" anchor="t">
              <a:noAutofit/>
            </a:bodyPr>
            <a:lstStyle/>
            <a:p>
              <a:pPr algn="l" defTabSz="457200">
                <a:defRPr sz="1600">
                  <a:latin typeface="Helvetica"/>
                  <a:ea typeface="Helvetica"/>
                  <a:cs typeface="Helvetica"/>
                  <a:sym typeface="Helvetica"/>
                </a:defRPr>
              </a:pPr>
              <a:endParaRPr/>
            </a:p>
          </p:txBody>
        </p:sp>
        <p:pic>
          <p:nvPicPr>
            <p:cNvPr id="863" name="ladder-cg.png"/>
            <p:cNvPicPr>
              <a:picLocks/>
            </p:cNvPicPr>
            <p:nvPr/>
          </p:nvPicPr>
          <p:blipFill>
            <a:blip r:embed="rId3">
              <a:extLst/>
            </a:blip>
            <a:stretch>
              <a:fillRect/>
            </a:stretch>
          </p:blipFill>
          <p:spPr>
            <a:xfrm>
              <a:off x="0" y="0"/>
              <a:ext cx="2781582" cy="3395698"/>
            </a:xfrm>
            <a:prstGeom prst="rect">
              <a:avLst/>
            </a:prstGeom>
            <a:ln w="12700" cap="flat">
              <a:noFill/>
              <a:miter lim="400000"/>
            </a:ln>
            <a:effectLst/>
          </p:spPr>
        </p:pic>
      </p:grpSp>
      <p:sp>
        <p:nvSpPr>
          <p:cNvPr id="865" name="Shape 865"/>
          <p:cNvSpPr/>
          <p:nvPr/>
        </p:nvSpPr>
        <p:spPr>
          <a:xfrm>
            <a:off x="173848" y="2442915"/>
            <a:ext cx="12628599" cy="6828508"/>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t> </a:t>
            </a:r>
            <a:r>
              <a:rPr sz="2200">
                <a:solidFill>
                  <a:srgbClr val="0433FF"/>
                </a:solidFill>
                <a:uFill>
                  <a:solidFill>
                    <a:srgbClr val="0433FF"/>
                  </a:solidFill>
                </a:uFill>
                <a:latin typeface="Courier"/>
                <a:ea typeface="Courier"/>
                <a:cs typeface="Courier"/>
                <a:sym typeface="Courier"/>
              </a:rPr>
              <a:t>finish</a:t>
            </a:r>
            <a:r>
              <a:rPr sz="2200">
                <a:latin typeface="Courier"/>
                <a:ea typeface="Courier"/>
                <a:cs typeface="Courier"/>
                <a:sym typeface="Courier"/>
              </a:rPr>
              <a:t>(() -&gt; {</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HjDataDrivenFuture&lt;Void&gt; ddfA = </a:t>
            </a:r>
            <a:r>
              <a:rPr sz="2200">
                <a:solidFill>
                  <a:srgbClr val="0433FF"/>
                </a:solidFill>
                <a:latin typeface="Courier"/>
                <a:ea typeface="Courier"/>
                <a:cs typeface="Courier"/>
                <a:sym typeface="Courier"/>
              </a:rPr>
              <a:t>newDataDrivenFuture</a:t>
            </a:r>
            <a:r>
              <a:rPr sz="2200">
                <a:latin typeface="Courier"/>
                <a:ea typeface="Courier"/>
                <a:cs typeface="Courier"/>
                <a:sym typeface="Courier"/>
              </a:rPr>
              <a:t>();</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HjDataDrivenFuture&lt;Void&gt; ddfB = </a:t>
            </a:r>
            <a:r>
              <a:rPr sz="2200">
                <a:solidFill>
                  <a:srgbClr val="0433FF"/>
                </a:solidFill>
                <a:latin typeface="Courier"/>
                <a:ea typeface="Courier"/>
                <a:cs typeface="Courier"/>
                <a:sym typeface="Courier"/>
              </a:rPr>
              <a:t>newDataDrivenFuture</a:t>
            </a:r>
            <a:r>
              <a:rPr sz="2200">
                <a:latin typeface="Courier"/>
                <a:ea typeface="Courier"/>
                <a:cs typeface="Courier"/>
                <a:sym typeface="Courier"/>
              </a:rPr>
              <a:t>();</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HjDataDrivenFuture&lt;Void&gt; ddfC = </a:t>
            </a:r>
            <a:r>
              <a:rPr sz="2200">
                <a:solidFill>
                  <a:srgbClr val="0433FF"/>
                </a:solidFill>
                <a:latin typeface="Courier"/>
                <a:ea typeface="Courier"/>
                <a:cs typeface="Courier"/>
                <a:sym typeface="Courier"/>
              </a:rPr>
              <a:t>newDataDrivenFuture</a:t>
            </a:r>
            <a:r>
              <a:rPr sz="2200">
                <a:latin typeface="Courier"/>
                <a:ea typeface="Courier"/>
                <a:cs typeface="Courier"/>
                <a:sym typeface="Courier"/>
              </a:rPr>
              <a:t>();</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HjDataDrivenFuture&lt;Void&gt; ddfD = </a:t>
            </a:r>
            <a:r>
              <a:rPr sz="2200">
                <a:solidFill>
                  <a:srgbClr val="0433FF"/>
                </a:solidFill>
                <a:latin typeface="Courier"/>
                <a:ea typeface="Courier"/>
                <a:cs typeface="Courier"/>
                <a:sym typeface="Courier"/>
              </a:rPr>
              <a:t>newDataDrivenFuture</a:t>
            </a:r>
            <a:r>
              <a:rPr sz="2200">
                <a:latin typeface="Courier"/>
                <a:ea typeface="Courier"/>
                <a:cs typeface="Courier"/>
                <a:sym typeface="Courier"/>
              </a:rPr>
              <a:t>();</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HjDataDrivenFuture&lt;Void&gt; ddfE = </a:t>
            </a:r>
            <a:r>
              <a:rPr sz="2200">
                <a:solidFill>
                  <a:srgbClr val="0433FF"/>
                </a:solidFill>
                <a:latin typeface="Courier"/>
                <a:ea typeface="Courier"/>
                <a:cs typeface="Courier"/>
                <a:sym typeface="Courier"/>
              </a:rPr>
              <a:t>newDataDrivenFuture</a:t>
            </a:r>
            <a:r>
              <a:rPr sz="2200">
                <a:latin typeface="Courier"/>
                <a:ea typeface="Courier"/>
                <a:cs typeface="Courier"/>
                <a:sym typeface="Courier"/>
              </a:rPr>
              <a:t>();</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t>
            </a:r>
            <a:r>
              <a:rPr sz="2200">
                <a:latin typeface="Courier"/>
                <a:ea typeface="Courier"/>
                <a:cs typeface="Courier"/>
                <a:sym typeface="Courier"/>
              </a:rPr>
              <a:t>(() -&gt; { ... ; ddfA.put(null); }); // Task A</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asyncAwait</a:t>
            </a:r>
            <a:r>
              <a:rPr sz="2200">
                <a:latin typeface="Courier"/>
                <a:ea typeface="Courier"/>
                <a:cs typeface="Courier"/>
                <a:sym typeface="Courier"/>
              </a:rPr>
              <a:t>(ddfA, () -&gt; { ... ;  ddfB.put(null); }); // Task B</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asyncAwait</a:t>
            </a:r>
            <a:r>
              <a:rPr sz="2200">
                <a:latin typeface="Courier"/>
                <a:ea typeface="Courier"/>
                <a:cs typeface="Courier"/>
                <a:sym typeface="Courier"/>
              </a:rPr>
              <a:t>(ddfA, () -&gt; { ... ;  ddfC.put(null); }); // Task C</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asyncAwait</a:t>
            </a:r>
            <a:r>
              <a:rPr sz="2200">
                <a:latin typeface="Courier"/>
                <a:ea typeface="Courier"/>
                <a:cs typeface="Courier"/>
                <a:sym typeface="Courier"/>
              </a:rPr>
              <a:t>(ddfB, ddfC, ()-&gt;{ ... ; ddfD.put(null); }); // Task D</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asyncAwait</a:t>
            </a:r>
            <a:r>
              <a:rPr sz="2200">
                <a:latin typeface="Courier"/>
                <a:ea typeface="Courier"/>
                <a:cs typeface="Courier"/>
                <a:sym typeface="Courier"/>
              </a:rPr>
              <a:t>(ddfC, () -&gt; { ... ;  ddfE.put(null); }); // Task E</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a:t>
            </a:r>
            <a:r>
              <a:rPr sz="2200">
                <a:solidFill>
                  <a:srgbClr val="0433FF"/>
                </a:solidFill>
                <a:uFill>
                  <a:solidFill>
                    <a:srgbClr val="0433FF"/>
                  </a:solidFill>
                </a:uFill>
                <a:latin typeface="Courier"/>
                <a:ea typeface="Courier"/>
                <a:cs typeface="Courier"/>
                <a:sym typeface="Courier"/>
              </a:rPr>
              <a:t>asyncAwait</a:t>
            </a:r>
            <a:r>
              <a:rPr sz="2200">
                <a:latin typeface="Courier"/>
                <a:ea typeface="Courier"/>
                <a:cs typeface="Courier"/>
                <a:sym typeface="Courier"/>
              </a:rPr>
              <a:t>(ddfD, ddfE, () -&gt; { ... }); // Task F</a:t>
            </a:r>
          </a:p>
          <a:p>
            <a:pPr marL="40640" marR="40640" algn="l" defTabSz="914400">
              <a:lnSpc>
                <a:spcPct val="130000"/>
              </a:lnSpc>
              <a:spcBef>
                <a:spcPts val="200"/>
              </a:spcBef>
              <a:buSzPct val="100000"/>
              <a:buAutoNum type="arabicPeriod"/>
              <a:defRPr sz="2400" b="1">
                <a:uFill>
                  <a:solidFill>
                    <a:srgbClr val="000000"/>
                  </a:solidFill>
                </a:uFill>
                <a:latin typeface="Helvetica"/>
                <a:ea typeface="Helvetica"/>
                <a:cs typeface="Helvetica"/>
                <a:sym typeface="Helvetica"/>
              </a:defRPr>
            </a:pPr>
            <a:r>
              <a:rPr sz="2200">
                <a:latin typeface="Courier"/>
                <a:ea typeface="Courier"/>
                <a:cs typeface="Courier"/>
                <a:sym typeface="Courier"/>
              </a:rPr>
              <a:t> }); // finish</a:t>
            </a:r>
            <a:endParaRPr>
              <a:latin typeface="Courier"/>
              <a:ea typeface="Courier"/>
              <a:cs typeface="Courier"/>
              <a:sym typeface="Courier"/>
            </a:endParaRPr>
          </a:p>
          <a:p>
            <a:pPr marL="40640" marR="40640" algn="l" defTabSz="914400">
              <a:defRPr sz="2400" b="1">
                <a:uFill>
                  <a:solidFill>
                    <a:srgbClr val="000000"/>
                  </a:solidFill>
                </a:uFill>
                <a:latin typeface="Courier"/>
                <a:ea typeface="Courier"/>
                <a:cs typeface="Courier"/>
                <a:sym typeface="Courier"/>
              </a:defRPr>
            </a:pPr>
            <a:endParaRPr>
              <a:latin typeface="Courier"/>
              <a:ea typeface="Courier"/>
              <a:cs typeface="Courier"/>
              <a:sym typeface="Courier"/>
            </a:endParaRPr>
          </a:p>
          <a:p>
            <a:pPr marL="40640" marR="40640" algn="l" defTabSz="914400">
              <a:buSzPct val="125000"/>
              <a:buChar char="•"/>
              <a:defRPr sz="2400" b="1">
                <a:uFill>
                  <a:solidFill>
                    <a:srgbClr val="000000"/>
                  </a:solidFill>
                </a:uFill>
                <a:latin typeface="Courier"/>
                <a:ea typeface="Courier"/>
                <a:cs typeface="Courier"/>
                <a:sym typeface="Courier"/>
              </a:defRPr>
            </a:pPr>
            <a:r>
              <a:t> </a:t>
            </a:r>
            <a:r>
              <a:rPr>
                <a:latin typeface="Arial"/>
                <a:ea typeface="Arial"/>
                <a:cs typeface="Arial"/>
                <a:sym typeface="Arial"/>
              </a:rPr>
              <a:t>This example uses an empty string as a dummy object</a:t>
            </a:r>
          </a:p>
        </p:txBody>
      </p:sp>
    </p:spTree>
    <p:extLst>
      <p:ext uri="{BB962C8B-B14F-4D97-AF65-F5344CB8AC3E}">
        <p14:creationId xmlns:p14="http://schemas.microsoft.com/office/powerpoint/2010/main" val="1061367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69" name="Shape 869"/>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70" name="Shape 87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7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72" name="Shape 872"/>
          <p:cNvSpPr>
            <a:spLocks noGrp="1"/>
          </p:cNvSpPr>
          <p:nvPr>
            <p:ph type="title"/>
          </p:nvPr>
        </p:nvSpPr>
        <p:spPr>
          <a:xfrm>
            <a:off x="336408" y="1128"/>
            <a:ext cx="12210064" cy="1318544"/>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Differences between Futures and DDFs/DDTs</a:t>
            </a:r>
          </a:p>
        </p:txBody>
      </p:sp>
      <p:sp>
        <p:nvSpPr>
          <p:cNvPr id="873" name="Shape 873"/>
          <p:cNvSpPr>
            <a:spLocks noGrp="1"/>
          </p:cNvSpPr>
          <p:nvPr>
            <p:ph type="body" idx="1"/>
          </p:nvPr>
        </p:nvSpPr>
        <p:spPr>
          <a:xfrm>
            <a:off x="293510" y="1571413"/>
            <a:ext cx="12408749" cy="7441636"/>
          </a:xfrm>
          <a:prstGeom prst="rect">
            <a:avLst/>
          </a:prstGeom>
        </p:spPr>
        <p:txBody>
          <a:bodyPr lIns="72248" tIns="72248" rIns="72248" bIns="72248" anchor="t">
            <a:normAutofit lnSpcReduction="10000"/>
          </a:bodyPr>
          <a:lstStyle/>
          <a:p>
            <a:pPr marL="430878" marR="32543" indent="-398335" defTabSz="749808">
              <a:lnSpc>
                <a:spcPct val="90000"/>
              </a:lnSpc>
              <a:spcBef>
                <a:spcPts val="1100"/>
              </a:spcBef>
              <a:buSzPct val="130000"/>
              <a:defRPr sz="2788" b="1">
                <a:uFill>
                  <a:solidFill>
                    <a:srgbClr val="000000"/>
                  </a:solidFill>
                </a:uFill>
                <a:latin typeface="Arial"/>
                <a:ea typeface="Arial"/>
                <a:cs typeface="Arial"/>
                <a:sym typeface="Arial"/>
              </a:defRPr>
            </a:pPr>
            <a:r>
              <a:t>Consumer task blocks on get() for each future that it reads, whereas async-await does not start execution till all DDFs are available</a:t>
            </a:r>
          </a:p>
          <a:p>
            <a:pPr marL="510545" marR="32543" indent="-478002" defTabSz="749808">
              <a:lnSpc>
                <a:spcPct val="90000"/>
              </a:lnSpc>
              <a:spcBef>
                <a:spcPts val="1100"/>
              </a:spcBef>
              <a:buSzPct val="130000"/>
              <a:defRPr sz="2788" b="1">
                <a:uFill>
                  <a:solidFill>
                    <a:srgbClr val="000000"/>
                  </a:solidFill>
                </a:uFill>
                <a:latin typeface="Arial"/>
                <a:ea typeface="Arial"/>
                <a:cs typeface="Arial"/>
                <a:sym typeface="Arial"/>
              </a:defRPr>
            </a:pPr>
            <a:r>
              <a:t>Future tasks cannot deadlock, but it is possible for a DDT to block indefinitely (“deadlock”) if one of its input DDFs never becomes available</a:t>
            </a:r>
          </a:p>
          <a:p>
            <a:pPr marL="510545" marR="32543" indent="-478002" defTabSz="749808">
              <a:lnSpc>
                <a:spcPct val="90000"/>
              </a:lnSpc>
              <a:spcBef>
                <a:spcPts val="1100"/>
              </a:spcBef>
              <a:buSzPct val="130000"/>
              <a:defRPr sz="2788" b="1">
                <a:uFill>
                  <a:solidFill>
                    <a:srgbClr val="000000"/>
                  </a:solidFill>
                </a:uFill>
                <a:latin typeface="Arial"/>
                <a:ea typeface="Arial"/>
                <a:cs typeface="Arial"/>
                <a:sym typeface="Arial"/>
              </a:defRPr>
            </a:pPr>
            <a:r>
              <a:t>DDTs and DDFs are more general than futures</a:t>
            </a:r>
          </a:p>
          <a:p>
            <a:pPr marL="673004" marR="32543" lvl="1" indent="-265556" defTabSz="749808">
              <a:lnSpc>
                <a:spcPct val="90000"/>
              </a:lnSpc>
              <a:spcBef>
                <a:spcPts val="600"/>
              </a:spcBef>
              <a:buSzPct val="100000"/>
              <a:buChar char="—"/>
              <a:defRPr sz="2788" b="1">
                <a:solidFill>
                  <a:srgbClr val="0433FF"/>
                </a:solidFill>
                <a:uFill>
                  <a:solidFill>
                    <a:srgbClr val="0433FF"/>
                  </a:solidFill>
                </a:uFill>
                <a:latin typeface="Arial"/>
                <a:ea typeface="Arial"/>
                <a:cs typeface="Arial"/>
                <a:sym typeface="Arial"/>
              </a:defRPr>
            </a:pPr>
            <a:r>
              <a:t>Producer task can only write to a single future object, where as a DDT can write to multiple DDF objects</a:t>
            </a:r>
          </a:p>
          <a:p>
            <a:pPr marL="673004" marR="32543" lvl="1" indent="-265556" defTabSz="749808">
              <a:lnSpc>
                <a:spcPct val="90000"/>
              </a:lnSpc>
              <a:spcBef>
                <a:spcPts val="600"/>
              </a:spcBef>
              <a:buSzPct val="100000"/>
              <a:buChar char="—"/>
              <a:defRPr sz="2788" b="1">
                <a:solidFill>
                  <a:srgbClr val="0433FF"/>
                </a:solidFill>
                <a:uFill>
                  <a:solidFill>
                    <a:srgbClr val="0433FF"/>
                  </a:solidFill>
                </a:uFill>
                <a:latin typeface="Arial"/>
                <a:ea typeface="Arial"/>
                <a:cs typeface="Arial"/>
                <a:sym typeface="Arial"/>
              </a:defRPr>
            </a:pPr>
            <a:r>
              <a:t>The choice of which future object to write to is tied to a future task at creation time, where as the choice of output DDF can be deferred to any point with a DDT</a:t>
            </a:r>
          </a:p>
          <a:p>
            <a:pPr marL="430878" marR="32543" indent="-398335" defTabSz="749808">
              <a:lnSpc>
                <a:spcPct val="90000"/>
              </a:lnSpc>
              <a:spcBef>
                <a:spcPts val="1100"/>
              </a:spcBef>
              <a:buSzPct val="130000"/>
              <a:defRPr sz="2788" b="1">
                <a:uFill>
                  <a:solidFill>
                    <a:srgbClr val="000000"/>
                  </a:solidFill>
                </a:uFill>
                <a:latin typeface="Arial"/>
                <a:ea typeface="Arial"/>
                <a:cs typeface="Arial"/>
                <a:sym typeface="Arial"/>
              </a:defRPr>
            </a:pPr>
            <a:r>
              <a:t>DDTs and DDFs can be more implemented more efficiently than futures</a:t>
            </a:r>
          </a:p>
          <a:p>
            <a:pPr marL="673004" marR="32543" lvl="1" indent="-265556" defTabSz="749808">
              <a:lnSpc>
                <a:spcPct val="90000"/>
              </a:lnSpc>
              <a:spcBef>
                <a:spcPts val="600"/>
              </a:spcBef>
              <a:buSzPct val="100000"/>
              <a:buChar char="—"/>
              <a:defRPr sz="2788" b="1">
                <a:solidFill>
                  <a:srgbClr val="0433FF"/>
                </a:solidFill>
                <a:uFill>
                  <a:solidFill>
                    <a:srgbClr val="0433FF"/>
                  </a:solidFill>
                </a:uFill>
                <a:latin typeface="Arial"/>
                <a:ea typeface="Arial"/>
                <a:cs typeface="Arial"/>
                <a:sym typeface="Arial"/>
              </a:defRPr>
            </a:pPr>
            <a:r>
              <a:t>An “asyncAwait” statement does not block the worker, unlike a future.get() </a:t>
            </a:r>
          </a:p>
          <a:p>
            <a:pPr marL="673004" marR="32543" lvl="1" indent="-265556" defTabSz="749808">
              <a:lnSpc>
                <a:spcPct val="90000"/>
              </a:lnSpc>
              <a:spcBef>
                <a:spcPts val="600"/>
              </a:spcBef>
              <a:buSzPct val="100000"/>
              <a:buChar char="—"/>
              <a:defRPr sz="2788" b="1">
                <a:solidFill>
                  <a:srgbClr val="0433FF"/>
                </a:solidFill>
                <a:uFill>
                  <a:solidFill>
                    <a:srgbClr val="0433FF"/>
                  </a:solidFill>
                </a:uFill>
                <a:latin typeface="Arial"/>
                <a:ea typeface="Arial"/>
                <a:cs typeface="Arial"/>
                <a:sym typeface="Arial"/>
              </a:defRPr>
            </a:pPr>
            <a:r>
              <a:t>You will never see the following message with “asyncAwait”</a:t>
            </a:r>
          </a:p>
          <a:p>
            <a:pPr marL="1086960" marR="32543" lvl="2" indent="-398335" defTabSz="749808">
              <a:lnSpc>
                <a:spcPct val="90000"/>
              </a:lnSpc>
              <a:spcBef>
                <a:spcPts val="600"/>
              </a:spcBef>
              <a:buSzPct val="100000"/>
              <a:buChar char="–"/>
              <a:defRPr sz="2788" b="1">
                <a:solidFill>
                  <a:srgbClr val="AB1A4D"/>
                </a:solidFill>
                <a:uFill>
                  <a:solidFill>
                    <a:srgbClr val="AB1A4D"/>
                  </a:solidFill>
                </a:uFill>
                <a:latin typeface="Arial"/>
                <a:ea typeface="Arial"/>
                <a:cs typeface="Arial"/>
                <a:sym typeface="Arial"/>
              </a:defRPr>
            </a:pPr>
            <a:r>
              <a:t>“</a:t>
            </a:r>
            <a:r>
              <a:rPr b="0">
                <a:solidFill>
                  <a:srgbClr val="1061C8"/>
                </a:solidFill>
                <a:latin typeface="Helvetica"/>
                <a:ea typeface="Helvetica"/>
                <a:cs typeface="Helvetica"/>
                <a:sym typeface="Helvetica"/>
              </a:rPr>
              <a:t>ERROR: Maximum number of hj threads per place reached” </a:t>
            </a:r>
          </a:p>
        </p:txBody>
      </p:sp>
      <p:sp>
        <p:nvSpPr>
          <p:cNvPr id="874" name="Shape 874"/>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106</a:t>
            </a:fld>
            <a:endParaRPr/>
          </a:p>
        </p:txBody>
      </p:sp>
    </p:spTree>
    <p:extLst>
      <p:ext uri="{BB962C8B-B14F-4D97-AF65-F5344CB8AC3E}">
        <p14:creationId xmlns:p14="http://schemas.microsoft.com/office/powerpoint/2010/main" val="140752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Shape 87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77" name="Shape 877"/>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78" name="Shape 87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7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80" name="Shape 880"/>
          <p:cNvSpPr>
            <a:spLocks noGrp="1"/>
          </p:cNvSpPr>
          <p:nvPr>
            <p:ph type="title"/>
          </p:nvPr>
        </p:nvSpPr>
        <p:spPr>
          <a:xfrm>
            <a:off x="756355" y="-1"/>
            <a:ext cx="11464996" cy="1320801"/>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Two Exception (error) cases for DDFs</a:t>
            </a:r>
          </a:p>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that do not occur in futures</a:t>
            </a:r>
          </a:p>
        </p:txBody>
      </p:sp>
      <p:sp>
        <p:nvSpPr>
          <p:cNvPr id="881" name="Shape 881"/>
          <p:cNvSpPr>
            <a:spLocks noGrp="1"/>
          </p:cNvSpPr>
          <p:nvPr>
            <p:ph type="body" idx="1"/>
          </p:nvPr>
        </p:nvSpPr>
        <p:spPr>
          <a:xfrm>
            <a:off x="568959" y="1625599"/>
            <a:ext cx="12205549" cy="6881708"/>
          </a:xfrm>
          <a:prstGeom prst="rect">
            <a:avLst/>
          </a:prstGeom>
        </p:spPr>
        <p:txBody>
          <a:bodyPr lIns="72248" tIns="72248" rIns="72248" bIns="72248" anchor="t">
            <a:noAutofit/>
          </a:bodyPr>
          <a:lstStyle/>
          <a:p>
            <a: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rPr u="sng"/>
              <a:t>Case 1:</a:t>
            </a:r>
            <a:r>
              <a:t> If two put’s are attempted on the same DDF, an exception is thrown because of the violation of the single-assignment rule</a:t>
            </a:r>
          </a:p>
          <a:p>
            <a:pPr marL="820737" marR="39686" lvl="1" indent="-323850" defTabSz="914400">
              <a:lnSpc>
                <a:spcPct val="90000"/>
              </a:lnSpc>
              <a:spcBef>
                <a:spcPts val="700"/>
              </a:spcBef>
              <a:buSzPct val="100000"/>
              <a:buChar char="—"/>
              <a:defRPr sz="3400" b="1">
                <a:solidFill>
                  <a:srgbClr val="0433FF"/>
                </a:solidFill>
                <a:uFill>
                  <a:solidFill>
                    <a:srgbClr val="0433FF"/>
                  </a:solidFill>
                </a:uFill>
                <a:latin typeface="Arial"/>
                <a:ea typeface="Arial"/>
                <a:cs typeface="Arial"/>
                <a:sym typeface="Arial"/>
              </a:defRPr>
            </a:pPr>
            <a:r>
              <a:t>There can be at most one value provided for a future object (since it comes from the producer task’s return statement)</a:t>
            </a:r>
          </a:p>
          <a:p>
            <a:pPr marL="382586" marR="39686" indent="-342900" defTabSz="914400">
              <a:lnSpc>
                <a:spcPct val="90000"/>
              </a:lnSpc>
              <a:spcBef>
                <a:spcPts val="1400"/>
              </a:spcBef>
              <a:buSzTx/>
              <a:buFont typeface="Comic Sans MS"/>
              <a:buNone/>
              <a:defRPr sz="3400" b="1">
                <a:uFill>
                  <a:solidFill>
                    <a:srgbClr val="000000"/>
                  </a:solidFill>
                </a:uFill>
                <a:latin typeface="Arial"/>
                <a:ea typeface="Arial"/>
                <a:cs typeface="Arial"/>
                <a:sym typeface="Arial"/>
              </a:defRPr>
            </a:pPr>
            <a:endParaRPr/>
          </a:p>
          <a:p>
            <a: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rPr u="sng"/>
              <a:t>Case 2:</a:t>
            </a:r>
            <a:r>
              <a:t> If a get is attempted by a task on a DDF that was not in the task’s await list, then an exception is thrown because DDF’s do not support blocking gets</a:t>
            </a:r>
          </a:p>
          <a:p>
            <a:pPr marL="820737" marR="39686" lvl="1" indent="-323850" defTabSz="914400">
              <a:lnSpc>
                <a:spcPct val="90000"/>
              </a:lnSpc>
              <a:spcBef>
                <a:spcPts val="700"/>
              </a:spcBef>
              <a:buSzPct val="100000"/>
              <a:buChar char="—"/>
              <a:defRPr sz="3400" b="1">
                <a:solidFill>
                  <a:srgbClr val="0433FF"/>
                </a:solidFill>
                <a:uFill>
                  <a:solidFill>
                    <a:srgbClr val="0433FF"/>
                  </a:solidFill>
                </a:uFill>
                <a:latin typeface="Arial"/>
                <a:ea typeface="Arial"/>
                <a:cs typeface="Arial"/>
                <a:sym typeface="Arial"/>
              </a:defRPr>
            </a:pPr>
            <a:r>
              <a:t>Futures support blocking gets </a:t>
            </a:r>
          </a:p>
        </p:txBody>
      </p:sp>
      <p:sp>
        <p:nvSpPr>
          <p:cNvPr id="882" name="Shape 882"/>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107</a:t>
            </a:fld>
            <a:endParaRPr/>
          </a:p>
        </p:txBody>
      </p:sp>
    </p:spTree>
    <p:extLst>
      <p:ext uri="{BB962C8B-B14F-4D97-AF65-F5344CB8AC3E}">
        <p14:creationId xmlns:p14="http://schemas.microsoft.com/office/powerpoint/2010/main" val="176753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885" name="Shape 885"/>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886" name="Shape 88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88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888" name="Shape 88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Deadlock example with DDTs</a:t>
            </a:r>
          </a:p>
        </p:txBody>
      </p:sp>
      <p:sp>
        <p:nvSpPr>
          <p:cNvPr id="889" name="Shape 889"/>
          <p:cNvSpPr>
            <a:spLocks noGrp="1"/>
          </p:cNvSpPr>
          <p:nvPr>
            <p:ph type="body" idx="1"/>
          </p:nvPr>
        </p:nvSpPr>
        <p:spPr>
          <a:xfrm>
            <a:off x="232550" y="1643662"/>
            <a:ext cx="11939131" cy="7369387"/>
          </a:xfrm>
          <a:prstGeom prst="rect">
            <a:avLst/>
          </a:prstGeom>
        </p:spPr>
        <p:txBody>
          <a:bodyPr lIns="72248" tIns="72248" rIns="72248" bIns="72248" anchor="t"/>
          <a:lstStyle/>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rPr>
                <a:solidFill>
                  <a:srgbClr val="0433FF"/>
                </a:solidFill>
                <a:uFill>
                  <a:solidFill>
                    <a:srgbClr val="0433FF"/>
                  </a:solidFill>
                </a:uFill>
              </a:rPr>
              <a:t> HjDataDrivenFuture</a:t>
            </a:r>
            <a:r>
              <a:t> left = </a:t>
            </a:r>
            <a:r>
              <a:rPr>
                <a:solidFill>
                  <a:srgbClr val="0433FF"/>
                </a:solidFill>
              </a:rPr>
              <a:t>new</a:t>
            </a:r>
            <a:r>
              <a:rPr>
                <a:solidFill>
                  <a:srgbClr val="0433FF"/>
                </a:solidFill>
                <a:uFill>
                  <a:solidFill>
                    <a:srgbClr val="0433FF"/>
                  </a:solidFill>
                </a:uFill>
              </a:rPr>
              <a:t>DataDrivenFuture</a:t>
            </a:r>
            <a:r>
              <a:t>();</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HjDataDrivenFuture</a:t>
            </a:r>
            <a:r>
              <a:t> right = </a:t>
            </a:r>
            <a:r>
              <a:rPr>
                <a:solidFill>
                  <a:srgbClr val="0433FF"/>
                </a:solidFill>
              </a:rPr>
              <a:t>new</a:t>
            </a:r>
            <a:r>
              <a:rPr>
                <a:solidFill>
                  <a:srgbClr val="0433FF"/>
                </a:solidFill>
                <a:uFill>
                  <a:solidFill>
                    <a:srgbClr val="0433FF"/>
                  </a:solidFill>
                </a:uFill>
              </a:rPr>
              <a:t>DataDrivenFuture</a:t>
            </a:r>
            <a:r>
              <a:t>();</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finish</a:t>
            </a:r>
            <a:r>
              <a:t>(() -&gt;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asyncAwait</a:t>
            </a:r>
            <a:r>
              <a:t>(left, () -&gt; {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right.put(rightWriter());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asyncAwait</a:t>
            </a:r>
            <a:r>
              <a:t>(right, () -&gt; {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left.put(leftWriter());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r>
              <a:t> });</a:t>
            </a:r>
          </a:p>
          <a:p>
            <a:pPr marL="39686" marR="39686" indent="0" defTabSz="914400">
              <a:lnSpc>
                <a:spcPct val="90000"/>
              </a:lnSpc>
              <a:spcBef>
                <a:spcPts val="1400"/>
              </a:spcBef>
              <a:buSzPct val="130000"/>
              <a:buAutoNum type="arabicPeriod"/>
              <a:defRPr sz="2400" b="1">
                <a:uFill>
                  <a:solidFill>
                    <a:srgbClr val="000000"/>
                  </a:solidFill>
                </a:uFill>
                <a:latin typeface="Courier"/>
                <a:ea typeface="Courier"/>
                <a:cs typeface="Courier"/>
                <a:sym typeface="Courier"/>
              </a:defRPr>
            </a:pPr>
            <a:endParaRPr/>
          </a:p>
          <a:p>
            <a:pPr marL="268286" marR="39686" indent="-228600" defTabSz="914400">
              <a:lnSpc>
                <a:spcPct val="90000"/>
              </a:lnSpc>
              <a:spcBef>
                <a:spcPts val="1400"/>
              </a:spcBef>
              <a:buSzPct val="100000"/>
              <a:defRPr sz="2800" b="1">
                <a:uFill>
                  <a:solidFill>
                    <a:srgbClr val="000000"/>
                  </a:solidFill>
                </a:uFill>
                <a:latin typeface="Courier"/>
                <a:ea typeface="Courier"/>
                <a:cs typeface="Courier"/>
                <a:sym typeface="Courier"/>
              </a:defRPr>
            </a:pPr>
            <a:r>
              <a:t>HJ-Lib has deadlock detection mode</a:t>
            </a:r>
          </a:p>
          <a:p>
            <a:pPr marL="268286" marR="39686" indent="-228600" defTabSz="914400">
              <a:lnSpc>
                <a:spcPct val="90000"/>
              </a:lnSpc>
              <a:spcBef>
                <a:spcPts val="1400"/>
              </a:spcBef>
              <a:buSzPct val="100000"/>
              <a:defRPr sz="2800" b="1">
                <a:uFill>
                  <a:solidFill>
                    <a:srgbClr val="000000"/>
                  </a:solidFill>
                </a:uFill>
                <a:latin typeface="Courier"/>
                <a:ea typeface="Courier"/>
                <a:cs typeface="Courier"/>
                <a:sym typeface="Courier"/>
              </a:defRPr>
            </a:pPr>
            <a:r>
              <a:t>Enabled using:</a:t>
            </a:r>
          </a:p>
          <a:p>
            <a:pPr marL="712787" marR="39686" lvl="1" indent="-228600" defTabSz="914400">
              <a:lnSpc>
                <a:spcPct val="90000"/>
              </a:lnSpc>
              <a:spcBef>
                <a:spcPts val="1400"/>
              </a:spcBef>
              <a:buSzPct val="100000"/>
              <a:defRPr sz="1800" b="1">
                <a:uFill>
                  <a:solidFill>
                    <a:srgbClr val="000000"/>
                  </a:solidFill>
                </a:uFill>
                <a:latin typeface="Courier"/>
                <a:ea typeface="Courier"/>
                <a:cs typeface="Courier"/>
                <a:sym typeface="Courier"/>
              </a:defRPr>
            </a:pPr>
            <a:r>
              <a:t>System.setProperty(HjSystemProperty.trackDeadlocks.propertyKey(), “true");</a:t>
            </a:r>
          </a:p>
          <a:p>
            <a:pPr marL="712787" marR="39686" lvl="1" indent="-228600" defTabSz="914400">
              <a:lnSpc>
                <a:spcPct val="90000"/>
              </a:lnSpc>
              <a:spcBef>
                <a:spcPts val="1400"/>
              </a:spcBef>
              <a:buSzPct val="100000"/>
              <a:defRPr sz="1800" b="1">
                <a:uFill>
                  <a:solidFill>
                    <a:srgbClr val="000000"/>
                  </a:solidFill>
                </a:uFill>
                <a:latin typeface="Courier"/>
                <a:ea typeface="Courier"/>
                <a:cs typeface="Courier"/>
                <a:sym typeface="Courier"/>
              </a:defRPr>
            </a:pPr>
            <a:r>
              <a:t>Reports an edu.rice.hj.runtime.util.DeadlockException when deadlock detected</a:t>
            </a:r>
          </a:p>
        </p:txBody>
      </p:sp>
      <p:sp>
        <p:nvSpPr>
          <p:cNvPr id="890" name="Shape 890"/>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108</a:t>
            </a:fld>
            <a:endParaRPr/>
          </a:p>
        </p:txBody>
      </p:sp>
    </p:spTree>
    <p:extLst>
      <p:ext uri="{BB962C8B-B14F-4D97-AF65-F5344CB8AC3E}">
        <p14:creationId xmlns:p14="http://schemas.microsoft.com/office/powerpoint/2010/main" val="74609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Shape 91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20" name="Shape 92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23" name="Shape 923"/>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dirty="0" smtClean="0"/>
              <a:t>Data </a:t>
            </a:r>
            <a:r>
              <a:rPr dirty="0"/>
              <a:t>Races</a:t>
            </a:r>
          </a:p>
        </p:txBody>
      </p:sp>
      <p:sp>
        <p:nvSpPr>
          <p:cNvPr id="924" name="Shape 924"/>
          <p:cNvSpPr>
            <a:spLocks noGrp="1"/>
          </p:cNvSpPr>
          <p:nvPr>
            <p:ph type="body" idx="1"/>
          </p:nvPr>
        </p:nvSpPr>
        <p:spPr>
          <a:xfrm>
            <a:off x="404142" y="1553351"/>
            <a:ext cx="12210063" cy="7333263"/>
          </a:xfrm>
          <a:prstGeom prst="rect">
            <a:avLst/>
          </a:prstGeom>
        </p:spPr>
        <p:txBody>
          <a:bodyPr lIns="72248" tIns="72248" rIns="72248" bIns="72248" anchor="t">
            <a:normAutofit/>
          </a:bodyPr>
          <a:lstStyle/>
          <a:p>
            <a:pPr marL="363457" marR="37702" indent="-325754" defTabSz="868680">
              <a:spcBef>
                <a:spcPts val="1300"/>
              </a:spcBef>
              <a:buSzTx/>
              <a:buFont typeface="Comic Sans MS"/>
              <a:buNone/>
              <a:defRPr sz="3230" b="1">
                <a:uFill>
                  <a:solidFill>
                    <a:srgbClr val="000000"/>
                  </a:solidFill>
                </a:uFill>
                <a:latin typeface="Arial"/>
                <a:ea typeface="Arial"/>
                <a:cs typeface="Arial"/>
                <a:sym typeface="Arial"/>
              </a:defRPr>
            </a:pPr>
            <a:r>
              <a:rPr b="0" dirty="0"/>
              <a:t>	</a:t>
            </a:r>
            <a:r>
              <a:rPr dirty="0"/>
              <a:t>A data race occurs on location L in a program execution with computation graph CG if there exist steps (nodes) S1 and S2 in CG such that:</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dirty="0"/>
              <a:t>S1 does not depend on S2 and S2 does not depend on S1 i.e., there is no path of dependence edges from S1 to S2 or from S2 to S1 in CG, and</a:t>
            </a:r>
          </a:p>
          <a:p>
            <a:pPr marL="978772" marR="37702" lvl="1" indent="-615315" defTabSz="868680">
              <a:spcBef>
                <a:spcPts val="700"/>
              </a:spcBef>
              <a:buSzPct val="100000"/>
              <a:buFont typeface="Comic Sans MS"/>
              <a:buAutoNum type="arabicPeriod"/>
              <a:defRPr sz="3230" b="1">
                <a:solidFill>
                  <a:srgbClr val="0433FF"/>
                </a:solidFill>
                <a:uFill>
                  <a:solidFill>
                    <a:srgbClr val="0433FF"/>
                  </a:solidFill>
                </a:uFill>
                <a:latin typeface="Arial"/>
                <a:ea typeface="Arial"/>
                <a:cs typeface="Arial"/>
                <a:sym typeface="Arial"/>
              </a:defRPr>
            </a:pPr>
            <a:r>
              <a:rPr dirty="0"/>
              <a:t>Both S1 and S2 read or write L, and at least one of the accesses is a write.  (L must be a shared location i.e., a static field, instance field, or array element.)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b="0" dirty="0"/>
              <a:t>	</a:t>
            </a:r>
            <a:r>
              <a:rPr dirty="0"/>
              <a:t> A program is </a:t>
            </a:r>
            <a:r>
              <a:rPr i="1" dirty="0">
                <a:solidFill>
                  <a:srgbClr val="0433FF"/>
                </a:solidFill>
                <a:uFill>
                  <a:solidFill>
                    <a:srgbClr val="0433FF"/>
                  </a:solidFill>
                </a:uFill>
              </a:rPr>
              <a:t>data-race-free</a:t>
            </a:r>
            <a:r>
              <a:rPr dirty="0"/>
              <a:t> it cannot exhibit a data race for any input</a:t>
            </a:r>
          </a:p>
          <a:p>
            <a:pPr marL="37702" marR="37702" indent="0" defTabSz="868680">
              <a:spcBef>
                <a:spcPts val="1300"/>
              </a:spcBef>
              <a:buSzPct val="100000"/>
              <a:defRPr sz="3230" b="1">
                <a:uFill>
                  <a:solidFill>
                    <a:srgbClr val="000000"/>
                  </a:solidFill>
                </a:uFill>
                <a:latin typeface="Arial"/>
                <a:ea typeface="Arial"/>
                <a:cs typeface="Arial"/>
                <a:sym typeface="Arial"/>
              </a:defRPr>
            </a:pPr>
            <a:r>
              <a:rPr dirty="0"/>
              <a:t>     Above definition includes all “potential” data races i.e., it’s considered a data race even if S1 and S2 execute on the same processor</a:t>
            </a:r>
          </a:p>
        </p:txBody>
      </p:sp>
      <p:sp>
        <p:nvSpPr>
          <p:cNvPr id="922" name="Shape 922"/>
          <p:cNvSpPr>
            <a:spLocks noGrp="1"/>
          </p:cNvSpPr>
          <p:nvPr>
            <p:ph type="sldNum" sz="quarter" idx="2"/>
          </p:nvPr>
        </p:nvSpPr>
        <p:spPr>
          <a:xfrm>
            <a:off x="493080" y="9268177"/>
            <a:ext cx="402269" cy="27587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109</a:t>
            </a:fld>
            <a:endParaRPr dirty="0"/>
          </a:p>
        </p:txBody>
      </p:sp>
    </p:spTree>
    <p:extLst>
      <p:ext uri="{BB962C8B-B14F-4D97-AF65-F5344CB8AC3E}">
        <p14:creationId xmlns:p14="http://schemas.microsoft.com/office/powerpoint/2010/main" val="133427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6" name="Shape 29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9" name="Shape 299"/>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Where is the parallelism?</a:t>
            </a:r>
            <a:endParaRPr dirty="0"/>
          </a:p>
        </p:txBody>
      </p:sp>
      <p:sp>
        <p:nvSpPr>
          <p:cNvPr id="298" name="Shape 298"/>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dirty="0"/>
          </a:p>
        </p:txBody>
      </p:sp>
      <p:sp>
        <p:nvSpPr>
          <p:cNvPr id="300" name="Shape 300"/>
          <p:cNvSpPr/>
          <p:nvPr/>
        </p:nvSpPr>
        <p:spPr>
          <a:xfrm>
            <a:off x="504809" y="3262430"/>
            <a:ext cx="4985175" cy="469617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a:t>
            </a:r>
            <a:r>
              <a:rPr sz="2800" dirty="0">
                <a:solidFill>
                  <a:srgbClr val="0433FF"/>
                </a:solidFill>
                <a:uFill>
                  <a:solidFill>
                    <a:srgbClr val="0433FF"/>
                  </a:solidFill>
                </a:uFill>
              </a:rPr>
              <a:t>finish</a:t>
            </a:r>
            <a:r>
              <a:rPr sz="2800" dirty="0"/>
              <a:t> { // F1</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a:t>
            </a:r>
            <a:r>
              <a:rPr sz="2800" dirty="0">
                <a:solidFill>
                  <a:srgbClr val="0433FF"/>
                </a:solidFill>
                <a:uFill>
                  <a:solidFill>
                    <a:srgbClr val="0433FF"/>
                  </a:solidFill>
                </a:uFill>
              </a:rPr>
              <a:t>async</a:t>
            </a:r>
            <a:r>
              <a:rPr sz="2800" dirty="0"/>
              <a:t> A;</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a:t>
            </a:r>
            <a:r>
              <a:rPr sz="2800" dirty="0">
                <a:solidFill>
                  <a:srgbClr val="0433FF"/>
                </a:solidFill>
                <a:uFill>
                  <a:solidFill>
                    <a:srgbClr val="0433FF"/>
                  </a:solidFill>
                </a:uFill>
              </a:rPr>
              <a:t>finish</a:t>
            </a:r>
            <a:r>
              <a:rPr sz="2800" dirty="0"/>
              <a:t> { // F2</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a:t>
            </a:r>
            <a:r>
              <a:rPr sz="2800" dirty="0">
                <a:solidFill>
                  <a:srgbClr val="0433FF"/>
                </a:solidFill>
                <a:uFill>
                  <a:solidFill>
                    <a:srgbClr val="0433FF"/>
                  </a:solidFill>
                </a:uFill>
              </a:rPr>
              <a:t>async</a:t>
            </a:r>
            <a:r>
              <a:rPr sz="2800" dirty="0"/>
              <a:t> B1; </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a:t>
            </a:r>
            <a:r>
              <a:rPr sz="2800" dirty="0">
                <a:solidFill>
                  <a:srgbClr val="0433FF"/>
                </a:solidFill>
                <a:uFill>
                  <a:solidFill>
                    <a:srgbClr val="0433FF"/>
                  </a:solidFill>
                </a:uFill>
              </a:rPr>
              <a:t>async</a:t>
            </a:r>
            <a:r>
              <a:rPr sz="2800" dirty="0"/>
              <a:t> B2;</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 // F2</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B3;</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sz="2800" dirty="0"/>
              <a:t>  } // F1</a:t>
            </a:r>
          </a:p>
        </p:txBody>
      </p:sp>
      <p:sp>
        <p:nvSpPr>
          <p:cNvPr id="301" name="Shape 301"/>
          <p:cNvSpPr/>
          <p:nvPr/>
        </p:nvSpPr>
        <p:spPr>
          <a:xfrm>
            <a:off x="11361137" y="4389120"/>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2" name="Shape 302"/>
          <p:cNvSpPr/>
          <p:nvPr/>
        </p:nvSpPr>
        <p:spPr>
          <a:xfrm>
            <a:off x="11361137" y="4804550"/>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F1-end</a:t>
            </a:r>
          </a:p>
        </p:txBody>
      </p:sp>
      <p:sp>
        <p:nvSpPr>
          <p:cNvPr id="303" name="Shape 303"/>
          <p:cNvSpPr/>
          <p:nvPr/>
        </p:nvSpPr>
        <p:spPr>
          <a:xfrm>
            <a:off x="4876800" y="4389120"/>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4" name="Shape 304"/>
          <p:cNvSpPr/>
          <p:nvPr/>
        </p:nvSpPr>
        <p:spPr>
          <a:xfrm>
            <a:off x="4876800" y="4804550"/>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F1-start</a:t>
            </a:r>
          </a:p>
        </p:txBody>
      </p:sp>
      <p:sp>
        <p:nvSpPr>
          <p:cNvPr id="305" name="Shape 305"/>
          <p:cNvSpPr/>
          <p:nvPr/>
        </p:nvSpPr>
        <p:spPr>
          <a:xfrm>
            <a:off x="6520462" y="4389120"/>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6" name="Shape 306"/>
          <p:cNvSpPr/>
          <p:nvPr/>
        </p:nvSpPr>
        <p:spPr>
          <a:xfrm>
            <a:off x="6520462" y="4804550"/>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F2-start</a:t>
            </a:r>
          </a:p>
        </p:txBody>
      </p:sp>
      <p:sp>
        <p:nvSpPr>
          <p:cNvPr id="307" name="Shape 307"/>
          <p:cNvSpPr/>
          <p:nvPr/>
        </p:nvSpPr>
        <p:spPr>
          <a:xfrm>
            <a:off x="8326684" y="4389120"/>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8" name="Shape 308"/>
          <p:cNvSpPr/>
          <p:nvPr/>
        </p:nvSpPr>
        <p:spPr>
          <a:xfrm>
            <a:off x="8326684" y="4804550"/>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F2-end</a:t>
            </a:r>
          </a:p>
        </p:txBody>
      </p:sp>
      <p:sp>
        <p:nvSpPr>
          <p:cNvPr id="309" name="Shape 309"/>
          <p:cNvSpPr/>
          <p:nvPr/>
        </p:nvSpPr>
        <p:spPr>
          <a:xfrm>
            <a:off x="7622258" y="2799644"/>
            <a:ext cx="866987"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0" name="Shape 310"/>
          <p:cNvSpPr/>
          <p:nvPr/>
        </p:nvSpPr>
        <p:spPr>
          <a:xfrm>
            <a:off x="7784817" y="2908017"/>
            <a:ext cx="420784"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A</a:t>
            </a:r>
          </a:p>
        </p:txBody>
      </p:sp>
      <p:sp>
        <p:nvSpPr>
          <p:cNvPr id="311" name="Shape 311"/>
          <p:cNvSpPr/>
          <p:nvPr/>
        </p:nvSpPr>
        <p:spPr>
          <a:xfrm>
            <a:off x="7622258" y="6177279"/>
            <a:ext cx="866987"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2" name="Shape 312"/>
          <p:cNvSpPr/>
          <p:nvPr/>
        </p:nvSpPr>
        <p:spPr>
          <a:xfrm>
            <a:off x="7784817" y="6321777"/>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B1</a:t>
            </a:r>
          </a:p>
        </p:txBody>
      </p:sp>
      <p:sp>
        <p:nvSpPr>
          <p:cNvPr id="313" name="Shape 313"/>
          <p:cNvSpPr/>
          <p:nvPr/>
        </p:nvSpPr>
        <p:spPr>
          <a:xfrm>
            <a:off x="7622258" y="7550008"/>
            <a:ext cx="866987"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4" name="Shape 314"/>
          <p:cNvSpPr/>
          <p:nvPr/>
        </p:nvSpPr>
        <p:spPr>
          <a:xfrm>
            <a:off x="7784817" y="7694507"/>
            <a:ext cx="576011" cy="5635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B2</a:t>
            </a:r>
          </a:p>
        </p:txBody>
      </p:sp>
      <p:sp>
        <p:nvSpPr>
          <p:cNvPr id="315" name="Shape 315"/>
          <p:cNvSpPr/>
          <p:nvPr/>
        </p:nvSpPr>
        <p:spPr>
          <a:xfrm>
            <a:off x="10114844" y="4605866"/>
            <a:ext cx="866988"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6" name="Shape 316"/>
          <p:cNvSpPr/>
          <p:nvPr/>
        </p:nvSpPr>
        <p:spPr>
          <a:xfrm>
            <a:off x="10277404" y="4750364"/>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B3</a:t>
            </a:r>
          </a:p>
        </p:txBody>
      </p:sp>
      <p:sp>
        <p:nvSpPr>
          <p:cNvPr id="318" name="Shape 318"/>
          <p:cNvSpPr/>
          <p:nvPr/>
        </p:nvSpPr>
        <p:spPr>
          <a:xfrm flipH="1">
            <a:off x="5626382" y="3256223"/>
            <a:ext cx="2006939" cy="1083113"/>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19" name="Shape 319"/>
          <p:cNvSpPr/>
          <p:nvPr/>
        </p:nvSpPr>
        <p:spPr>
          <a:xfrm flipH="1" flipV="1">
            <a:off x="7423573" y="5610520"/>
            <a:ext cx="478029" cy="640251"/>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0" name="Shape 320"/>
          <p:cNvSpPr/>
          <p:nvPr/>
        </p:nvSpPr>
        <p:spPr>
          <a:xfrm flipH="1" flipV="1">
            <a:off x="7023551" y="5680399"/>
            <a:ext cx="704259" cy="2004005"/>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1" name="Shape 321"/>
          <p:cNvSpPr/>
          <p:nvPr/>
        </p:nvSpPr>
        <p:spPr>
          <a:xfrm flipH="1">
            <a:off x="8254435" y="5601772"/>
            <a:ext cx="432253" cy="611633"/>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2" name="Shape 322"/>
          <p:cNvSpPr/>
          <p:nvPr/>
        </p:nvSpPr>
        <p:spPr>
          <a:xfrm flipH="1">
            <a:off x="8344746" y="5641340"/>
            <a:ext cx="851465" cy="1980919"/>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3" name="Shape 323"/>
          <p:cNvSpPr/>
          <p:nvPr/>
        </p:nvSpPr>
        <p:spPr>
          <a:xfrm flipH="1" flipV="1">
            <a:off x="8543431" y="3269262"/>
            <a:ext cx="3141586" cy="1179520"/>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4" name="Shape 324"/>
          <p:cNvSpPr/>
          <p:nvPr/>
        </p:nvSpPr>
        <p:spPr>
          <a:xfrm flipH="1">
            <a:off x="6177279" y="5038741"/>
            <a:ext cx="348055"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5" name="Shape 325"/>
          <p:cNvSpPr/>
          <p:nvPr/>
        </p:nvSpPr>
        <p:spPr>
          <a:xfrm flipH="1">
            <a:off x="7820941" y="5021297"/>
            <a:ext cx="500854"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6" name="Shape 326"/>
          <p:cNvSpPr/>
          <p:nvPr/>
        </p:nvSpPr>
        <p:spPr>
          <a:xfrm flipH="1">
            <a:off x="9627164" y="5039359"/>
            <a:ext cx="500853"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7" name="Shape 327"/>
          <p:cNvSpPr/>
          <p:nvPr/>
        </p:nvSpPr>
        <p:spPr>
          <a:xfrm flipH="1">
            <a:off x="10981831" y="5021297"/>
            <a:ext cx="415939"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8" name="Shape 328"/>
          <p:cNvSpPr/>
          <p:nvPr/>
        </p:nvSpPr>
        <p:spPr>
          <a:xfrm>
            <a:off x="5653475" y="3106702"/>
            <a:ext cx="1188067"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spawn</a:t>
            </a:r>
          </a:p>
        </p:txBody>
      </p:sp>
      <p:sp>
        <p:nvSpPr>
          <p:cNvPr id="329" name="Shape 329"/>
          <p:cNvSpPr/>
          <p:nvPr/>
        </p:nvSpPr>
        <p:spPr>
          <a:xfrm>
            <a:off x="9970346" y="3106702"/>
            <a:ext cx="814062"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join</a:t>
            </a: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27" name="Shape 927"/>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28" name="Shape 92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2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31" name="Shape 931"/>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Four Observations related to Data Races</a:t>
            </a:r>
          </a:p>
        </p:txBody>
      </p:sp>
      <p:sp>
        <p:nvSpPr>
          <p:cNvPr id="932" name="Shape 932"/>
          <p:cNvSpPr>
            <a:spLocks noGrp="1"/>
          </p:cNvSpPr>
          <p:nvPr>
            <p:ph type="body" idx="1"/>
          </p:nvPr>
        </p:nvSpPr>
        <p:spPr>
          <a:xfrm>
            <a:off x="566702" y="1625599"/>
            <a:ext cx="12210063" cy="7441637"/>
          </a:xfrm>
          <a:prstGeom prst="rect">
            <a:avLst/>
          </a:prstGeom>
        </p:spPr>
        <p:txBody>
          <a:bodyPr lIns="72248" tIns="72248" rIns="72248" bIns="72248" anchor="t"/>
          <a:lstStyle/>
          <a:p>
            <a:pPr marL="679767" marR="39686" indent="-640080" defTabSz="914400">
              <a:lnSpc>
                <a:spcPct val="90000"/>
              </a:lnSpc>
              <a:spcBef>
                <a:spcPts val="1400"/>
              </a:spcBef>
              <a:buSzPct val="130000"/>
              <a:buFont typeface="Comic Sans MS"/>
              <a:buAutoNum type="arabicPeriod"/>
              <a:defRPr sz="2800" b="1">
                <a:uFill>
                  <a:solidFill>
                    <a:srgbClr val="000000"/>
                  </a:solidFill>
                </a:uFill>
                <a:latin typeface="Arial"/>
                <a:ea typeface="Arial"/>
                <a:cs typeface="Arial"/>
                <a:sym typeface="Arial"/>
              </a:defRPr>
            </a:pPr>
            <a:r>
              <a:rPr u="sng"/>
              <a:t>Immutability property</a:t>
            </a:r>
            <a:r>
              <a:t>: there cannot be a data race on shared immutable data.</a:t>
            </a:r>
          </a:p>
          <a:p>
            <a:pPr marL="992187" marR="39686" lvl="1" indent="-6096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A location, L, is immutable if it is only written during initialization, and can only be read after initialization.  In this case, no read can potentially execute in parallel with the write.</a:t>
            </a:r>
          </a:p>
          <a:p>
            <a:pPr marL="679767" marR="39686" indent="-640080" defTabSz="914400">
              <a:lnSpc>
                <a:spcPct val="90000"/>
              </a:lnSpc>
              <a:spcBef>
                <a:spcPts val="1400"/>
              </a:spcBef>
              <a:buSzPct val="130000"/>
              <a:buFont typeface="Helvetica"/>
              <a:defRPr sz="2800" b="1">
                <a:uFill>
                  <a:solidFill>
                    <a:srgbClr val="000000"/>
                  </a:solidFill>
                </a:uFill>
                <a:latin typeface="Arial"/>
                <a:ea typeface="Arial"/>
                <a:cs typeface="Arial"/>
                <a:sym typeface="Arial"/>
              </a:defRPr>
            </a:pPr>
            <a:r>
              <a:t>Parallel programming tip: use immutable objects and arrays to avoid data races</a:t>
            </a:r>
          </a:p>
          <a:p>
            <a:pPr marL="801687" marR="39686" lvl="1" indent="-304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Will require making copies of objects and arrays for updates</a:t>
            </a:r>
          </a:p>
          <a:p>
            <a:pPr marL="801687" marR="39686" lvl="1" indent="-304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Copying overhead may be prohibitive in some cases, but acceptable in others</a:t>
            </a:r>
          </a:p>
          <a:p>
            <a:pPr marL="801687" marR="39686" lvl="1" indent="-304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NOTE: future values are also immutable</a:t>
            </a:r>
          </a:p>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Example with java.lang.String</a:t>
            </a:r>
          </a:p>
          <a:p>
            <a:pPr marL="496887" marR="39686" lvl="1" indent="0" defTabSz="914400">
              <a:lnSpc>
                <a:spcPct val="90000"/>
              </a:lnSpc>
              <a:spcBef>
                <a:spcPts val="700"/>
              </a:spcBef>
              <a:buSzPct val="100000"/>
              <a:buAutoNum type="arabicPeriod"/>
              <a:defRPr sz="2400">
                <a:solidFill>
                  <a:srgbClr val="0433FF"/>
                </a:solidFill>
                <a:uFill>
                  <a:solidFill>
                    <a:srgbClr val="0433FF"/>
                  </a:solidFill>
                </a:uFill>
                <a:latin typeface="Courier"/>
                <a:ea typeface="Courier"/>
                <a:cs typeface="Courier"/>
                <a:sym typeface="Courier"/>
              </a:defRPr>
            </a:pPr>
            <a:r>
              <a:t> </a:t>
            </a:r>
            <a:r>
              <a:rPr b="1"/>
              <a:t>finish(() -&gt; {</a:t>
            </a:r>
          </a:p>
          <a:p>
            <a:pPr marL="496887" marR="39686" lvl="1" indent="0" defTabSz="914400">
              <a:lnSpc>
                <a:spcPct val="90000"/>
              </a:lnSpc>
              <a:spcBef>
                <a:spcPts val="700"/>
              </a:spcBef>
              <a:buSzPct val="100000"/>
              <a:buAutoNum type="arabicPeriod"/>
              <a:defRPr sz="2400">
                <a:solidFill>
                  <a:srgbClr val="0433FF"/>
                </a:solidFill>
                <a:uFill>
                  <a:solidFill>
                    <a:srgbClr val="0433FF"/>
                  </a:solidFill>
                </a:uFill>
                <a:latin typeface="Courier"/>
                <a:ea typeface="Courier"/>
                <a:cs typeface="Courier"/>
                <a:sym typeface="Courier"/>
              </a:defRPr>
            </a:pPr>
            <a:r>
              <a:rPr b="1"/>
              <a:t>   String s1 = "XYZ";</a:t>
            </a:r>
          </a:p>
          <a:p>
            <a:pPr marL="496887" marR="39686" lvl="1" indent="0" defTabSz="914400">
              <a:lnSpc>
                <a:spcPct val="90000"/>
              </a:lnSpc>
              <a:spcBef>
                <a:spcPts val="700"/>
              </a:spcBef>
              <a:buSzPct val="100000"/>
              <a:buAutoNum type="arabicPeriod"/>
              <a:defRPr sz="2400">
                <a:solidFill>
                  <a:srgbClr val="0433FF"/>
                </a:solidFill>
                <a:uFill>
                  <a:solidFill>
                    <a:srgbClr val="0433FF"/>
                  </a:solidFill>
                </a:uFill>
                <a:latin typeface="Courier"/>
                <a:ea typeface="Courier"/>
                <a:cs typeface="Courier"/>
                <a:sym typeface="Courier"/>
              </a:defRPr>
            </a:pPr>
            <a:r>
              <a:rPr b="1"/>
              <a:t>   async(() -&gt; { String s2 = s1.toLowerCase(); ... });</a:t>
            </a:r>
          </a:p>
          <a:p>
            <a:pPr marL="496887" marR="39686" lvl="1" indent="0" defTabSz="914400">
              <a:lnSpc>
                <a:spcPct val="90000"/>
              </a:lnSpc>
              <a:spcBef>
                <a:spcPts val="700"/>
              </a:spcBef>
              <a:buSzPct val="100000"/>
              <a:buAutoNum type="arabicPeriod"/>
              <a:defRPr sz="2400">
                <a:solidFill>
                  <a:srgbClr val="0433FF"/>
                </a:solidFill>
                <a:uFill>
                  <a:solidFill>
                    <a:srgbClr val="0433FF"/>
                  </a:solidFill>
                </a:uFill>
                <a:latin typeface="Courier"/>
                <a:ea typeface="Courier"/>
                <a:cs typeface="Courier"/>
                <a:sym typeface="Courier"/>
              </a:defRPr>
            </a:pPr>
            <a:r>
              <a:rPr b="1"/>
              <a:t>   System.out.println(s1);</a:t>
            </a:r>
          </a:p>
          <a:p>
            <a:pPr marL="496887" marR="39686" lvl="1" indent="0" defTabSz="914400">
              <a:lnSpc>
                <a:spcPct val="90000"/>
              </a:lnSpc>
              <a:spcBef>
                <a:spcPts val="700"/>
              </a:spcBef>
              <a:buSzPct val="100000"/>
              <a:buAutoNum type="arabicPeriod"/>
              <a:defRPr sz="2400">
                <a:solidFill>
                  <a:srgbClr val="0433FF"/>
                </a:solidFill>
                <a:uFill>
                  <a:solidFill>
                    <a:srgbClr val="0433FF"/>
                  </a:solidFill>
                </a:uFill>
                <a:latin typeface="Courier"/>
                <a:ea typeface="Courier"/>
                <a:cs typeface="Courier"/>
                <a:sym typeface="Courier"/>
              </a:defRPr>
            </a:pPr>
            <a:r>
              <a:rPr b="1"/>
              <a:t> });</a:t>
            </a:r>
          </a:p>
        </p:txBody>
      </p:sp>
      <p:sp>
        <p:nvSpPr>
          <p:cNvPr id="930" name="Shape 930"/>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110</a:t>
            </a:fld>
            <a:endParaRPr/>
          </a:p>
        </p:txBody>
      </p:sp>
    </p:spTree>
    <p:extLst>
      <p:ext uri="{BB962C8B-B14F-4D97-AF65-F5344CB8AC3E}">
        <p14:creationId xmlns:p14="http://schemas.microsoft.com/office/powerpoint/2010/main" val="1638330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hape 93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35" name="Shape 935"/>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36" name="Shape 93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3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45" name="Shape 945"/>
          <p:cNvSpPr>
            <a:spLocks noGrp="1"/>
          </p:cNvSpPr>
          <p:nvPr>
            <p:ph type="title"/>
          </p:nvPr>
        </p:nvSpPr>
        <p:spPr>
          <a:xfrm>
            <a:off x="433493" y="-1025032"/>
            <a:ext cx="11704321" cy="2144890"/>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Example of a Mutable Object</a:t>
            </a:r>
          </a:p>
        </p:txBody>
      </p:sp>
      <p:sp>
        <p:nvSpPr>
          <p:cNvPr id="946" name="Shape 946"/>
          <p:cNvSpPr>
            <a:spLocks noGrp="1"/>
          </p:cNvSpPr>
          <p:nvPr>
            <p:ph type="body" idx="1"/>
          </p:nvPr>
        </p:nvSpPr>
        <p:spPr>
          <a:xfrm>
            <a:off x="650239" y="1463039"/>
            <a:ext cx="11704322" cy="4172375"/>
          </a:xfrm>
          <a:prstGeom prst="rect">
            <a:avLst/>
          </a:prstGeom>
        </p:spPr>
        <p:txBody>
          <a:bodyPr lIns="72248" tIns="72248" rIns="72248" bIns="72248" anchor="t">
            <a:noAutofit/>
          </a:bodyPr>
          <a:lstStyle/>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t>If an object is modified, all references to the object see the new value</a:t>
            </a:r>
          </a:p>
          <a:p>
            <a:pPr marL="383540" marR="39686" indent="-342900" defTabSz="914400">
              <a:lnSpc>
                <a:spcPct val="90000"/>
              </a:lnSpc>
              <a:spcBef>
                <a:spcPts val="1400"/>
              </a:spcBef>
              <a:buSzTx/>
              <a:buFont typeface="Arial"/>
              <a:buNone/>
              <a:defRPr sz="2800" b="1">
                <a:uFill>
                  <a:solidFill>
                    <a:srgbClr val="000000"/>
                  </a:solidFill>
                </a:uFill>
                <a:latin typeface="Arial"/>
                <a:ea typeface="Arial"/>
                <a:cs typeface="Arial"/>
                <a:sym typeface="Arial"/>
              </a:defRPr>
            </a:pPr>
            <a:r>
              <a:t>						</a:t>
            </a:r>
          </a:p>
        </p:txBody>
      </p:sp>
      <p:sp>
        <p:nvSpPr>
          <p:cNvPr id="938" name="Shape 938"/>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111</a:t>
            </a:fld>
            <a:endParaRPr/>
          </a:p>
        </p:txBody>
      </p:sp>
      <p:grpSp>
        <p:nvGrpSpPr>
          <p:cNvPr id="941" name="Group 941"/>
          <p:cNvGrpSpPr/>
          <p:nvPr/>
        </p:nvGrpSpPr>
        <p:grpSpPr>
          <a:xfrm>
            <a:off x="5093546" y="7757724"/>
            <a:ext cx="2926081" cy="729263"/>
            <a:chOff x="0" y="0"/>
            <a:chExt cx="2926080" cy="729262"/>
          </a:xfrm>
        </p:grpSpPr>
        <p:sp>
          <p:nvSpPr>
            <p:cNvPr id="939" name="Shape 939"/>
            <p:cNvSpPr/>
            <p:nvPr/>
          </p:nvSpPr>
          <p:spPr>
            <a:xfrm>
              <a:off x="0" y="0"/>
              <a:ext cx="2926081" cy="729263"/>
            </a:xfrm>
            <a:prstGeom prst="ellipse">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40" name="Shape 940"/>
            <p:cNvSpPr/>
            <p:nvPr/>
          </p:nvSpPr>
          <p:spPr>
            <a:xfrm>
              <a:off x="424462" y="94544"/>
              <a:ext cx="2077156" cy="540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186" tIns="54186" rIns="54186" bIns="54186" numCol="1" anchor="ctr">
              <a:spAutoFit/>
            </a:bodyPr>
            <a:lstStyle>
              <a:lvl1pPr marL="39949" marR="39949" defTabSz="914400">
                <a:buClr>
                  <a:srgbClr val="000000"/>
                </a:buClr>
                <a:defRPr sz="2800">
                  <a:solidFill>
                    <a:srgbClr val="0433FF"/>
                  </a:solidFill>
                  <a:uFill>
                    <a:solidFill>
                      <a:srgbClr val="0433FF"/>
                    </a:solidFill>
                  </a:uFill>
                  <a:latin typeface="Tahoma"/>
                  <a:ea typeface="Tahoma"/>
                  <a:cs typeface="Tahoma"/>
                  <a:sym typeface="Tahoma"/>
                </a:defRPr>
              </a:lvl1pPr>
            </a:lstStyle>
            <a:p>
              <a:r>
                <a:t>“hi”</a:t>
              </a:r>
            </a:p>
          </p:txBody>
        </p:sp>
      </p:grpSp>
      <p:grpSp>
        <p:nvGrpSpPr>
          <p:cNvPr id="944" name="Group 944"/>
          <p:cNvGrpSpPr/>
          <p:nvPr/>
        </p:nvGrpSpPr>
        <p:grpSpPr>
          <a:xfrm>
            <a:off x="5093546" y="7750950"/>
            <a:ext cx="2926081" cy="729264"/>
            <a:chOff x="0" y="0"/>
            <a:chExt cx="2926080" cy="729262"/>
          </a:xfrm>
        </p:grpSpPr>
        <p:sp>
          <p:nvSpPr>
            <p:cNvPr id="942" name="Shape 942"/>
            <p:cNvSpPr/>
            <p:nvPr/>
          </p:nvSpPr>
          <p:spPr>
            <a:xfrm>
              <a:off x="0" y="0"/>
              <a:ext cx="2926081" cy="729263"/>
            </a:xfrm>
            <a:prstGeom prst="ellipse">
              <a:avLst/>
            </a:prstGeom>
            <a:solidFill>
              <a:srgbClr val="FFFF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43" name="Shape 943"/>
            <p:cNvSpPr/>
            <p:nvPr/>
          </p:nvSpPr>
          <p:spPr>
            <a:xfrm>
              <a:off x="424462" y="94544"/>
              <a:ext cx="2077156" cy="540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186" tIns="54186" rIns="54186" bIns="54186" numCol="1" anchor="ctr">
              <a:spAutoFit/>
            </a:bodyPr>
            <a:lstStyle>
              <a:lvl1pPr marL="39949" marR="39949" defTabSz="914400">
                <a:buClr>
                  <a:srgbClr val="000000"/>
                </a:buClr>
                <a:defRPr sz="2800">
                  <a:solidFill>
                    <a:srgbClr val="0433FF"/>
                  </a:solidFill>
                  <a:uFill>
                    <a:solidFill>
                      <a:srgbClr val="0433FF"/>
                    </a:solidFill>
                  </a:uFill>
                  <a:latin typeface="Tahoma"/>
                  <a:ea typeface="Tahoma"/>
                  <a:cs typeface="Tahoma"/>
                  <a:sym typeface="Tahoma"/>
                </a:defRPr>
              </a:lvl1pPr>
            </a:lstStyle>
            <a:p>
              <a:r>
                <a:t>“high”</a:t>
              </a:r>
            </a:p>
          </p:txBody>
        </p:sp>
      </p:grpSp>
      <p:sp>
        <p:nvSpPr>
          <p:cNvPr id="947" name="Shape 947"/>
          <p:cNvSpPr/>
          <p:nvPr/>
        </p:nvSpPr>
        <p:spPr>
          <a:xfrm>
            <a:off x="1408853" y="5635413"/>
            <a:ext cx="2492588" cy="2259"/>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8" name="Shape 948"/>
          <p:cNvSpPr/>
          <p:nvPr/>
        </p:nvSpPr>
        <p:spPr>
          <a:xfrm>
            <a:off x="1408853" y="6502400"/>
            <a:ext cx="2492588" cy="2258"/>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9" name="Shape 949"/>
          <p:cNvSpPr/>
          <p:nvPr/>
        </p:nvSpPr>
        <p:spPr>
          <a:xfrm>
            <a:off x="1408853" y="7369386"/>
            <a:ext cx="2492588" cy="2259"/>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0" name="Shape 950"/>
          <p:cNvSpPr/>
          <p:nvPr/>
        </p:nvSpPr>
        <p:spPr>
          <a:xfrm>
            <a:off x="1408853" y="8236373"/>
            <a:ext cx="2492588" cy="2259"/>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1" name="Shape 951"/>
          <p:cNvSpPr/>
          <p:nvPr/>
        </p:nvSpPr>
        <p:spPr>
          <a:xfrm>
            <a:off x="1451751" y="5635413"/>
            <a:ext cx="2433885" cy="2259"/>
          </a:xfrm>
          <a:prstGeom prst="line">
            <a:avLst/>
          </a:prstGeom>
          <a:ln w="50800">
            <a:solidFill>
              <a:srgbClr val="FFFFFF"/>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2" name="Shape 952"/>
          <p:cNvSpPr/>
          <p:nvPr/>
        </p:nvSpPr>
        <p:spPr>
          <a:xfrm>
            <a:off x="580248" y="6511431"/>
            <a:ext cx="787989" cy="601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algn="l" defTabSz="914400">
              <a:buClr>
                <a:srgbClr val="000000"/>
              </a:buClr>
              <a:defRPr sz="3000">
                <a:solidFill>
                  <a:srgbClr val="0433FF"/>
                </a:solidFill>
                <a:uFill>
                  <a:solidFill>
                    <a:srgbClr val="0433FF"/>
                  </a:solidFill>
                </a:uFill>
                <a:latin typeface="Tahoma"/>
                <a:ea typeface="Tahoma"/>
                <a:cs typeface="Tahoma"/>
                <a:sym typeface="Tahoma"/>
              </a:defRPr>
            </a:lvl1pPr>
          </a:lstStyle>
          <a:p>
            <a:r>
              <a:t>sb</a:t>
            </a:r>
          </a:p>
        </p:txBody>
      </p:sp>
      <p:sp>
        <p:nvSpPr>
          <p:cNvPr id="953" name="Shape 953"/>
          <p:cNvSpPr/>
          <p:nvPr/>
        </p:nvSpPr>
        <p:spPr>
          <a:xfrm>
            <a:off x="5378026" y="7150382"/>
            <a:ext cx="3722933" cy="5762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buClr>
                <a:srgbClr val="000000"/>
              </a:buClr>
              <a:defRPr sz="2800">
                <a:solidFill>
                  <a:srgbClr val="0433FF"/>
                </a:solidFill>
                <a:uFill>
                  <a:solidFill>
                    <a:srgbClr val="0433FF"/>
                  </a:solidFill>
                </a:uFill>
                <a:latin typeface="Tahoma"/>
                <a:ea typeface="Tahoma"/>
                <a:cs typeface="Tahoma"/>
                <a:sym typeface="Tahoma"/>
              </a:defRPr>
            </a:lvl1pPr>
          </a:lstStyle>
          <a:p>
            <a:r>
              <a:t>java.lang.StringBuilder</a:t>
            </a:r>
          </a:p>
        </p:txBody>
      </p:sp>
      <p:sp>
        <p:nvSpPr>
          <p:cNvPr id="954" name="Shape 954"/>
          <p:cNvSpPr/>
          <p:nvPr/>
        </p:nvSpPr>
        <p:spPr>
          <a:xfrm>
            <a:off x="2600959" y="6935893"/>
            <a:ext cx="2492588" cy="758615"/>
          </a:xfrm>
          <a:prstGeom prst="line">
            <a:avLst/>
          </a:prstGeom>
          <a:ln w="25400">
            <a:solidFill>
              <a:srgbClr val="000000"/>
            </a:solidFill>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5" name="Shape 955"/>
          <p:cNvSpPr/>
          <p:nvPr/>
        </p:nvSpPr>
        <p:spPr>
          <a:xfrm>
            <a:off x="571949" y="7346808"/>
            <a:ext cx="787989" cy="601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algn="l" defTabSz="914400">
              <a:buClr>
                <a:srgbClr val="000000"/>
              </a:buClr>
              <a:defRPr sz="3000">
                <a:solidFill>
                  <a:srgbClr val="0433FF"/>
                </a:solidFill>
                <a:uFill>
                  <a:solidFill>
                    <a:srgbClr val="0433FF"/>
                  </a:solidFill>
                </a:uFill>
                <a:latin typeface="Tahoma"/>
                <a:ea typeface="Tahoma"/>
                <a:cs typeface="Tahoma"/>
                <a:sym typeface="Tahoma"/>
              </a:defRPr>
            </a:lvl1pPr>
          </a:lstStyle>
          <a:p>
            <a:r>
              <a:t>tb</a:t>
            </a:r>
          </a:p>
        </p:txBody>
      </p:sp>
      <p:sp>
        <p:nvSpPr>
          <p:cNvPr id="956" name="Shape 956"/>
          <p:cNvSpPr/>
          <p:nvPr/>
        </p:nvSpPr>
        <p:spPr>
          <a:xfrm>
            <a:off x="3298613" y="7915768"/>
            <a:ext cx="1686561" cy="103859"/>
          </a:xfrm>
          <a:prstGeom prst="line">
            <a:avLst/>
          </a:prstGeom>
          <a:ln w="25400">
            <a:solidFill>
              <a:srgbClr val="000000"/>
            </a:solidFill>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7" name="Shape 957"/>
          <p:cNvSpPr/>
          <p:nvPr/>
        </p:nvSpPr>
        <p:spPr>
          <a:xfrm>
            <a:off x="1408853" y="5635413"/>
            <a:ext cx="2259" cy="3142828"/>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8" name="Shape 958"/>
          <p:cNvSpPr/>
          <p:nvPr/>
        </p:nvSpPr>
        <p:spPr>
          <a:xfrm>
            <a:off x="3901439" y="5635413"/>
            <a:ext cx="2259" cy="3142828"/>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59" name="Shape 959"/>
          <p:cNvSpPr/>
          <p:nvPr/>
        </p:nvSpPr>
        <p:spPr>
          <a:xfrm>
            <a:off x="5174826" y="3248942"/>
            <a:ext cx="6182311" cy="17446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marL="40640" marR="40640" algn="l" defTabSz="914400">
              <a:buClr>
                <a:srgbClr val="000000"/>
              </a:buClr>
              <a:defRPr sz="3500">
                <a:solidFill>
                  <a:srgbClr val="0433FF"/>
                </a:solidFill>
                <a:uFill>
                  <a:solidFill>
                    <a:srgbClr val="0433FF"/>
                  </a:solidFill>
                </a:uFill>
                <a:latin typeface="Tahoma"/>
                <a:ea typeface="Tahoma"/>
                <a:cs typeface="Tahoma"/>
                <a:sym typeface="Tahoma"/>
              </a:defRPr>
            </a:pPr>
            <a:r>
              <a:t>StringBuilder sb = new (“hi”);</a:t>
            </a:r>
          </a:p>
          <a:p>
            <a:pPr marL="40640" marR="40640" algn="l" defTabSz="914400">
              <a:buClr>
                <a:srgbClr val="000000"/>
              </a:buClr>
              <a:defRPr sz="3500">
                <a:solidFill>
                  <a:srgbClr val="0433FF"/>
                </a:solidFill>
                <a:uFill>
                  <a:solidFill>
                    <a:srgbClr val="0433FF"/>
                  </a:solidFill>
                </a:uFill>
                <a:latin typeface="Tahoma"/>
                <a:ea typeface="Tahoma"/>
                <a:cs typeface="Tahoma"/>
                <a:sym typeface="Tahoma"/>
              </a:defRPr>
            </a:pPr>
            <a:r>
              <a:t>StringBuilder tb = sb;</a:t>
            </a:r>
          </a:p>
          <a:p>
            <a:pPr marL="40640" marR="40640" algn="l" defTabSz="914400">
              <a:buClr>
                <a:srgbClr val="000000"/>
              </a:buClr>
              <a:defRPr sz="3500">
                <a:solidFill>
                  <a:srgbClr val="0433FF"/>
                </a:solidFill>
                <a:uFill>
                  <a:solidFill>
                    <a:srgbClr val="0433FF"/>
                  </a:solidFill>
                </a:uFill>
                <a:latin typeface="Tahoma"/>
                <a:ea typeface="Tahoma"/>
                <a:cs typeface="Tahoma"/>
                <a:sym typeface="Tahoma"/>
              </a:defRPr>
            </a:pPr>
            <a:r>
              <a:t>tb.append (“gh”);</a:t>
            </a:r>
          </a:p>
        </p:txBody>
      </p:sp>
      <p:sp>
        <p:nvSpPr>
          <p:cNvPr id="960" name="Shape 960"/>
          <p:cNvSpPr/>
          <p:nvPr/>
        </p:nvSpPr>
        <p:spPr>
          <a:xfrm>
            <a:off x="1192106" y="4587804"/>
            <a:ext cx="2766079" cy="627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001E57"/>
                </a:solidFill>
                <a:uFill>
                  <a:solidFill>
                    <a:srgbClr val="001E57"/>
                  </a:solidFill>
                </a:uFill>
                <a:latin typeface="Arial"/>
                <a:ea typeface="Arial"/>
                <a:cs typeface="Arial"/>
                <a:sym typeface="Arial"/>
              </a:defRPr>
            </a:lvl1pPr>
          </a:lstStyle>
          <a:p>
            <a:r>
              <a:t>Stack Frame</a:t>
            </a:r>
          </a:p>
        </p:txBody>
      </p:sp>
      <p:sp>
        <p:nvSpPr>
          <p:cNvPr id="961" name="Shape 961"/>
          <p:cNvSpPr/>
          <p:nvPr/>
        </p:nvSpPr>
        <p:spPr>
          <a:xfrm>
            <a:off x="5563164" y="6105031"/>
            <a:ext cx="2717375" cy="627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001E57"/>
                </a:solidFill>
                <a:uFill>
                  <a:solidFill>
                    <a:srgbClr val="001E57"/>
                  </a:solidFill>
                </a:uFill>
                <a:latin typeface="Arial"/>
                <a:ea typeface="Arial"/>
                <a:cs typeface="Arial"/>
                <a:sym typeface="Arial"/>
              </a:defRPr>
            </a:lvl1pPr>
          </a:lstStyle>
          <a:p>
            <a:r>
              <a:t>Heap Object</a:t>
            </a:r>
          </a:p>
        </p:txBody>
      </p:sp>
    </p:spTree>
    <p:extLst>
      <p:ext uri="{BB962C8B-B14F-4D97-AF65-F5344CB8AC3E}">
        <p14:creationId xmlns:p14="http://schemas.microsoft.com/office/powerpoint/2010/main" val="386702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959">
                                            <p:bg/>
                                          </p:spTgt>
                                        </p:tgtEl>
                                        <p:attrNameLst>
                                          <p:attrName>style.visibility</p:attrName>
                                        </p:attrNameLst>
                                      </p:cBhvr>
                                      <p:to>
                                        <p:strVal val="visible"/>
                                      </p:to>
                                    </p:set>
                                    <p:animEffect transition="in" filter="dissolve">
                                      <p:cBhvr>
                                        <p:cTn id="7" dur="500"/>
                                        <p:tgtEl>
                                          <p:spTgt spid="959">
                                            <p:bg/>
                                          </p:spTgt>
                                        </p:tgtEl>
                                      </p:cBhvr>
                                    </p:animEffect>
                                  </p:childTnLst>
                                </p:cTn>
                              </p:par>
                              <p:par>
                                <p:cTn id="8" presetID="9" presetClass="entr" presetSubtype="0" fill="hold" grpId="0" nodeType="withEffect">
                                  <p:stCondLst>
                                    <p:cond delay="0"/>
                                  </p:stCondLst>
                                  <p:iterate>
                                    <p:tmAbs val="0"/>
                                  </p:iterate>
                                  <p:childTnLst>
                                    <p:set>
                                      <p:cBhvr>
                                        <p:cTn id="9" fill="hold"/>
                                        <p:tgtEl>
                                          <p:spTgt spid="959">
                                            <p:txEl>
                                              <p:pRg st="0" end="0"/>
                                            </p:txEl>
                                          </p:spTgt>
                                        </p:tgtEl>
                                        <p:attrNameLst>
                                          <p:attrName>style.visibility</p:attrName>
                                        </p:attrNameLst>
                                      </p:cBhvr>
                                      <p:to>
                                        <p:strVal val="visible"/>
                                      </p:to>
                                    </p:set>
                                    <p:animEffect transition="in" filter="dissolve">
                                      <p:cBhvr>
                                        <p:cTn id="10" dur="500"/>
                                        <p:tgtEl>
                                          <p:spTgt spid="9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959">
                                            <p:txEl>
                                              <p:pRg st="1" end="1"/>
                                            </p:txEl>
                                          </p:spTgt>
                                        </p:tgtEl>
                                        <p:attrNameLst>
                                          <p:attrName>style.visibility</p:attrName>
                                        </p:attrNameLst>
                                      </p:cBhvr>
                                      <p:to>
                                        <p:strVal val="visible"/>
                                      </p:to>
                                    </p:set>
                                    <p:animEffect transition="in" filter="dissolve">
                                      <p:cBhvr>
                                        <p:cTn id="15" dur="500"/>
                                        <p:tgtEl>
                                          <p:spTgt spid="95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0" nodeType="clickEffect">
                                  <p:stCondLst>
                                    <p:cond delay="0"/>
                                  </p:stCondLst>
                                  <p:iterate>
                                    <p:tmAbs val="0"/>
                                  </p:iterate>
                                  <p:childTnLst>
                                    <p:set>
                                      <p:cBhvr>
                                        <p:cTn id="19" fill="hold"/>
                                        <p:tgtEl>
                                          <p:spTgt spid="959">
                                            <p:txEl>
                                              <p:pRg st="2" end="2"/>
                                            </p:txEl>
                                          </p:spTgt>
                                        </p:tgtEl>
                                        <p:attrNameLst>
                                          <p:attrName>style.visibility</p:attrName>
                                        </p:attrNameLst>
                                      </p:cBhvr>
                                      <p:to>
                                        <p:strVal val="visible"/>
                                      </p:to>
                                    </p:set>
                                    <p:animEffect transition="in" filter="dissolve">
                                      <p:cBhvr>
                                        <p:cTn id="20" dur="500"/>
                                        <p:tgtEl>
                                          <p:spTgt spid="95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953"/>
                                        </p:tgtEl>
                                        <p:attrNameLst>
                                          <p:attrName>style.visibility</p:attrName>
                                        </p:attrNameLst>
                                      </p:cBhvr>
                                      <p:to>
                                        <p:strVal val="visible"/>
                                      </p:to>
                                    </p:set>
                                    <p:animEffect transition="in" filter="dissolve">
                                      <p:cBhvr>
                                        <p:cTn id="25" dur="500"/>
                                        <p:tgtEl>
                                          <p:spTgt spid="95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0" nodeType="clickEffect">
                                  <p:stCondLst>
                                    <p:cond delay="0"/>
                                  </p:stCondLst>
                                  <p:iterate>
                                    <p:tmAbs val="0"/>
                                  </p:iterate>
                                  <p:childTnLst>
                                    <p:set>
                                      <p:cBhvr>
                                        <p:cTn id="29" fill="hold"/>
                                        <p:tgtEl>
                                          <p:spTgt spid="941"/>
                                        </p:tgtEl>
                                        <p:attrNameLst>
                                          <p:attrName>style.visibility</p:attrName>
                                        </p:attrNameLst>
                                      </p:cBhvr>
                                      <p:to>
                                        <p:strVal val="visible"/>
                                      </p:to>
                                    </p:set>
                                    <p:animEffect transition="in" filter="dissolve">
                                      <p:cBhvr>
                                        <p:cTn id="30" dur="500"/>
                                        <p:tgtEl>
                                          <p:spTgt spid="94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0" nodeType="clickEffect">
                                  <p:stCondLst>
                                    <p:cond delay="0"/>
                                  </p:stCondLst>
                                  <p:iterate>
                                    <p:tmAbs val="0"/>
                                  </p:iterate>
                                  <p:childTnLst>
                                    <p:set>
                                      <p:cBhvr>
                                        <p:cTn id="34" fill="hold"/>
                                        <p:tgtEl>
                                          <p:spTgt spid="952"/>
                                        </p:tgtEl>
                                        <p:attrNameLst>
                                          <p:attrName>style.visibility</p:attrName>
                                        </p:attrNameLst>
                                      </p:cBhvr>
                                      <p:to>
                                        <p:strVal val="visible"/>
                                      </p:to>
                                    </p:set>
                                    <p:animEffect transition="in" filter="dissolve">
                                      <p:cBhvr>
                                        <p:cTn id="35" dur="500"/>
                                        <p:tgtEl>
                                          <p:spTgt spid="952"/>
                                        </p:tgtEl>
                                      </p:cBhvr>
                                    </p:animEffect>
                                  </p:childTnLst>
                                </p:cTn>
                              </p:par>
                            </p:childTnLst>
                          </p:cTn>
                        </p:par>
                        <p:par>
                          <p:cTn id="36" fill="hold">
                            <p:stCondLst>
                              <p:cond delay="500"/>
                            </p:stCondLst>
                            <p:childTnLst>
                              <p:par>
                                <p:cTn id="37" presetID="9" presetClass="entr" fill="hold" grpId="0" nodeType="afterEffect">
                                  <p:stCondLst>
                                    <p:cond delay="0"/>
                                  </p:stCondLst>
                                  <p:iterate>
                                    <p:tmAbs val="0"/>
                                  </p:iterate>
                                  <p:childTnLst>
                                    <p:set>
                                      <p:cBhvr>
                                        <p:cTn id="38" fill="hold"/>
                                        <p:tgtEl>
                                          <p:spTgt spid="954"/>
                                        </p:tgtEl>
                                        <p:attrNameLst>
                                          <p:attrName>style.visibility</p:attrName>
                                        </p:attrNameLst>
                                      </p:cBhvr>
                                      <p:to>
                                        <p:strVal val="visible"/>
                                      </p:to>
                                    </p:set>
                                    <p:animEffect transition="in" filter="dissolve">
                                      <p:cBhvr>
                                        <p:cTn id="39" dur="500"/>
                                        <p:tgtEl>
                                          <p:spTgt spid="95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fill="hold" grpId="0" nodeType="clickEffect">
                                  <p:stCondLst>
                                    <p:cond delay="0"/>
                                  </p:stCondLst>
                                  <p:iterate>
                                    <p:tmAbs val="0"/>
                                  </p:iterate>
                                  <p:childTnLst>
                                    <p:set>
                                      <p:cBhvr>
                                        <p:cTn id="43" fill="hold"/>
                                        <p:tgtEl>
                                          <p:spTgt spid="955"/>
                                        </p:tgtEl>
                                        <p:attrNameLst>
                                          <p:attrName>style.visibility</p:attrName>
                                        </p:attrNameLst>
                                      </p:cBhvr>
                                      <p:to>
                                        <p:strVal val="visible"/>
                                      </p:to>
                                    </p:set>
                                    <p:animEffect transition="in" filter="dissolve">
                                      <p:cBhvr>
                                        <p:cTn id="44" dur="500"/>
                                        <p:tgtEl>
                                          <p:spTgt spid="955"/>
                                        </p:tgtEl>
                                      </p:cBhvr>
                                    </p:animEffect>
                                  </p:childTnLst>
                                </p:cTn>
                              </p:par>
                            </p:childTnLst>
                          </p:cTn>
                        </p:par>
                        <p:par>
                          <p:cTn id="45" fill="hold">
                            <p:stCondLst>
                              <p:cond delay="500"/>
                            </p:stCondLst>
                            <p:childTnLst>
                              <p:par>
                                <p:cTn id="46" presetID="9" presetClass="entr" fill="hold" grpId="0" nodeType="afterEffect">
                                  <p:stCondLst>
                                    <p:cond delay="0"/>
                                  </p:stCondLst>
                                  <p:iterate>
                                    <p:tmAbs val="0"/>
                                  </p:iterate>
                                  <p:childTnLst>
                                    <p:set>
                                      <p:cBhvr>
                                        <p:cTn id="47" fill="hold"/>
                                        <p:tgtEl>
                                          <p:spTgt spid="956"/>
                                        </p:tgtEl>
                                        <p:attrNameLst>
                                          <p:attrName>style.visibility</p:attrName>
                                        </p:attrNameLst>
                                      </p:cBhvr>
                                      <p:to>
                                        <p:strVal val="visible"/>
                                      </p:to>
                                    </p:set>
                                    <p:animEffect transition="in" filter="dissolve">
                                      <p:cBhvr>
                                        <p:cTn id="48" dur="500"/>
                                        <p:tgtEl>
                                          <p:spTgt spid="95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fill="hold" grpId="0" nodeType="clickEffect">
                                  <p:stCondLst>
                                    <p:cond delay="0"/>
                                  </p:stCondLst>
                                  <p:iterate>
                                    <p:tmAbs val="0"/>
                                  </p:iterate>
                                  <p:childTnLst>
                                    <p:set>
                                      <p:cBhvr>
                                        <p:cTn id="52" fill="hold"/>
                                        <p:tgtEl>
                                          <p:spTgt spid="944"/>
                                        </p:tgtEl>
                                        <p:attrNameLst>
                                          <p:attrName>style.visibility</p:attrName>
                                        </p:attrNameLst>
                                      </p:cBhvr>
                                      <p:to>
                                        <p:strVal val="visible"/>
                                      </p:to>
                                    </p:set>
                                    <p:animEffect transition="in" filter="dissolve">
                                      <p:cBhvr>
                                        <p:cTn id="53" dur="500"/>
                                        <p:tgtEl>
                                          <p:spTgt spid="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 grpId="0" animBg="1" advAuto="0"/>
      <p:bldP spid="944" grpId="0" animBg="1" advAuto="0"/>
      <p:bldP spid="952" grpId="0" animBg="1" advAuto="0"/>
      <p:bldP spid="953" grpId="0" animBg="1" advAuto="0"/>
      <p:bldP spid="954" grpId="0" animBg="1" advAuto="0"/>
      <p:bldP spid="955" grpId="0" animBg="1" advAuto="0"/>
      <p:bldP spid="956" grpId="0" animBg="1" advAuto="0"/>
      <p:bldP spid="959" grpId="0" build="p" bldLvl="5" animBg="1" advAuto="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64" name="Shape 964"/>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65" name="Shape 9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6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68" name="Shape 96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Observations</a:t>
            </a:r>
          </a:p>
        </p:txBody>
      </p:sp>
      <p:sp>
        <p:nvSpPr>
          <p:cNvPr id="969" name="Shape 969"/>
          <p:cNvSpPr>
            <a:spLocks noGrp="1"/>
          </p:cNvSpPr>
          <p:nvPr>
            <p:ph type="body" idx="1"/>
          </p:nvPr>
        </p:nvSpPr>
        <p:spPr>
          <a:xfrm>
            <a:off x="568959" y="1625599"/>
            <a:ext cx="12205549" cy="7200055"/>
          </a:xfrm>
          <a:prstGeom prst="rect">
            <a:avLst/>
          </a:prstGeom>
        </p:spPr>
        <p:txBody>
          <a:bodyPr lIns="72248" tIns="72248" rIns="72248" bIns="72248" anchor="t">
            <a:noAutofit/>
          </a:bodyPr>
          <a:lstStyle/>
          <a:p>
            <a:pPr marL="679767" marR="39686" indent="-640080" defTabSz="914400">
              <a:lnSpc>
                <a:spcPct val="90000"/>
              </a:lnSpc>
              <a:spcBef>
                <a:spcPts val="1400"/>
              </a:spcBef>
              <a:buSzPct val="130000"/>
              <a:buFont typeface="Comic Sans MS"/>
              <a:buAutoNum type="arabicPeriod" startAt="2"/>
              <a:defRPr sz="2800" b="1">
                <a:uFill>
                  <a:solidFill>
                    <a:srgbClr val="000000"/>
                  </a:solidFill>
                </a:uFill>
                <a:latin typeface="Arial"/>
                <a:ea typeface="Arial"/>
                <a:cs typeface="Arial"/>
                <a:sym typeface="Arial"/>
              </a:defRPr>
            </a:pPr>
            <a:r>
              <a:t> </a:t>
            </a:r>
            <a:r>
              <a:rPr u="sng"/>
              <a:t>Single-task ownership property</a:t>
            </a:r>
            <a:r>
              <a:t>: there cannot be a data race on a location that is only read or written by a single task.</a:t>
            </a:r>
          </a:p>
          <a:p>
            <a:pPr marL="992187" marR="39686" lvl="1" indent="-6096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Define: step S in computation graph CG “owns” location L if S performs a read or write access on L.  If step S belongs to Task T, we can also say that Task T owns L when executing S.</a:t>
            </a:r>
          </a:p>
          <a:p>
            <a:pPr marL="992187" marR="39686" lvl="1" indent="-6096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Consider a location L that is only owned by steps that belong to the same task, T.  Since all steps in  Task T must be connected by </a:t>
            </a:r>
            <a:r>
              <a:rPr>
                <a:latin typeface="Comic Sans MS"/>
                <a:ea typeface="Comic Sans MS"/>
                <a:cs typeface="Comic Sans MS"/>
                <a:sym typeface="Comic Sans MS"/>
              </a:rPr>
              <a:t>continue</a:t>
            </a:r>
            <a:r>
              <a:t> edges in CG, all reads and writes to L must be ordered by the dependences in CG.  Therefore, no data race is possible on location L. </a:t>
            </a:r>
          </a:p>
          <a:p>
            <a:pPr marL="679767" marR="39686" indent="-640080" defTabSz="914400">
              <a:lnSpc>
                <a:spcPct val="90000"/>
              </a:lnSpc>
              <a:spcBef>
                <a:spcPts val="1400"/>
              </a:spcBef>
              <a:buSzPct val="130000"/>
              <a:buFont typeface="Helvetica"/>
              <a:defRPr sz="2800" b="1">
                <a:uFill>
                  <a:solidFill>
                    <a:srgbClr val="000000"/>
                  </a:solidFill>
                </a:uFill>
                <a:latin typeface="Arial"/>
                <a:ea typeface="Arial"/>
                <a:cs typeface="Arial"/>
                <a:sym typeface="Arial"/>
              </a:defRPr>
            </a:pPr>
            <a:r>
              <a:t>Parallel programming tip: if an object or array needs to be written multiple times after initialization, then try and restrict its ownership to a single task.</a:t>
            </a:r>
          </a:p>
          <a:p>
            <a:pPr marL="1106487" marR="39686" lvl="1" indent="-609600" defTabSz="914400">
              <a:lnSpc>
                <a:spcPct val="90000"/>
              </a:lnSpc>
              <a:spcBef>
                <a:spcPts val="700"/>
              </a:spcBef>
              <a:buClr>
                <a:srgbClr val="000000"/>
              </a:buClr>
              <a:buSzPct val="100000"/>
              <a:buFont typeface="Helvetica"/>
              <a:buChar char="—"/>
              <a:defRPr sz="2400" b="1">
                <a:solidFill>
                  <a:srgbClr val="0433FF"/>
                </a:solidFill>
                <a:uFill>
                  <a:solidFill>
                    <a:srgbClr val="0433FF"/>
                  </a:solidFill>
                </a:uFill>
                <a:latin typeface="Arial"/>
                <a:ea typeface="Arial"/>
                <a:cs typeface="Arial"/>
                <a:sym typeface="Arial"/>
              </a:defRPr>
            </a:pPr>
            <a:r>
              <a:t>Will require making copies when sharing the object or array with other tasks. </a:t>
            </a:r>
          </a:p>
        </p:txBody>
      </p:sp>
      <p:sp>
        <p:nvSpPr>
          <p:cNvPr id="967" name="Shape 967"/>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112</a:t>
            </a:fld>
            <a:endParaRPr/>
          </a:p>
        </p:txBody>
      </p:sp>
    </p:spTree>
    <p:extLst>
      <p:ext uri="{BB962C8B-B14F-4D97-AF65-F5344CB8AC3E}">
        <p14:creationId xmlns:p14="http://schemas.microsoft.com/office/powerpoint/2010/main" val="102528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97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72" name="Shape 972"/>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73" name="Shape 97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7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76" name="Shape 976"/>
          <p:cNvSpPr>
            <a:spLocks noGrp="1"/>
          </p:cNvSpPr>
          <p:nvPr>
            <p:ph type="title"/>
          </p:nvPr>
        </p:nvSpPr>
        <p:spPr>
          <a:xfrm>
            <a:off x="756355" y="-15805"/>
            <a:ext cx="11464996" cy="1336605"/>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Example of Single-task ownership</a:t>
            </a:r>
          </a:p>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with Copying</a:t>
            </a:r>
          </a:p>
        </p:txBody>
      </p:sp>
      <p:sp>
        <p:nvSpPr>
          <p:cNvPr id="977" name="Shape 977"/>
          <p:cNvSpPr>
            <a:spLocks noGrp="1"/>
          </p:cNvSpPr>
          <p:nvPr>
            <p:ph type="body" idx="1"/>
          </p:nvPr>
        </p:nvSpPr>
        <p:spPr>
          <a:xfrm>
            <a:off x="169333" y="1625599"/>
            <a:ext cx="12769992" cy="7351326"/>
          </a:xfrm>
          <a:prstGeom prst="rect">
            <a:avLst/>
          </a:prstGeom>
        </p:spPr>
        <p:txBody>
          <a:bodyPr lIns="72248" tIns="72248" rIns="72248" bIns="72248" anchor="t"/>
          <a:lstStyle/>
          <a:p>
            <a:pPr marL="519746" marR="39686" indent="-48005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If an object or array needs to be written multiple times after initialization, then try and restrict its ownership to a single task.  </a:t>
            </a:r>
          </a:p>
          <a:p>
            <a:pPr marL="801687" marR="39686" lvl="1" indent="-304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Entails making copies when sharing the object with other tasks.  </a:t>
            </a:r>
          </a:p>
          <a:p>
            <a:pPr marL="801687" marR="39686" lvl="1" indent="-304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As with Immutability, copying overhead may be prohibitive in some cases, but acceptable in others.</a:t>
            </a:r>
          </a:p>
          <a:p>
            <a:pPr marL="519746" marR="39686" indent="-48005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Example</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rPr>
                <a:solidFill>
                  <a:srgbClr val="0433FF"/>
                </a:solidFill>
                <a:uFill>
                  <a:solidFill>
                    <a:srgbClr val="0433FF"/>
                  </a:solidFill>
                </a:uFill>
              </a:rPr>
              <a:t>finish</a:t>
            </a:r>
            <a:r>
              <a:t>(() -&gt; { // Task T1 owns A</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int[] A = new int[n]; // ... initialize array A ...</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 create a copy of array A in B</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int[] B = new int[A.length]; </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System.arraycopy(A, 0, B, 0, A.length);</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 // Task T2 owns B</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int sum = computeSum(B,0,B.length-1);// Modifies B as in ArraySum1</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System.out.println("sum = " + sum);</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 ... update Array A ...</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  System.out.println(Arrays.toString(A)); //printed by task T1</a:t>
            </a:r>
          </a:p>
          <a:p>
            <a:pPr marL="496887" marR="39686" lvl="1" indent="0" defTabSz="914400">
              <a:lnSpc>
                <a:spcPct val="90000"/>
              </a:lnSpc>
              <a:spcBef>
                <a:spcPts val="700"/>
              </a:spcBef>
              <a:buSzPct val="100000"/>
              <a:buAutoNum type="arabicPeriod"/>
              <a:defRPr sz="2000" b="1">
                <a:uFill>
                  <a:solidFill>
                    <a:srgbClr val="000000"/>
                  </a:solidFill>
                </a:uFill>
                <a:latin typeface="Courier"/>
                <a:ea typeface="Courier"/>
                <a:cs typeface="Courier"/>
                <a:sym typeface="Courier"/>
              </a:defRPr>
            </a:pPr>
            <a:r>
              <a:t>});</a:t>
            </a:r>
          </a:p>
        </p:txBody>
      </p:sp>
      <p:sp>
        <p:nvSpPr>
          <p:cNvPr id="975" name="Shape 975"/>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113</a:t>
            </a:fld>
            <a:endParaRPr/>
          </a:p>
        </p:txBody>
      </p:sp>
    </p:spTree>
    <p:extLst>
      <p:ext uri="{BB962C8B-B14F-4D97-AF65-F5344CB8AC3E}">
        <p14:creationId xmlns:p14="http://schemas.microsoft.com/office/powerpoint/2010/main" val="54044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80" name="Shape 980"/>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81" name="Shape 98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8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84" name="Shape 98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Observations (contd)</a:t>
            </a:r>
          </a:p>
        </p:txBody>
      </p:sp>
      <p:sp>
        <p:nvSpPr>
          <p:cNvPr id="985" name="Shape 985"/>
          <p:cNvSpPr>
            <a:spLocks noGrp="1"/>
          </p:cNvSpPr>
          <p:nvPr>
            <p:ph type="body" idx="1"/>
          </p:nvPr>
        </p:nvSpPr>
        <p:spPr>
          <a:xfrm>
            <a:off x="568959" y="1625599"/>
            <a:ext cx="12205549" cy="7200055"/>
          </a:xfrm>
          <a:prstGeom prst="rect">
            <a:avLst/>
          </a:prstGeom>
        </p:spPr>
        <p:txBody>
          <a:bodyPr lIns="72248" tIns="72248" rIns="72248" bIns="72248" anchor="t">
            <a:noAutofit/>
          </a:bodyPr>
          <a:lstStyle/>
          <a:p>
            <a:pPr marL="679767" marR="39686" indent="-640080" defTabSz="914400">
              <a:lnSpc>
                <a:spcPct val="90000"/>
              </a:lnSpc>
              <a:spcBef>
                <a:spcPts val="1400"/>
              </a:spcBef>
              <a:buSzPct val="130000"/>
              <a:buAutoNum type="arabicPeriod" startAt="3"/>
              <a:defRPr sz="2800" b="1">
                <a:uFill>
                  <a:solidFill>
                    <a:srgbClr val="000000"/>
                  </a:solidFill>
                </a:uFill>
                <a:latin typeface="Arial"/>
                <a:ea typeface="Arial"/>
                <a:cs typeface="Arial"/>
                <a:sym typeface="Arial"/>
              </a:defRPr>
            </a:pPr>
            <a:r>
              <a:t> </a:t>
            </a:r>
            <a:r>
              <a:rPr u="sng"/>
              <a:t>Ownership-transfer property:</a:t>
            </a:r>
            <a:r>
              <a:t> there cannot be a data race on a location if all steps that read or write it are totally ordered in CG (i.e., if the steps belong to a single directed path) </a:t>
            </a:r>
          </a:p>
          <a:p>
            <a:pPr marL="992187" marR="39686" lvl="1" indent="-6096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Think of the ownership of L being ``transferred'' from one step to another, even across task boundaries, as execution follows the path of dependence edges in the total order.</a:t>
            </a:r>
          </a:p>
          <a:p>
            <a:pPr marL="679767" marR="39686" indent="-640080" defTabSz="914400">
              <a:lnSpc>
                <a:spcPct val="90000"/>
              </a:lnSpc>
              <a:spcBef>
                <a:spcPts val="1400"/>
              </a:spcBef>
              <a:buSzPct val="130000"/>
              <a:defRPr sz="2800" b="1">
                <a:uFill>
                  <a:solidFill>
                    <a:srgbClr val="000000"/>
                  </a:solidFill>
                </a:uFill>
                <a:latin typeface="Arial"/>
                <a:ea typeface="Arial"/>
                <a:cs typeface="Arial"/>
                <a:sym typeface="Arial"/>
              </a:defRPr>
            </a:pPr>
            <a:r>
              <a:t>Parallel programming tip:</a:t>
            </a:r>
          </a:p>
          <a:p>
            <a:pPr marL="1106487" marR="39686" lvl="1" indent="-609600" defTabSz="914400">
              <a:lnSpc>
                <a:spcPct val="90000"/>
              </a:lnSpc>
              <a:spcBef>
                <a:spcPts val="700"/>
              </a:spcBef>
              <a:buClr>
                <a:srgbClr val="000000"/>
              </a:buClr>
              <a:buSzPct val="100000"/>
              <a:buChar char="—"/>
              <a:defRPr sz="2400" b="1">
                <a:solidFill>
                  <a:srgbClr val="0433FF"/>
                </a:solidFill>
                <a:uFill>
                  <a:solidFill>
                    <a:srgbClr val="0433FF"/>
                  </a:solidFill>
                </a:uFill>
                <a:latin typeface="Arial"/>
                <a:ea typeface="Arial"/>
                <a:cs typeface="Arial"/>
                <a:sym typeface="Arial"/>
              </a:defRPr>
            </a:pPr>
            <a:r>
              <a:t>If an object or array needs to be written multiple times after initialization and also accessed by multiple tasks, then try and ensure that all the steps that read or write a location L in the object/array are totally ordered by dependences in CG.  </a:t>
            </a:r>
          </a:p>
          <a:p>
            <a:pPr marL="1449387" marR="39686" lvl="2" indent="-609600" defTabSz="914400">
              <a:lnSpc>
                <a:spcPct val="90000"/>
              </a:lnSpc>
              <a:spcBef>
                <a:spcPts val="700"/>
              </a:spcBef>
              <a:buClr>
                <a:srgbClr val="000000"/>
              </a:buClr>
              <a:buSzPct val="100000"/>
              <a:buChar char="–"/>
              <a:defRPr sz="2400" b="1">
                <a:solidFill>
                  <a:srgbClr val="AB1A4D"/>
                </a:solidFill>
                <a:uFill>
                  <a:solidFill>
                    <a:srgbClr val="AB1A4D"/>
                  </a:solidFill>
                </a:uFill>
                <a:latin typeface="Arial"/>
                <a:ea typeface="Arial"/>
                <a:cs typeface="Arial"/>
                <a:sym typeface="Arial"/>
              </a:defRPr>
            </a:pPr>
            <a:r>
              <a:t>Ownership transfer is even necessary to support single-task ownership.  In the previous example, since Task T1 initializes array B as a copy of array A, T1 is the original owner of A.  The ownership of B is then transferred from T1 to T2 when Task T2 is created.</a:t>
            </a:r>
          </a:p>
        </p:txBody>
      </p:sp>
      <p:sp>
        <p:nvSpPr>
          <p:cNvPr id="983" name="Shape 983"/>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114</a:t>
            </a:fld>
            <a:endParaRPr/>
          </a:p>
        </p:txBody>
      </p:sp>
    </p:spTree>
    <p:extLst>
      <p:ext uri="{BB962C8B-B14F-4D97-AF65-F5344CB8AC3E}">
        <p14:creationId xmlns:p14="http://schemas.microsoft.com/office/powerpoint/2010/main" val="1576083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88" name="Shape 988"/>
          <p:cNvSpPr/>
          <p:nvPr/>
        </p:nvSpPr>
        <p:spPr>
          <a:xfrm>
            <a:off x="4278488" y="9281724"/>
            <a:ext cx="4650805"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989" name="Shape 98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9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992" name="Shape 992"/>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Observations (contd)</a:t>
            </a:r>
          </a:p>
        </p:txBody>
      </p:sp>
      <p:sp>
        <p:nvSpPr>
          <p:cNvPr id="993" name="Shape 993"/>
          <p:cNvSpPr>
            <a:spLocks noGrp="1"/>
          </p:cNvSpPr>
          <p:nvPr>
            <p:ph type="body" idx="1"/>
          </p:nvPr>
        </p:nvSpPr>
        <p:spPr>
          <a:xfrm>
            <a:off x="568959" y="1625599"/>
            <a:ext cx="12205549" cy="7200055"/>
          </a:xfrm>
          <a:prstGeom prst="rect">
            <a:avLst/>
          </a:prstGeom>
        </p:spPr>
        <p:txBody>
          <a:bodyPr lIns="72248" tIns="72248" rIns="72248" bIns="72248" anchor="t">
            <a:noAutofit/>
          </a:bodyPr>
          <a:lstStyle/>
          <a:p>
            <a:pPr marL="679767" marR="39686" indent="-640080" defTabSz="914400">
              <a:lnSpc>
                <a:spcPct val="90000"/>
              </a:lnSpc>
              <a:spcBef>
                <a:spcPts val="1400"/>
              </a:spcBef>
              <a:buSzPct val="130000"/>
              <a:buFont typeface="Comic Sans MS"/>
              <a:buAutoNum type="arabicPeriod" startAt="4"/>
              <a:defRPr sz="2800" b="1">
                <a:uFill>
                  <a:solidFill>
                    <a:srgbClr val="000000"/>
                  </a:solidFill>
                </a:uFill>
                <a:latin typeface="Arial"/>
                <a:ea typeface="Arial"/>
                <a:cs typeface="Arial"/>
                <a:sym typeface="Arial"/>
              </a:defRPr>
            </a:pPr>
            <a:r>
              <a:rPr u="sng"/>
              <a:t>Local-variable ownership property:</a:t>
            </a:r>
            <a:r>
              <a:rPr>
                <a:latin typeface="Comic Sans MS"/>
                <a:ea typeface="Comic Sans MS"/>
                <a:cs typeface="Comic Sans MS"/>
                <a:sym typeface="Comic Sans MS"/>
              </a:rPr>
              <a:t> there cannot be a data race on a local variable.</a:t>
            </a:r>
            <a:r>
              <a:t> </a:t>
            </a:r>
          </a:p>
          <a:p>
            <a:pPr marL="992187" marR="39686" lvl="1" indent="-6096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t> If L is a local variable, it can only be written by the task in which it is declared (L's owner).  The “</a:t>
            </a:r>
            <a:r>
              <a:rPr>
                <a:latin typeface="Comic Sans MS"/>
                <a:ea typeface="Comic Sans MS"/>
                <a:cs typeface="Comic Sans MS"/>
                <a:sym typeface="Comic Sans MS"/>
              </a:rPr>
              <a:t>implicitly final” </a:t>
            </a:r>
            <a:r>
              <a:t>semantics for accessing outer local variables ensures that there is no race condition between the read access in the child task and the write access in L’s owner (parent task).  </a:t>
            </a:r>
          </a:p>
          <a:p>
            <a:pPr marL="679767" marR="39686" indent="-640080" defTabSz="914400">
              <a:lnSpc>
                <a:spcPct val="90000"/>
              </a:lnSpc>
              <a:spcBef>
                <a:spcPts val="1400"/>
              </a:spcBef>
              <a:buSzPct val="130000"/>
              <a:buFont typeface="Helvetica"/>
              <a:defRPr sz="2800" b="1">
                <a:uFill>
                  <a:solidFill>
                    <a:srgbClr val="000000"/>
                  </a:solidFill>
                </a:uFill>
                <a:latin typeface="Arial"/>
                <a:ea typeface="Arial"/>
                <a:cs typeface="Arial"/>
                <a:sym typeface="Arial"/>
              </a:defRPr>
            </a:pPr>
            <a:r>
              <a:t>Parallel programming tip:</a:t>
            </a:r>
          </a:p>
          <a:p>
            <a:pPr marL="1106487" marR="39686" lvl="1" indent="-609600" defTabSz="914400">
              <a:lnSpc>
                <a:spcPct val="90000"/>
              </a:lnSpc>
              <a:spcBef>
                <a:spcPts val="700"/>
              </a:spcBef>
              <a:buClr>
                <a:srgbClr val="000000"/>
              </a:buClr>
              <a:buSzPct val="100000"/>
              <a:buFont typeface="Helvetica"/>
              <a:buChar char="—"/>
              <a:defRPr sz="2400" b="1">
                <a:solidFill>
                  <a:srgbClr val="0433FF"/>
                </a:solidFill>
                <a:uFill>
                  <a:solidFill>
                    <a:srgbClr val="0433FF"/>
                  </a:solidFill>
                </a:uFill>
                <a:latin typeface="Arial"/>
                <a:ea typeface="Arial"/>
                <a:cs typeface="Arial"/>
                <a:sym typeface="Arial"/>
              </a:defRPr>
            </a:pPr>
            <a:r>
              <a:t>You do not need to worry about data races on local variables, since they are not possible.  However, local variables in Java are restricted to contain primitive data types (such as int) and references to objects and arrays.  In the case of object/array references, be aware that there may be a data race on the underlying object even if there is no data race on the local variable that refers to (points to) the object.</a:t>
            </a:r>
          </a:p>
        </p:txBody>
      </p:sp>
      <p:sp>
        <p:nvSpPr>
          <p:cNvPr id="991" name="Shape 991"/>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115</a:t>
            </a:fld>
            <a:endParaRPr/>
          </a:p>
        </p:txBody>
      </p:sp>
    </p:spTree>
    <p:extLst>
      <p:ext uri="{BB962C8B-B14F-4D97-AF65-F5344CB8AC3E}">
        <p14:creationId xmlns:p14="http://schemas.microsoft.com/office/powerpoint/2010/main" val="19203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96" name="Shape 996"/>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997" name="Shape 99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99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grpSp>
        <p:nvGrpSpPr>
          <p:cNvPr id="1001" name="Group 1001"/>
          <p:cNvGrpSpPr/>
          <p:nvPr/>
        </p:nvGrpSpPr>
        <p:grpSpPr>
          <a:xfrm>
            <a:off x="10855395" y="1840088"/>
            <a:ext cx="1408854" cy="1309512"/>
            <a:chOff x="0" y="0"/>
            <a:chExt cx="1408853" cy="1309511"/>
          </a:xfrm>
        </p:grpSpPr>
        <p:sp>
          <p:nvSpPr>
            <p:cNvPr id="999" name="Shape 999"/>
            <p:cNvSpPr/>
            <p:nvPr/>
          </p:nvSpPr>
          <p:spPr>
            <a:xfrm>
              <a:off x="0" y="0"/>
              <a:ext cx="1408854" cy="1309512"/>
            </a:xfrm>
            <a:prstGeom prst="rect">
              <a:avLst/>
            </a:prstGeom>
            <a:solidFill>
              <a:srgbClr val="30F942"/>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00" name="Shape 1000"/>
            <p:cNvSpPr/>
            <p:nvPr/>
          </p:nvSpPr>
          <p:spPr>
            <a:xfrm>
              <a:off x="173813" y="111784"/>
              <a:ext cx="1061228" cy="1085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static</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fields</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endParaRP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SHARED</a:t>
              </a:r>
            </a:p>
          </p:txBody>
        </p:sp>
      </p:grpSp>
      <p:grpSp>
        <p:nvGrpSpPr>
          <p:cNvPr id="1004" name="Group 1004"/>
          <p:cNvGrpSpPr/>
          <p:nvPr/>
        </p:nvGrpSpPr>
        <p:grpSpPr>
          <a:xfrm>
            <a:off x="10855395" y="6012462"/>
            <a:ext cx="1408854" cy="1011485"/>
            <a:chOff x="0" y="0"/>
            <a:chExt cx="1408853" cy="1011484"/>
          </a:xfrm>
        </p:grpSpPr>
        <p:sp>
          <p:nvSpPr>
            <p:cNvPr id="1002" name="Shape 1002"/>
            <p:cNvSpPr/>
            <p:nvPr/>
          </p:nvSpPr>
          <p:spPr>
            <a:xfrm>
              <a:off x="0" y="0"/>
              <a:ext cx="1408854" cy="1011485"/>
            </a:xfrm>
            <a:prstGeom prst="rect">
              <a:avLst/>
            </a:prstGeom>
            <a:solidFill>
              <a:srgbClr val="FFFC79"/>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03" name="Shape 1003"/>
            <p:cNvSpPr/>
            <p:nvPr/>
          </p:nvSpPr>
          <p:spPr>
            <a:xfrm>
              <a:off x="91158" y="32820"/>
              <a:ext cx="1226538" cy="857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Local vars</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endParaRP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PRIVATE</a:t>
              </a:r>
            </a:p>
          </p:txBody>
        </p:sp>
      </p:grpSp>
      <p:grpSp>
        <p:nvGrpSpPr>
          <p:cNvPr id="1007" name="Group 1007"/>
          <p:cNvGrpSpPr/>
          <p:nvPr/>
        </p:nvGrpSpPr>
        <p:grpSpPr>
          <a:xfrm>
            <a:off x="10855395" y="3720817"/>
            <a:ext cx="1408854" cy="1824286"/>
            <a:chOff x="0" y="0"/>
            <a:chExt cx="1408853" cy="1824284"/>
          </a:xfrm>
        </p:grpSpPr>
        <p:sp>
          <p:nvSpPr>
            <p:cNvPr id="1005" name="Shape 1005"/>
            <p:cNvSpPr/>
            <p:nvPr/>
          </p:nvSpPr>
          <p:spPr>
            <a:xfrm>
              <a:off x="0" y="0"/>
              <a:ext cx="1408854" cy="1824285"/>
            </a:xfrm>
            <a:prstGeom prst="rect">
              <a:avLst/>
            </a:prstGeom>
            <a:solidFill>
              <a:srgbClr val="4180FF"/>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06" name="Shape 1006"/>
            <p:cNvSpPr/>
            <p:nvPr/>
          </p:nvSpPr>
          <p:spPr>
            <a:xfrm>
              <a:off x="173813" y="141019"/>
              <a:ext cx="1061228" cy="15422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heap</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data: </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objects,</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arrays</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endParaRP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SHARED</a:t>
              </a:r>
            </a:p>
          </p:txBody>
        </p:sp>
      </p:grpSp>
      <p:grpSp>
        <p:nvGrpSpPr>
          <p:cNvPr id="1010" name="Group 1010"/>
          <p:cNvGrpSpPr/>
          <p:nvPr/>
        </p:nvGrpSpPr>
        <p:grpSpPr>
          <a:xfrm>
            <a:off x="10855395" y="7315200"/>
            <a:ext cx="1408854" cy="1011485"/>
            <a:chOff x="0" y="0"/>
            <a:chExt cx="1408853" cy="1011484"/>
          </a:xfrm>
        </p:grpSpPr>
        <p:sp>
          <p:nvSpPr>
            <p:cNvPr id="1008" name="Shape 1008"/>
            <p:cNvSpPr/>
            <p:nvPr/>
          </p:nvSpPr>
          <p:spPr>
            <a:xfrm>
              <a:off x="0" y="0"/>
              <a:ext cx="1408854" cy="1011485"/>
            </a:xfrm>
            <a:prstGeom prst="rect">
              <a:avLst/>
            </a:prstGeom>
            <a:solidFill>
              <a:srgbClr val="FFFC79"/>
            </a:solidFill>
            <a:ln w="254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09" name="Shape 1009"/>
            <p:cNvSpPr/>
            <p:nvPr/>
          </p:nvSpPr>
          <p:spPr>
            <a:xfrm>
              <a:off x="91158" y="32819"/>
              <a:ext cx="1226538" cy="857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Local vars</a:t>
              </a: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endParaRPr/>
            </a:p>
            <a:p>
              <a:pPr marL="40640" marR="40640" defTabSz="914400">
                <a:lnSpc>
                  <a:spcPct val="85000"/>
                </a:lnSpc>
                <a:buClr>
                  <a:srgbClr val="000000"/>
                </a:buClr>
                <a:defRPr sz="1800" i="1">
                  <a:solidFill>
                    <a:srgbClr val="0433FF"/>
                  </a:solidFill>
                  <a:uFill>
                    <a:solidFill>
                      <a:srgbClr val="0433FF"/>
                    </a:solidFill>
                  </a:uFill>
                  <a:latin typeface="Times New Roman"/>
                  <a:ea typeface="Times New Roman"/>
                  <a:cs typeface="Times New Roman"/>
                  <a:sym typeface="Times New Roman"/>
                </a:defRPr>
              </a:pPr>
              <a:r>
                <a:t>PRIVATE</a:t>
              </a:r>
            </a:p>
          </p:txBody>
        </p:sp>
      </p:grpSp>
      <p:sp>
        <p:nvSpPr>
          <p:cNvPr id="1011" name="Shape 1011"/>
          <p:cNvSpPr/>
          <p:nvPr/>
        </p:nvSpPr>
        <p:spPr>
          <a:xfrm>
            <a:off x="754097" y="-72250"/>
            <a:ext cx="11469513" cy="1481104"/>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Recap of Java’s Storage Model</a:t>
            </a:r>
          </a:p>
        </p:txBody>
      </p:sp>
      <p:sp>
        <p:nvSpPr>
          <p:cNvPr id="1012" name="Shape 1012"/>
          <p:cNvSpPr>
            <a:spLocks noGrp="1"/>
          </p:cNvSpPr>
          <p:nvPr>
            <p:ph type="body" idx="1"/>
          </p:nvPr>
        </p:nvSpPr>
        <p:spPr>
          <a:xfrm>
            <a:off x="334150" y="1625599"/>
            <a:ext cx="9681353" cy="7351326"/>
          </a:xfrm>
          <a:prstGeom prst="rect">
            <a:avLst/>
          </a:prstGeom>
        </p:spPr>
        <p:txBody>
          <a:bodyPr lIns="72248" tIns="72248" rIns="72248" bIns="72248" anchor="t"/>
          <a:lstStyle/>
          <a:p>
            <a:pPr marL="0" marR="39686" indent="0" defTabSz="914400">
              <a:lnSpc>
                <a:spcPct val="90000"/>
              </a:lnSpc>
              <a:spcBef>
                <a:spcPts val="1400"/>
              </a:spcBef>
              <a:buSzTx/>
              <a:buFont typeface="Comic Sans MS"/>
              <a:buNone/>
              <a:defRPr sz="2800" b="1">
                <a:uFill>
                  <a:solidFill>
                    <a:srgbClr val="000000"/>
                  </a:solidFill>
                </a:uFill>
                <a:latin typeface="Arial"/>
                <a:ea typeface="Arial"/>
                <a:cs typeface="Arial"/>
                <a:sym typeface="Arial"/>
              </a:defRPr>
            </a:pPr>
            <a:r>
              <a:t>Java’s storage model contains three memory regions:</a:t>
            </a:r>
          </a:p>
          <a:p>
            <a:pPr marL="480059" marR="39686" indent="-480059" defTabSz="914400">
              <a:lnSpc>
                <a:spcPct val="90000"/>
              </a:lnSpc>
              <a:spcBef>
                <a:spcPts val="1400"/>
              </a:spcBef>
              <a:buSzPct val="130000"/>
              <a:buFont typeface="Comic Sans MS"/>
              <a:buAutoNum type="arabicPeriod"/>
              <a:defRPr sz="2800" b="1">
                <a:uFill>
                  <a:solidFill>
                    <a:srgbClr val="000000"/>
                  </a:solidFill>
                </a:uFill>
                <a:latin typeface="Arial"/>
                <a:ea typeface="Arial"/>
                <a:cs typeface="Arial"/>
                <a:sym typeface="Arial"/>
              </a:defRPr>
            </a:pPr>
            <a:r>
              <a:rPr u="sng"/>
              <a:t>Static Data</a:t>
            </a:r>
            <a:r>
              <a:t>: region of memory reserved for variables that are not allocated or destroyed during a class’ lifetime, such as </a:t>
            </a:r>
            <a:r>
              <a:rPr u="sng"/>
              <a:t>static fields</a:t>
            </a:r>
            <a:r>
              <a:t>.</a:t>
            </a:r>
          </a:p>
          <a:p>
            <a:pPr marL="801687" marR="39686" lvl="1" indent="-304800" defTabSz="914400">
              <a:lnSpc>
                <a:spcPct val="90000"/>
              </a:lnSpc>
              <a:spcBef>
                <a:spcPts val="700"/>
              </a:spcBef>
              <a:buSzPct val="125000"/>
              <a:defRPr sz="2400" b="1">
                <a:solidFill>
                  <a:srgbClr val="0433FF"/>
                </a:solidFill>
                <a:uFill>
                  <a:solidFill>
                    <a:srgbClr val="0433FF"/>
                  </a:solidFill>
                </a:uFill>
                <a:latin typeface="Arial"/>
                <a:ea typeface="Arial"/>
                <a:cs typeface="Arial"/>
                <a:sym typeface="Arial"/>
              </a:defRPr>
            </a:pPr>
            <a:r>
              <a:t> Static fields can be </a:t>
            </a:r>
            <a:r>
              <a:rPr u="sng"/>
              <a:t>shared</a:t>
            </a:r>
            <a:r>
              <a:t> among threads/tasks</a:t>
            </a:r>
          </a:p>
          <a:p>
            <a:pPr marL="480059" marR="39686" indent="-480059" defTabSz="914400">
              <a:lnSpc>
                <a:spcPct val="90000"/>
              </a:lnSpc>
              <a:spcBef>
                <a:spcPts val="1400"/>
              </a:spcBef>
              <a:buSzPct val="130000"/>
              <a:buFont typeface="Comic Sans MS"/>
              <a:buAutoNum type="arabicPeriod"/>
              <a:defRPr sz="2800" b="1">
                <a:uFill>
                  <a:solidFill>
                    <a:srgbClr val="000000"/>
                  </a:solidFill>
                </a:uFill>
                <a:latin typeface="Arial"/>
                <a:ea typeface="Arial"/>
                <a:cs typeface="Arial"/>
                <a:sym typeface="Arial"/>
              </a:defRPr>
            </a:pPr>
            <a:r>
              <a:rPr u="sng"/>
              <a:t>Heap Data</a:t>
            </a:r>
            <a:r>
              <a:t>: region of memory for dynamically allocated </a:t>
            </a:r>
            <a:r>
              <a:rPr u="sng"/>
              <a:t>objects</a:t>
            </a:r>
            <a:r>
              <a:t> and </a:t>
            </a:r>
            <a:r>
              <a:rPr u="sng"/>
              <a:t>arrays</a:t>
            </a:r>
            <a:r>
              <a:t> (created by “new”).</a:t>
            </a:r>
          </a:p>
          <a:p>
            <a:pPr marL="801687" marR="39686" lvl="1" indent="-304800" defTabSz="914400">
              <a:lnSpc>
                <a:spcPct val="90000"/>
              </a:lnSpc>
              <a:spcBef>
                <a:spcPts val="700"/>
              </a:spcBef>
              <a:buSzPct val="125000"/>
              <a:defRPr sz="2400" b="1">
                <a:solidFill>
                  <a:srgbClr val="0433FF"/>
                </a:solidFill>
                <a:uFill>
                  <a:solidFill>
                    <a:srgbClr val="0433FF"/>
                  </a:solidFill>
                </a:uFill>
                <a:latin typeface="Arial"/>
                <a:ea typeface="Arial"/>
                <a:cs typeface="Arial"/>
                <a:sym typeface="Arial"/>
              </a:defRPr>
            </a:pPr>
            <a:r>
              <a:t>Heap data can be </a:t>
            </a:r>
            <a:r>
              <a:rPr u="sng"/>
              <a:t>shared</a:t>
            </a:r>
            <a:r>
              <a:t> among threads/tasks</a:t>
            </a:r>
          </a:p>
          <a:p>
            <a:pPr marL="480059" marR="39686" indent="-480059" defTabSz="914400">
              <a:lnSpc>
                <a:spcPct val="90000"/>
              </a:lnSpc>
              <a:spcBef>
                <a:spcPts val="1400"/>
              </a:spcBef>
              <a:buSzPct val="130000"/>
              <a:buFont typeface="Comic Sans MS"/>
              <a:buAutoNum type="arabicPeriod"/>
              <a:defRPr sz="2800" b="1">
                <a:uFill>
                  <a:solidFill>
                    <a:srgbClr val="000000"/>
                  </a:solidFill>
                </a:uFill>
                <a:latin typeface="Arial"/>
                <a:ea typeface="Arial"/>
                <a:cs typeface="Arial"/>
                <a:sym typeface="Arial"/>
              </a:defRPr>
            </a:pPr>
            <a:r>
              <a:rPr u="sng"/>
              <a:t>Stack Data</a:t>
            </a:r>
            <a:r>
              <a:t>: Each time you call a method, Java allocates a new block of memory called a stack frame to hold its </a:t>
            </a:r>
            <a:r>
              <a:rPr u="sng"/>
              <a:t>local variables</a:t>
            </a:r>
            <a:r>
              <a:t> </a:t>
            </a:r>
          </a:p>
          <a:p>
            <a:pPr marL="801687" marR="39686" lvl="1" indent="-304800" defTabSz="914400">
              <a:lnSpc>
                <a:spcPct val="90000"/>
              </a:lnSpc>
              <a:spcBef>
                <a:spcPts val="700"/>
              </a:spcBef>
              <a:buSzPct val="125000"/>
              <a:defRPr sz="2400" b="1">
                <a:solidFill>
                  <a:srgbClr val="0433FF"/>
                </a:solidFill>
                <a:uFill>
                  <a:solidFill>
                    <a:srgbClr val="0433FF"/>
                  </a:solidFill>
                </a:uFill>
                <a:latin typeface="Arial"/>
                <a:ea typeface="Arial"/>
                <a:cs typeface="Arial"/>
                <a:sym typeface="Arial"/>
              </a:defRPr>
            </a:pPr>
            <a:r>
              <a:t>Local variables are </a:t>
            </a:r>
            <a:r>
              <a:rPr u="sng"/>
              <a:t>private</a:t>
            </a:r>
            <a:r>
              <a:t> to a given thread/task</a:t>
            </a:r>
          </a:p>
          <a:p>
            <a:pPr marL="0" marR="39686" indent="0" defTabSz="914400">
              <a:lnSpc>
                <a:spcPct val="90000"/>
              </a:lnSpc>
              <a:spcBef>
                <a:spcPts val="1400"/>
              </a:spcBef>
              <a:buSzTx/>
              <a:buFont typeface="Comic Sans MS"/>
              <a:buNone/>
              <a:defRPr sz="2800" b="1">
                <a:uFill>
                  <a:solidFill>
                    <a:srgbClr val="000000"/>
                  </a:solidFill>
                </a:uFill>
                <a:latin typeface="Arial"/>
                <a:ea typeface="Arial"/>
                <a:cs typeface="Arial"/>
                <a:sym typeface="Arial"/>
              </a:defRPr>
            </a:pPr>
            <a:r>
              <a:t>All references (pointers) must point to heap data --- no references can point to static or stack data</a:t>
            </a:r>
          </a:p>
        </p:txBody>
      </p:sp>
      <p:sp>
        <p:nvSpPr>
          <p:cNvPr id="1022" name="Shape 1022"/>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116</a:t>
            </a:fld>
            <a:endParaRPr/>
          </a:p>
        </p:txBody>
      </p:sp>
      <p:sp>
        <p:nvSpPr>
          <p:cNvPr id="1013" name="Shape 1013"/>
          <p:cNvSpPr/>
          <p:nvPr/>
        </p:nvSpPr>
        <p:spPr>
          <a:xfrm flipV="1">
            <a:off x="11547170" y="3147391"/>
            <a:ext cx="1" cy="574774"/>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4" name="Shape 1014"/>
          <p:cNvSpPr/>
          <p:nvPr/>
        </p:nvSpPr>
        <p:spPr>
          <a:xfrm>
            <a:off x="11591573" y="5537732"/>
            <a:ext cx="1" cy="461184"/>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5" name="Shape 1015"/>
          <p:cNvSpPr/>
          <p:nvPr/>
        </p:nvSpPr>
        <p:spPr>
          <a:xfrm>
            <a:off x="12264249" y="5238044"/>
            <a:ext cx="3749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6" name="Shape 1016"/>
          <p:cNvSpPr/>
          <p:nvPr/>
        </p:nvSpPr>
        <p:spPr>
          <a:xfrm>
            <a:off x="12625493" y="5255914"/>
            <a:ext cx="1" cy="2603809"/>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7" name="Shape 1017"/>
          <p:cNvSpPr/>
          <p:nvPr/>
        </p:nvSpPr>
        <p:spPr>
          <a:xfrm>
            <a:off x="12249150" y="7812006"/>
            <a:ext cx="404848" cy="1"/>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8" name="Shape 1018"/>
          <p:cNvSpPr/>
          <p:nvPr/>
        </p:nvSpPr>
        <p:spPr>
          <a:xfrm>
            <a:off x="12282311" y="4027875"/>
            <a:ext cx="374971"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9" name="Shape 1019"/>
          <p:cNvSpPr/>
          <p:nvPr/>
        </p:nvSpPr>
        <p:spPr>
          <a:xfrm>
            <a:off x="12643556" y="4022137"/>
            <a:ext cx="1" cy="757733"/>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0" name="Shape 1020"/>
          <p:cNvSpPr/>
          <p:nvPr/>
        </p:nvSpPr>
        <p:spPr>
          <a:xfrm>
            <a:off x="12246186" y="4768426"/>
            <a:ext cx="404849" cy="1"/>
          </a:xfrm>
          <a:prstGeom prst="line">
            <a:avLst/>
          </a:prstGeom>
          <a:ln w="254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1" name="Shape 1021"/>
          <p:cNvSpPr/>
          <p:nvPr/>
        </p:nvSpPr>
        <p:spPr>
          <a:xfrm>
            <a:off x="11054080" y="8398933"/>
            <a:ext cx="1122954" cy="6397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 . . </a:t>
            </a:r>
          </a:p>
        </p:txBody>
      </p:sp>
    </p:spTree>
    <p:extLst>
      <p:ext uri="{BB962C8B-B14F-4D97-AF65-F5344CB8AC3E}">
        <p14:creationId xmlns:p14="http://schemas.microsoft.com/office/powerpoint/2010/main" val="63417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06" name="Shape 110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07" name="Shape 110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0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10" name="Shape 1110"/>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Formal Definition of Data Races (Recap)</a:t>
            </a:r>
          </a:p>
        </p:txBody>
      </p:sp>
      <p:sp>
        <p:nvSpPr>
          <p:cNvPr id="1111" name="Shape 1111"/>
          <p:cNvSpPr>
            <a:spLocks noGrp="1"/>
          </p:cNvSpPr>
          <p:nvPr>
            <p:ph type="body" idx="1"/>
          </p:nvPr>
        </p:nvSpPr>
        <p:spPr>
          <a:xfrm>
            <a:off x="566702" y="1625599"/>
            <a:ext cx="12210063" cy="7333264"/>
          </a:xfrm>
          <a:prstGeom prst="rect">
            <a:avLst/>
          </a:prstGeom>
        </p:spPr>
        <p:txBody>
          <a:bodyPr lIns="72248" tIns="72248" rIns="72248" bIns="72248" anchor="t"/>
          <a:lstStyle/>
          <a:p>
            <a:pPr marL="382586" marR="39686" indent="-342900" defTabSz="914400">
              <a:lnSpc>
                <a:spcPct val="90000"/>
              </a:lnSpc>
              <a:spcBef>
                <a:spcPts val="1400"/>
              </a:spcBef>
              <a:buSzTx/>
              <a:buFont typeface="Comic Sans MS"/>
              <a:buNone/>
              <a:defRPr sz="2800" b="1">
                <a:uFill>
                  <a:solidFill>
                    <a:srgbClr val="000000"/>
                  </a:solidFill>
                </a:uFill>
                <a:latin typeface="Arial"/>
                <a:ea typeface="Arial"/>
                <a:cs typeface="Arial"/>
                <a:sym typeface="Arial"/>
              </a:defRPr>
            </a:pPr>
            <a:r>
              <a:rPr b="0">
                <a:latin typeface="Heiti TC Light"/>
                <a:ea typeface="Heiti TC Light"/>
                <a:cs typeface="Heiti TC Light"/>
                <a:sym typeface="Heiti TC Light"/>
              </a:rPr>
              <a:t>	</a:t>
            </a:r>
            <a:r>
              <a:t>Formally, a data race occurs on location L in a program execution with computation graph CG if there exist steps (nodes) S1 and S2 in CG such that:</a:t>
            </a:r>
          </a:p>
          <a:p>
            <a:pPr marL="992187" marR="39686" lvl="1" indent="-609600" defTabSz="914400">
              <a:lnSpc>
                <a:spcPct val="90000"/>
              </a:lnSpc>
              <a:spcBef>
                <a:spcPts val="700"/>
              </a:spcBef>
              <a:buSzPct val="100000"/>
              <a:buFont typeface="Comic Sans MS"/>
              <a:buAutoNum type="arabicPeriod"/>
              <a:defRPr sz="2400" b="1">
                <a:solidFill>
                  <a:srgbClr val="0433FF"/>
                </a:solidFill>
                <a:uFill>
                  <a:solidFill>
                    <a:srgbClr val="0433FF"/>
                  </a:solidFill>
                </a:uFill>
                <a:latin typeface="Arial"/>
                <a:ea typeface="Arial"/>
                <a:cs typeface="Arial"/>
                <a:sym typeface="Arial"/>
              </a:defRPr>
            </a:pPr>
            <a:r>
              <a:t>S1 does not depend on S2 and S2 does not depend on S1 i.e., there is no path of dependence edges from S1 to S2 or from S2 to S1 in CG, and</a:t>
            </a:r>
          </a:p>
          <a:p>
            <a:pPr marL="992187" marR="39686" lvl="1" indent="-609600" defTabSz="914400">
              <a:lnSpc>
                <a:spcPct val="90000"/>
              </a:lnSpc>
              <a:spcBef>
                <a:spcPts val="700"/>
              </a:spcBef>
              <a:buSzPct val="100000"/>
              <a:buFont typeface="Comic Sans MS"/>
              <a:buAutoNum type="arabicPeriod"/>
              <a:defRPr sz="2400" b="1">
                <a:solidFill>
                  <a:srgbClr val="0433FF"/>
                </a:solidFill>
                <a:uFill>
                  <a:solidFill>
                    <a:srgbClr val="0433FF"/>
                  </a:solidFill>
                </a:uFill>
                <a:latin typeface="Arial"/>
                <a:ea typeface="Arial"/>
                <a:cs typeface="Arial"/>
                <a:sym typeface="Arial"/>
              </a:defRPr>
            </a:pPr>
            <a:r>
              <a:t>Both S1 and S2 read or write L, and at least one of the accesses is a write.</a:t>
            </a:r>
          </a:p>
          <a:p>
            <a:pPr marL="382586" marR="39686" indent="-342900" defTabSz="914400">
              <a:lnSpc>
                <a:spcPct val="90000"/>
              </a:lnSpc>
              <a:spcBef>
                <a:spcPts val="1400"/>
              </a:spcBef>
              <a:buSzTx/>
              <a:buFont typeface="Comic Sans MS"/>
              <a:buNone/>
              <a:defRPr sz="2800" b="1">
                <a:uFill>
                  <a:solidFill>
                    <a:srgbClr val="000000"/>
                  </a:solidFill>
                </a:uFill>
                <a:latin typeface="Arial"/>
                <a:ea typeface="Arial"/>
                <a:cs typeface="Arial"/>
                <a:sym typeface="Arial"/>
              </a:defRPr>
            </a:pPr>
            <a:r>
              <a:rPr b="0">
                <a:latin typeface="Heiti TC Light"/>
                <a:ea typeface="Heiti TC Light"/>
                <a:cs typeface="Heiti TC Light"/>
                <a:sym typeface="Heiti TC Light"/>
              </a:rPr>
              <a:t>	</a:t>
            </a:r>
            <a:r>
              <a:t>However, there are many cases in practice when two tasks may legitimately need to perform conflicting accesses to shared locations without incurring data races</a:t>
            </a:r>
          </a:p>
          <a:p>
            <a:pPr marL="841374"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Special cases with determinism guarantees: finish accumulators, phaser accumulators</a:t>
            </a:r>
          </a:p>
          <a:p>
            <a:pPr marL="841374"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How should conflicting accesses be handled in general, when outcome may be nondeterministic?</a:t>
            </a:r>
          </a:p>
        </p:txBody>
      </p:sp>
      <p:sp>
        <p:nvSpPr>
          <p:cNvPr id="1109" name="Shape 1109"/>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117</a:t>
            </a:fld>
            <a:endParaRPr/>
          </a:p>
        </p:txBody>
      </p:sp>
    </p:spTree>
    <p:extLst>
      <p:ext uri="{BB962C8B-B14F-4D97-AF65-F5344CB8AC3E}">
        <p14:creationId xmlns:p14="http://schemas.microsoft.com/office/powerpoint/2010/main" val="14803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Shape 111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14" name="Shape 111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15" name="Shape 111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1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17" name="Shape 1117"/>
          <p:cNvSpPr>
            <a:spLocks noGrp="1"/>
          </p:cNvSpPr>
          <p:nvPr>
            <p:ph type="title"/>
          </p:nvPr>
        </p:nvSpPr>
        <p:spPr>
          <a:xfrm>
            <a:off x="756355" y="-14996"/>
            <a:ext cx="11464997" cy="1335797"/>
          </a:xfrm>
          <a:prstGeom prst="rect">
            <a:avLst/>
          </a:prstGeom>
        </p:spPr>
        <p:txBody>
          <a:bodyPr lIns="54186" tIns="54186" rIns="54186" bIns="54186" anchor="b"/>
          <a:lstStyle>
            <a:lvl1pPr marL="37702" marR="37702" defTabSz="868680">
              <a:lnSpc>
                <a:spcPct val="85000"/>
              </a:lnSpc>
              <a:defRPr sz="4180" b="1">
                <a:solidFill>
                  <a:srgbClr val="004C46"/>
                </a:solidFill>
                <a:uFill>
                  <a:solidFill>
                    <a:srgbClr val="004C46"/>
                  </a:solidFill>
                </a:uFill>
                <a:latin typeface="Arial"/>
                <a:ea typeface="Arial"/>
                <a:cs typeface="Arial"/>
                <a:sym typeface="Arial"/>
              </a:defRPr>
            </a:lvl1pPr>
          </a:lstStyle>
          <a:p>
            <a:r>
              <a:t>Example of two tasks performing conflicting accesses --- need for “mutual exclusion”</a:t>
            </a:r>
          </a:p>
        </p:txBody>
      </p:sp>
      <p:sp>
        <p:nvSpPr>
          <p:cNvPr id="1118" name="Shape 1118"/>
          <p:cNvSpPr>
            <a:spLocks noGrp="1"/>
          </p:cNvSpPr>
          <p:nvPr>
            <p:ph type="body" idx="1"/>
          </p:nvPr>
        </p:nvSpPr>
        <p:spPr>
          <a:xfrm>
            <a:off x="397368" y="1468343"/>
            <a:ext cx="12210063" cy="7341708"/>
          </a:xfrm>
          <a:prstGeom prst="rect">
            <a:avLst/>
          </a:prstGeom>
        </p:spPr>
        <p:txBody>
          <a:bodyPr lIns="54186" tIns="54186" rIns="54186" bIns="54186" anchor="t">
            <a:normAutofit lnSpcReduction="10000"/>
          </a:bodyPr>
          <a:lstStyle/>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class DoublyLinkedListNode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DoublyLinkedListNode prev, next;</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void delete()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a:t>
            </a:r>
            <a:r>
              <a:rPr>
                <a:solidFill>
                  <a:srgbClr val="FF2600"/>
                </a:solidFill>
                <a:uFill>
                  <a:solidFill>
                    <a:srgbClr val="FF2600"/>
                  </a:solidFill>
                </a:uFill>
              </a:rPr>
              <a:t>// start of desired mutual exclusion region</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this.prev.next = this.next;</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this.next.prev = this.prev;</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a:t>
            </a:r>
            <a:r>
              <a:rPr>
                <a:solidFill>
                  <a:srgbClr val="FF2600"/>
                </a:solidFill>
                <a:uFill>
                  <a:solidFill>
                    <a:srgbClr val="FF2600"/>
                  </a:solidFill>
                </a:uFill>
              </a:rPr>
              <a:t>// end of desired mutual exclusion region</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 . // remaining code that doesn’t need mutual exclusion</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 DoublyLinkedListNode</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 .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static void deleteTwoNodes(DoublyLinkedListNode L)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r>
              <a:rPr>
                <a:solidFill>
                  <a:srgbClr val="0433FF"/>
                </a:solidFill>
                <a:uFill>
                  <a:solidFill>
                    <a:srgbClr val="0433FF"/>
                  </a:solidFill>
                </a:uFill>
              </a:rPr>
              <a:t>finish</a:t>
            </a:r>
            <a:r>
              <a:t>(() -&gt;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DoublyLinkedListNode second = L.next;</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DoublyLinkedListNode third = second.next;</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 second.delete();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 third.delete(); }); </a:t>
            </a:r>
            <a:r>
              <a:rPr>
                <a:solidFill>
                  <a:srgbClr val="FF2600"/>
                </a:solidFill>
                <a:uFill>
                  <a:solidFill>
                    <a:srgbClr val="FF2600"/>
                  </a:solidFill>
                </a:uFill>
              </a:rPr>
              <a:t>// conflicts with previous async</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p>
          <a:p>
            <a:pPr marL="470947" marR="38893" indent="-432054" defTabSz="896111">
              <a:lnSpc>
                <a:spcPct val="80000"/>
              </a:lnSpc>
              <a:spcBef>
                <a:spcPts val="800"/>
              </a:spcBef>
              <a:buSzPct val="100000"/>
              <a:buAutoNum type="arabicPeriod"/>
              <a:defRPr sz="2156" b="1">
                <a:uFill>
                  <a:solidFill>
                    <a:srgbClr val="000000"/>
                  </a:solidFill>
                </a:uFill>
                <a:latin typeface="Courier"/>
                <a:ea typeface="Courier"/>
                <a:cs typeface="Courier"/>
                <a:sym typeface="Courier"/>
              </a:defRPr>
            </a:pPr>
            <a:r>
              <a:t> }</a:t>
            </a:r>
          </a:p>
        </p:txBody>
      </p:sp>
      <p:sp>
        <p:nvSpPr>
          <p:cNvPr id="1119" name="Shape 1119"/>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118</a:t>
            </a:fld>
            <a:endParaRPr/>
          </a:p>
        </p:txBody>
      </p:sp>
    </p:spTree>
    <p:extLst>
      <p:ext uri="{BB962C8B-B14F-4D97-AF65-F5344CB8AC3E}">
        <p14:creationId xmlns:p14="http://schemas.microsoft.com/office/powerpoint/2010/main" val="12168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Shape 112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22" name="Shape 112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23" name="Shape 112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2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25" name="Shape 1125"/>
          <p:cNvSpPr>
            <a:spLocks noGrp="1"/>
          </p:cNvSpPr>
          <p:nvPr>
            <p:ph type="title"/>
          </p:nvPr>
        </p:nvSpPr>
        <p:spPr>
          <a:xfrm>
            <a:off x="756355" y="-1"/>
            <a:ext cx="11464997" cy="1320802"/>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How to enforce mutual exclusion?</a:t>
            </a:r>
          </a:p>
        </p:txBody>
      </p:sp>
      <p:sp>
        <p:nvSpPr>
          <p:cNvPr id="1126" name="Shape 1126"/>
          <p:cNvSpPr>
            <a:spLocks noGrp="1"/>
          </p:cNvSpPr>
          <p:nvPr>
            <p:ph type="body" idx="1"/>
          </p:nvPr>
        </p:nvSpPr>
        <p:spPr>
          <a:xfrm>
            <a:off x="566702" y="1625599"/>
            <a:ext cx="12210063" cy="7441637"/>
          </a:xfrm>
          <a:prstGeom prst="rect">
            <a:avLst/>
          </a:prstGeom>
        </p:spPr>
        <p:txBody>
          <a:bodyPr lIns="54186" tIns="54186" rIns="54186" bIns="54186" anchor="t"/>
          <a:lstStyle/>
          <a:p>
            <a:pPr marL="451897" marR="34130" indent="-417766" defTabSz="786384">
              <a:lnSpc>
                <a:spcPct val="120000"/>
              </a:lnSpc>
              <a:spcBef>
                <a:spcPts val="1000"/>
              </a:spcBef>
              <a:buSzPct val="130000"/>
              <a:defRPr sz="2924" b="1">
                <a:uFill>
                  <a:solidFill>
                    <a:srgbClr val="000000"/>
                  </a:solidFill>
                </a:uFill>
                <a:latin typeface="Arial"/>
                <a:ea typeface="Arial"/>
                <a:cs typeface="Arial"/>
                <a:sym typeface="Arial"/>
              </a:defRPr>
            </a:pPr>
            <a:r>
              <a:t>The predominant approach to ensure mutual exclusion proposed many years ago is to enclose the code region in a critical section. </a:t>
            </a:r>
          </a:p>
          <a:p>
            <a:pPr marL="705833" marR="34130" lvl="1" indent="-278511" defTabSz="786384">
              <a:lnSpc>
                <a:spcPct val="120000"/>
              </a:lnSpc>
              <a:spcBef>
                <a:spcPts val="500"/>
              </a:spcBef>
              <a:buSzPct val="100000"/>
              <a:buChar char="—"/>
              <a:defRPr sz="2924" b="1">
                <a:solidFill>
                  <a:srgbClr val="0433FF"/>
                </a:solidFill>
                <a:uFill>
                  <a:solidFill>
                    <a:srgbClr val="0433FF"/>
                  </a:solidFill>
                </a:uFill>
                <a:latin typeface="Arial"/>
                <a:ea typeface="Arial"/>
                <a:cs typeface="Arial"/>
                <a:sym typeface="Arial"/>
              </a:defRPr>
            </a:pPr>
            <a:r>
              <a:t>“In concurrent programming a critical section is a piece of code that accesses a shared resource (data structure or device) that must not be concurrently accessed by more than one thread of execution. A critical section will usually terminate in fixed time, and a thread, task or process will have to wait a fixed time to enter it (aka bounded waiting). Some synchronization mechanism is required at the entry and exit of the critical section to ensure exclusive use, for example a semaphore.”</a:t>
            </a:r>
          </a:p>
          <a:p>
            <a:pPr marL="705833" marR="34130" lvl="1" indent="-278511" defTabSz="786384">
              <a:lnSpc>
                <a:spcPct val="120000"/>
              </a:lnSpc>
              <a:spcBef>
                <a:spcPts val="500"/>
              </a:spcBef>
              <a:buSzPct val="100000"/>
              <a:buChar char="—"/>
              <a:defRPr sz="2924" b="1">
                <a:solidFill>
                  <a:srgbClr val="0433FF"/>
                </a:solidFill>
                <a:uFill>
                  <a:solidFill>
                    <a:srgbClr val="0433FF"/>
                  </a:solidFill>
                </a:uFill>
                <a:latin typeface="Arial"/>
                <a:ea typeface="Arial"/>
                <a:cs typeface="Arial"/>
                <a:sym typeface="Arial"/>
              </a:defRPr>
            </a:pPr>
            <a:endParaRPr/>
          </a:p>
          <a:p>
            <a:pPr marL="705833" marR="34130" lvl="1" indent="-278511" defTabSz="786384">
              <a:lnSpc>
                <a:spcPct val="120000"/>
              </a:lnSpc>
              <a:spcBef>
                <a:spcPts val="500"/>
              </a:spcBef>
              <a:buSzPct val="100000"/>
              <a:buChar char="—"/>
              <a:defRPr sz="2924" b="1">
                <a:solidFill>
                  <a:srgbClr val="0433FF"/>
                </a:solidFill>
                <a:uFill>
                  <a:solidFill>
                    <a:srgbClr val="0433FF"/>
                  </a:solidFill>
                </a:uFill>
                <a:latin typeface="Arial"/>
                <a:ea typeface="Arial"/>
                <a:cs typeface="Arial"/>
                <a:sym typeface="Arial"/>
              </a:defRPr>
            </a:pPr>
            <a:r>
              <a:t> Source: </a:t>
            </a:r>
            <a:r>
              <a:rPr u="sng">
                <a:hlinkClick r:id="rId3"/>
              </a:rPr>
              <a:t>http://en.wikipedia.org/wiki/Critical_section</a:t>
            </a:r>
          </a:p>
        </p:txBody>
      </p:sp>
      <p:sp>
        <p:nvSpPr>
          <p:cNvPr id="1127" name="Shape 1127"/>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119</a:t>
            </a:fld>
            <a:endParaRPr/>
          </a:p>
        </p:txBody>
      </p:sp>
    </p:spTree>
    <p:extLst>
      <p:ext uri="{BB962C8B-B14F-4D97-AF65-F5344CB8AC3E}">
        <p14:creationId xmlns:p14="http://schemas.microsoft.com/office/powerpoint/2010/main" val="60826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dirty="0"/>
          </a:p>
        </p:txBody>
      </p:sp>
      <p:grpSp>
        <p:nvGrpSpPr>
          <p:cNvPr id="470" name="Group 469"/>
          <p:cNvGrpSpPr/>
          <p:nvPr/>
        </p:nvGrpSpPr>
        <p:grpSpPr>
          <a:xfrm>
            <a:off x="2990912" y="1693316"/>
            <a:ext cx="7158041" cy="6899802"/>
            <a:chOff x="3376681" y="1627560"/>
            <a:chExt cx="7158041" cy="6899802"/>
          </a:xfrm>
        </p:grpSpPr>
        <p:sp>
          <p:nvSpPr>
            <p:cNvPr id="2" name="Oval 1"/>
            <p:cNvSpPr/>
            <p:nvPr/>
          </p:nvSpPr>
          <p:spPr>
            <a:xfrm>
              <a:off x="3376681" y="346173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5400744" y="3461730"/>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7424807" y="3461729"/>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3376681" y="1627560"/>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5400744"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7424807"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9434584"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5400744" y="7412937"/>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4476819" y="4018943"/>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6505644" y="4018941"/>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5950813" y="4576155"/>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6500882" y="5885835"/>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524945" y="5885834"/>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8363834" y="4412950"/>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3926750" y="2741985"/>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4315708" y="2578781"/>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5950813" y="6443047"/>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6500882" y="6279843"/>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760069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Shape 112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30" name="Shape 1130"/>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31" name="Shape 113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3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33" name="Shape 1133"/>
          <p:cNvSpPr>
            <a:spLocks noGrp="1"/>
          </p:cNvSpPr>
          <p:nvPr>
            <p:ph type="title"/>
          </p:nvPr>
        </p:nvSpPr>
        <p:spPr>
          <a:xfrm>
            <a:off x="738293" y="198684"/>
            <a:ext cx="11464997" cy="740488"/>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isolated construct </a:t>
            </a:r>
          </a:p>
        </p:txBody>
      </p:sp>
      <p:sp>
        <p:nvSpPr>
          <p:cNvPr id="1134" name="Shape 1134"/>
          <p:cNvSpPr>
            <a:spLocks noGrp="1"/>
          </p:cNvSpPr>
          <p:nvPr>
            <p:ph type="body" idx="1"/>
          </p:nvPr>
        </p:nvSpPr>
        <p:spPr>
          <a:xfrm>
            <a:off x="397368" y="1349347"/>
            <a:ext cx="12210063" cy="7730632"/>
          </a:xfrm>
          <a:prstGeom prst="rect">
            <a:avLst/>
          </a:prstGeom>
        </p:spPr>
        <p:txBody>
          <a:bodyPr lIns="54186" tIns="54186" rIns="54186" bIns="54186" anchor="t"/>
          <a:lstStyle/>
          <a:p>
            <a:pPr marL="342900" marR="39686" indent="-342900" defTabSz="914400">
              <a:lnSpc>
                <a:spcPct val="90000"/>
              </a:lnSpc>
              <a:spcBef>
                <a:spcPts val="1200"/>
              </a:spcBef>
              <a:buClr>
                <a:srgbClr val="B62BB4"/>
              </a:buClr>
              <a:buSzTx/>
              <a:buNone/>
              <a:defRPr sz="2800" b="1">
                <a:uFill>
                  <a:solidFill>
                    <a:srgbClr val="000000"/>
                  </a:solidFill>
                </a:uFill>
                <a:latin typeface="Arial"/>
                <a:ea typeface="Arial"/>
                <a:cs typeface="Arial"/>
                <a:sym typeface="Arial"/>
              </a:defRPr>
            </a:pPr>
            <a:r>
              <a:rPr>
                <a:solidFill>
                  <a:srgbClr val="B62BB4"/>
                </a:solidFill>
                <a:uFill>
                  <a:solidFill>
                    <a:srgbClr val="B62BB4"/>
                  </a:solidFill>
                </a:uFill>
              </a:rPr>
              <a:t>isolated(() -&gt; { &lt;body&gt; });</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Isolated statement identifies a critical section</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Two</a:t>
            </a:r>
            <a:r>
              <a:rPr b="0"/>
              <a:t> </a:t>
            </a:r>
            <a:r>
              <a:t>tasks executing isolated statements must perform them in mutual exclusion</a:t>
            </a:r>
          </a:p>
          <a:p>
            <a:pPr marL="762000" marR="39686" lvl="1" indent="-304800" defTabSz="914400">
              <a:lnSpc>
                <a:spcPct val="90000"/>
              </a:lnSpc>
              <a:spcBef>
                <a:spcPts val="600"/>
              </a:spcBef>
              <a:buSzPct val="100000"/>
              <a:buFont typeface="Wingdings"/>
              <a:buChar char=""/>
              <a:defRPr sz="2400" b="1">
                <a:solidFill>
                  <a:srgbClr val="0433FF"/>
                </a:solidFill>
                <a:uFill>
                  <a:solidFill>
                    <a:srgbClr val="0433FF"/>
                  </a:solidFill>
                </a:uFill>
                <a:latin typeface="Arial"/>
                <a:ea typeface="Arial"/>
                <a:cs typeface="Arial"/>
                <a:sym typeface="Arial"/>
              </a:defRPr>
            </a:pPr>
            <a:r>
              <a:t>Isolation guarantee applies to (isolated, isolated) pairs of statement instances, not to (isolated, non-isolated) pairs of statement instances</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Isolated statements may be nested</a:t>
            </a:r>
          </a:p>
          <a:p>
            <a:pPr marL="801687" marR="39686" lvl="1" indent="-304800" defTabSz="914400">
              <a:lnSpc>
                <a:spcPct val="90000"/>
              </a:lnSpc>
              <a:spcBef>
                <a:spcPts val="1200"/>
              </a:spcBef>
              <a:buClr>
                <a:srgbClr val="000000"/>
              </a:buClr>
              <a:buSzPct val="130000"/>
              <a:buChar char="—"/>
              <a:defRPr sz="2400" b="1">
                <a:solidFill>
                  <a:srgbClr val="0433FF"/>
                </a:solidFill>
                <a:uFill>
                  <a:solidFill>
                    <a:srgbClr val="0433FF"/>
                  </a:solidFill>
                </a:uFill>
                <a:latin typeface="Arial"/>
                <a:ea typeface="Arial"/>
                <a:cs typeface="Arial"/>
                <a:sym typeface="Arial"/>
              </a:defRPr>
            </a:pPr>
            <a:r>
              <a:t> An inner isolated statement is redundant</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Parallel constructs should be avoided inside isolated statements</a:t>
            </a:r>
          </a:p>
          <a:p>
            <a:pPr marL="801687" marR="39686" lvl="1" indent="-304800" defTabSz="914400">
              <a:lnSpc>
                <a:spcPct val="90000"/>
              </a:lnSpc>
              <a:spcBef>
                <a:spcPts val="1200"/>
              </a:spcBef>
              <a:buClr>
                <a:srgbClr val="000000"/>
              </a:buClr>
              <a:buSzPct val="130000"/>
              <a:buChar char="—"/>
              <a:defRPr sz="2400" b="1">
                <a:solidFill>
                  <a:srgbClr val="0433FF"/>
                </a:solidFill>
                <a:uFill>
                  <a:solidFill>
                    <a:srgbClr val="0433FF"/>
                  </a:solidFill>
                </a:uFill>
                <a:latin typeface="Arial"/>
                <a:ea typeface="Arial"/>
                <a:cs typeface="Arial"/>
                <a:sym typeface="Arial"/>
              </a:defRPr>
            </a:pPr>
            <a:r>
              <a:t>Isolated statements must not contain any other parallel statement that performs a blocking operation: </a:t>
            </a:r>
            <a:r>
              <a:rPr>
                <a:solidFill>
                  <a:srgbClr val="B62BB4"/>
                </a:solidFill>
                <a:uFill>
                  <a:solidFill>
                    <a:srgbClr val="B62BB4"/>
                  </a:solidFill>
                </a:uFill>
              </a:rPr>
              <a:t>finish, future get, next, asyncAwait, etc.</a:t>
            </a:r>
          </a:p>
          <a:p>
            <a:pPr marL="801687" marR="39686" lvl="1" indent="-304800" defTabSz="914400">
              <a:lnSpc>
                <a:spcPct val="90000"/>
              </a:lnSpc>
              <a:spcBef>
                <a:spcPts val="1200"/>
              </a:spcBef>
              <a:buClr>
                <a:srgbClr val="000000"/>
              </a:buClr>
              <a:buSzPct val="130000"/>
              <a:buChar char="—"/>
              <a:defRPr sz="2400" b="1">
                <a:solidFill>
                  <a:srgbClr val="0433FF"/>
                </a:solidFill>
                <a:uFill>
                  <a:solidFill>
                    <a:srgbClr val="0433FF"/>
                  </a:solidFill>
                </a:uFill>
                <a:latin typeface="Arial"/>
                <a:ea typeface="Arial"/>
                <a:cs typeface="Arial"/>
                <a:sym typeface="Arial"/>
              </a:defRPr>
            </a:pPr>
            <a:r>
              <a:t>Non-blocking async operations are permitted, but isolation guarantee only applies to creation of async, not to its execution</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Isolated statements can never cause a deadlock</a:t>
            </a:r>
          </a:p>
          <a:p>
            <a:pPr marL="801687" marR="39686" lvl="1" indent="-304800" defTabSz="914400">
              <a:lnSpc>
                <a:spcPct val="90000"/>
              </a:lnSpc>
              <a:spcBef>
                <a:spcPts val="1200"/>
              </a:spcBef>
              <a:buClr>
                <a:srgbClr val="000000"/>
              </a:buClr>
              <a:buSzPct val="130000"/>
              <a:buChar char="—"/>
              <a:defRPr sz="2400" b="1">
                <a:solidFill>
                  <a:srgbClr val="0433FF"/>
                </a:solidFill>
                <a:uFill>
                  <a:solidFill>
                    <a:srgbClr val="0433FF"/>
                  </a:solidFill>
                </a:uFill>
                <a:latin typeface="Arial"/>
                <a:ea typeface="Arial"/>
                <a:cs typeface="Arial"/>
                <a:sym typeface="Arial"/>
              </a:defRPr>
            </a:pPr>
            <a:r>
              <a:t> Other techniques used to enforce mutual exclusion (e.g., locks) can lead to a deadlock, if used incorrectly</a:t>
            </a:r>
          </a:p>
        </p:txBody>
      </p:sp>
      <p:sp>
        <p:nvSpPr>
          <p:cNvPr id="1135" name="Shape 1135"/>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120</a:t>
            </a:fld>
            <a:endParaRPr/>
          </a:p>
        </p:txBody>
      </p:sp>
    </p:spTree>
    <p:extLst>
      <p:ext uri="{BB962C8B-B14F-4D97-AF65-F5344CB8AC3E}">
        <p14:creationId xmlns:p14="http://schemas.microsoft.com/office/powerpoint/2010/main" val="106682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Shape 113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38" name="Shape 113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39" name="Shape 113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4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41" name="Shape 1141"/>
          <p:cNvSpPr>
            <a:spLocks noGrp="1"/>
          </p:cNvSpPr>
          <p:nvPr>
            <p:ph type="title"/>
          </p:nvPr>
        </p:nvSpPr>
        <p:spPr>
          <a:xfrm>
            <a:off x="756355" y="-14996"/>
            <a:ext cx="11464997" cy="1335797"/>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Use of isolated to fix previous example with conflicting accesses</a:t>
            </a:r>
          </a:p>
        </p:txBody>
      </p:sp>
      <p:sp>
        <p:nvSpPr>
          <p:cNvPr id="1142" name="Shape 1142"/>
          <p:cNvSpPr>
            <a:spLocks noGrp="1"/>
          </p:cNvSpPr>
          <p:nvPr>
            <p:ph type="body" idx="1"/>
          </p:nvPr>
        </p:nvSpPr>
        <p:spPr>
          <a:xfrm>
            <a:off x="397368" y="1572037"/>
            <a:ext cx="12210063" cy="7566825"/>
          </a:xfrm>
          <a:prstGeom prst="rect">
            <a:avLst/>
          </a:prstGeom>
        </p:spPr>
        <p:txBody>
          <a:bodyPr lIns="54186" tIns="54186" rIns="54186" bIns="54186" anchor="t"/>
          <a:lstStyle/>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class DoublyLinkedListNode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DoublyLinkedListNode prev, next;</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 .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void delete()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r>
              <a:rPr>
                <a:solidFill>
                  <a:srgbClr val="0433FF"/>
                </a:solidFill>
              </a:rPr>
              <a:t>isolated</a:t>
            </a:r>
            <a:r>
              <a:t>(() -&gt; { </a:t>
            </a:r>
            <a:r>
              <a:rPr>
                <a:solidFill>
                  <a:srgbClr val="FF2600"/>
                </a:solidFill>
                <a:uFill>
                  <a:solidFill>
                    <a:srgbClr val="FF2600"/>
                  </a:solidFill>
                </a:uFill>
              </a:rPr>
              <a:t>// start of desired mutual exclusion region</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this.prev.next = this.next;</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this.next.prev = this.prev;</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 </a:t>
            </a:r>
            <a:r>
              <a:rPr>
                <a:solidFill>
                  <a:srgbClr val="FF2600"/>
                </a:solidFill>
                <a:uFill>
                  <a:solidFill>
                    <a:srgbClr val="FF2600"/>
                  </a:solidFill>
                </a:uFill>
              </a:rPr>
              <a:t>// end of desired mutual exclusion region</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 . . // remaining code that doesn’t need mutual exclusion</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 // DoublyLinkedListNode</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 .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static void deleteTwoNodes(DoublyLinkedListNode L)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finish</a:t>
            </a:r>
            <a:r>
              <a:t>(() -&gt;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DoublyLinkedListNode second = L.next;</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DoublyLinkedListNode third = second.next;</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 second.delete();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t>(() -&gt; { third.delete(); }); </a:t>
            </a:r>
            <a:r>
              <a:rPr>
                <a:solidFill>
                  <a:srgbClr val="FF2600"/>
                </a:solidFill>
                <a:uFill>
                  <a:solidFill>
                    <a:srgbClr val="FF2600"/>
                  </a:solidFill>
                </a:uFill>
              </a:rPr>
              <a:t>// conflicts with previous async</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p>
          <a:p>
            <a:pPr marL="480558" marR="39686" indent="-440871" defTabSz="914400">
              <a:lnSpc>
                <a:spcPct val="80000"/>
              </a:lnSpc>
              <a:spcBef>
                <a:spcPts val="800"/>
              </a:spcBef>
              <a:buSzPct val="100000"/>
              <a:buAutoNum type="arabicPeriod"/>
              <a:defRPr sz="2100" b="1">
                <a:uFill>
                  <a:solidFill>
                    <a:srgbClr val="000000"/>
                  </a:solidFill>
                </a:uFill>
                <a:latin typeface="Courier"/>
                <a:ea typeface="Courier"/>
                <a:cs typeface="Courier"/>
                <a:sym typeface="Courier"/>
              </a:defRPr>
            </a:pPr>
            <a:r>
              <a:t> }</a:t>
            </a:r>
          </a:p>
        </p:txBody>
      </p:sp>
      <p:sp>
        <p:nvSpPr>
          <p:cNvPr id="1143" name="Shape 1143"/>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121</a:t>
            </a:fld>
            <a:endParaRPr/>
          </a:p>
        </p:txBody>
      </p:sp>
    </p:spTree>
    <p:extLst>
      <p:ext uri="{BB962C8B-B14F-4D97-AF65-F5344CB8AC3E}">
        <p14:creationId xmlns:p14="http://schemas.microsoft.com/office/powerpoint/2010/main" val="71934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Shape 114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46" name="Shape 114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47" name="Shape 114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4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49" name="Shape 1149"/>
          <p:cNvSpPr>
            <a:spLocks noGrp="1"/>
          </p:cNvSpPr>
          <p:nvPr>
            <p:ph type="title"/>
          </p:nvPr>
        </p:nvSpPr>
        <p:spPr>
          <a:xfrm>
            <a:off x="325119" y="-54187"/>
            <a:ext cx="12246188" cy="1446389"/>
          </a:xfrm>
          <a:prstGeom prst="rect">
            <a:avLst/>
          </a:prstGeom>
        </p:spPr>
        <p:txBody>
          <a:bodyPr lIns="54186" tIns="54186" rIns="54186" bIns="54186"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Parallel Spanning Tree Algorithm using </a:t>
            </a:r>
          </a:p>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isolated statement</a:t>
            </a:r>
          </a:p>
        </p:txBody>
      </p:sp>
      <p:sp>
        <p:nvSpPr>
          <p:cNvPr id="1151" name="Shape 1151"/>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122</a:t>
            </a:fld>
            <a:endParaRPr/>
          </a:p>
        </p:txBody>
      </p:sp>
      <p:sp>
        <p:nvSpPr>
          <p:cNvPr id="1150" name="Shape 1150"/>
          <p:cNvSpPr/>
          <p:nvPr/>
        </p:nvSpPr>
        <p:spPr>
          <a:xfrm>
            <a:off x="243555" y="1459087"/>
            <a:ext cx="12246188" cy="7277101"/>
          </a:xfrm>
          <a:prstGeom prst="rect">
            <a:avLst/>
          </a:prstGeom>
          <a:ln w="12700"/>
          <a:extLst>
            <a:ext uri="{C572A759-6A51-4108-AA02-DFA0A04FC94B}">
              <ma14:wrappingTextBoxFlag xmlns:ma14="http://schemas.microsoft.com/office/mac/drawingml/2011/main" val="1"/>
            </a:ext>
          </a:extLst>
        </p:spPr>
        <p:txBody>
          <a:bodyPr lIns="54186" tIns="54186" rIns="54186" bIns="54186">
            <a:spAutoFit/>
          </a:bodyPr>
          <a:lstStyle/>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class V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V [] neighbors; // adjacency list for input graph</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V parent; // output value of parent in spanning tree</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boolean tryLabeling(V n) {</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return </a:t>
            </a:r>
            <a:r>
              <a:t>isolatedWithReturn</a:t>
            </a:r>
            <a:r>
              <a:rPr>
                <a:solidFill>
                  <a:srgbClr val="000000"/>
                </a:solidFill>
              </a:rPr>
              <a:t>(() -&gt; {</a:t>
            </a:r>
            <a:r>
              <a:rPr>
                <a:solidFill>
                  <a:srgbClr val="000000"/>
                </a:solidFill>
                <a:uFill>
                  <a:solidFill>
                    <a:srgbClr val="000000"/>
                  </a:solidFill>
                </a:uFill>
              </a:rPr>
              <a:t> </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if (parent == null) parent=n;</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return parent == n; // return true for success</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 // tryLabeling</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void compute()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for (int i=0; i&lt;neighbors.length; i++) {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V child = neighbors[i];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if (child.tryLabeling(this)) {</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a:t>
            </a:r>
            <a:r>
              <a:t>async</a:t>
            </a:r>
            <a:r>
              <a:rPr>
                <a:solidFill>
                  <a:srgbClr val="000000"/>
                </a:solidFill>
              </a:rPr>
              <a:t>(() -&gt; { </a:t>
            </a:r>
            <a:r>
              <a:rPr>
                <a:solidFill>
                  <a:srgbClr val="000000"/>
                </a:solidFill>
                <a:uFill>
                  <a:solidFill>
                    <a:srgbClr val="000000"/>
                  </a:solidFill>
                </a:uFill>
              </a:rPr>
              <a:t>child.compute(); }); //escaping async</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 // compute</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 class V</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root.parent = root; // Use self-cycle to identify root</a:t>
            </a:r>
          </a:p>
          <a:p>
            <a:pPr marL="480059" marR="40639" indent="-48005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finish</a:t>
            </a:r>
            <a:r>
              <a:rPr>
                <a:solidFill>
                  <a:srgbClr val="000000"/>
                </a:solidFill>
                <a:uFill>
                  <a:solidFill>
                    <a:srgbClr val="000000"/>
                  </a:solidFill>
                </a:uFill>
              </a:rPr>
              <a:t>(() -&gt; { root.compute(); });</a:t>
            </a:r>
          </a:p>
          <a:p>
            <a:pPr marL="308609" marR="40639" indent="-308609" algn="l" defTabSz="914400">
              <a:spcBef>
                <a:spcPts val="300"/>
              </a:spcBef>
              <a:buClr>
                <a:srgbClr val="000000"/>
              </a:buClr>
              <a:buSzPct val="100000"/>
              <a:buFont typeface="Courier"/>
              <a:buAutoNum type="arabicPeriod"/>
              <a:defRPr sz="2000" b="1">
                <a:solidFill>
                  <a:srgbClr val="0433FF"/>
                </a:solidFill>
                <a:uFill>
                  <a:solidFill>
                    <a:srgbClr val="0433FF"/>
                  </a:solidFill>
                </a:uFill>
                <a:latin typeface="Courier"/>
                <a:ea typeface="Courier"/>
                <a:cs typeface="Courier"/>
                <a:sym typeface="Courier"/>
              </a:defRPr>
            </a:pPr>
            <a:r>
              <a:t> </a:t>
            </a:r>
            <a:r>
              <a:rPr>
                <a:solidFill>
                  <a:srgbClr val="000000"/>
                </a:solidFill>
                <a:uFill>
                  <a:solidFill>
                    <a:srgbClr val="000000"/>
                  </a:solidFill>
                </a:uFill>
              </a:rPr>
              <a:t>. . .</a:t>
            </a:r>
          </a:p>
        </p:txBody>
      </p:sp>
      <p:pic>
        <p:nvPicPr>
          <p:cNvPr id="1152" name="2000px-4x4_grid_spanning_tree.svg.png"/>
          <p:cNvPicPr>
            <a:picLocks noChangeAspect="1"/>
          </p:cNvPicPr>
          <p:nvPr/>
        </p:nvPicPr>
        <p:blipFill>
          <a:blip r:embed="rId3">
            <a:extLst/>
          </a:blip>
          <a:stretch>
            <a:fillRect/>
          </a:stretch>
        </p:blipFill>
        <p:spPr>
          <a:xfrm>
            <a:off x="9717475" y="5183857"/>
            <a:ext cx="3215077" cy="3215077"/>
          </a:xfrm>
          <a:prstGeom prst="rect">
            <a:avLst/>
          </a:prstGeom>
          <a:ln w="25400"/>
        </p:spPr>
      </p:pic>
      <p:sp>
        <p:nvSpPr>
          <p:cNvPr id="1153" name="Shape 1153"/>
          <p:cNvSpPr/>
          <p:nvPr/>
        </p:nvSpPr>
        <p:spPr>
          <a:xfrm>
            <a:off x="9464604" y="5183857"/>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a:t>
            </a:r>
          </a:p>
        </p:txBody>
      </p:sp>
      <p:sp>
        <p:nvSpPr>
          <p:cNvPr id="1154" name="Shape 1154"/>
          <p:cNvSpPr/>
          <p:nvPr/>
        </p:nvSpPr>
        <p:spPr>
          <a:xfrm>
            <a:off x="10403840" y="5183857"/>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2</a:t>
            </a:r>
          </a:p>
        </p:txBody>
      </p:sp>
      <p:sp>
        <p:nvSpPr>
          <p:cNvPr id="1155" name="Shape 1155"/>
          <p:cNvSpPr/>
          <p:nvPr/>
        </p:nvSpPr>
        <p:spPr>
          <a:xfrm>
            <a:off x="11343075" y="5183857"/>
            <a:ext cx="37470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3</a:t>
            </a:r>
          </a:p>
        </p:txBody>
      </p:sp>
      <p:sp>
        <p:nvSpPr>
          <p:cNvPr id="1156" name="Shape 1156"/>
          <p:cNvSpPr/>
          <p:nvPr/>
        </p:nvSpPr>
        <p:spPr>
          <a:xfrm>
            <a:off x="12282311" y="5183857"/>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4</a:t>
            </a:r>
          </a:p>
        </p:txBody>
      </p:sp>
      <p:sp>
        <p:nvSpPr>
          <p:cNvPr id="1157" name="Shape 1157"/>
          <p:cNvSpPr/>
          <p:nvPr/>
        </p:nvSpPr>
        <p:spPr>
          <a:xfrm>
            <a:off x="9446541" y="6068906"/>
            <a:ext cx="37470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5</a:t>
            </a:r>
          </a:p>
        </p:txBody>
      </p:sp>
      <p:sp>
        <p:nvSpPr>
          <p:cNvPr id="1158" name="Shape 1158"/>
          <p:cNvSpPr/>
          <p:nvPr/>
        </p:nvSpPr>
        <p:spPr>
          <a:xfrm>
            <a:off x="10385777" y="6068906"/>
            <a:ext cx="37470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6</a:t>
            </a:r>
          </a:p>
        </p:txBody>
      </p:sp>
      <p:sp>
        <p:nvSpPr>
          <p:cNvPr id="1159" name="Shape 1159"/>
          <p:cNvSpPr/>
          <p:nvPr/>
        </p:nvSpPr>
        <p:spPr>
          <a:xfrm>
            <a:off x="11325013" y="6068906"/>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7</a:t>
            </a:r>
          </a:p>
        </p:txBody>
      </p:sp>
      <p:sp>
        <p:nvSpPr>
          <p:cNvPr id="1160" name="Shape 1160"/>
          <p:cNvSpPr/>
          <p:nvPr/>
        </p:nvSpPr>
        <p:spPr>
          <a:xfrm>
            <a:off x="12264249" y="6068906"/>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8</a:t>
            </a:r>
          </a:p>
        </p:txBody>
      </p:sp>
      <p:sp>
        <p:nvSpPr>
          <p:cNvPr id="1161" name="Shape 1161"/>
          <p:cNvSpPr/>
          <p:nvPr/>
        </p:nvSpPr>
        <p:spPr>
          <a:xfrm>
            <a:off x="9428480" y="6953955"/>
            <a:ext cx="374700"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9</a:t>
            </a:r>
          </a:p>
        </p:txBody>
      </p:sp>
      <p:sp>
        <p:nvSpPr>
          <p:cNvPr id="1162" name="Shape 1162"/>
          <p:cNvSpPr/>
          <p:nvPr/>
        </p:nvSpPr>
        <p:spPr>
          <a:xfrm>
            <a:off x="10295466" y="6953955"/>
            <a:ext cx="52904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10</a:t>
            </a:r>
          </a:p>
        </p:txBody>
      </p:sp>
      <p:sp>
        <p:nvSpPr>
          <p:cNvPr id="1163" name="Shape 1163"/>
          <p:cNvSpPr/>
          <p:nvPr/>
        </p:nvSpPr>
        <p:spPr>
          <a:xfrm>
            <a:off x="11234702" y="6953955"/>
            <a:ext cx="52904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11</a:t>
            </a:r>
          </a:p>
        </p:txBody>
      </p:sp>
      <p:sp>
        <p:nvSpPr>
          <p:cNvPr id="1164" name="Shape 1164"/>
          <p:cNvSpPr/>
          <p:nvPr/>
        </p:nvSpPr>
        <p:spPr>
          <a:xfrm>
            <a:off x="12155875" y="6953955"/>
            <a:ext cx="52904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12</a:t>
            </a:r>
          </a:p>
        </p:txBody>
      </p:sp>
      <p:sp>
        <p:nvSpPr>
          <p:cNvPr id="1165" name="Shape 1165"/>
          <p:cNvSpPr/>
          <p:nvPr/>
        </p:nvSpPr>
        <p:spPr>
          <a:xfrm>
            <a:off x="9392355" y="7875128"/>
            <a:ext cx="451556" cy="7794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13</a:t>
            </a:r>
          </a:p>
        </p:txBody>
      </p:sp>
      <p:sp>
        <p:nvSpPr>
          <p:cNvPr id="1166" name="Shape 1166"/>
          <p:cNvSpPr/>
          <p:nvPr/>
        </p:nvSpPr>
        <p:spPr>
          <a:xfrm>
            <a:off x="10259341" y="7875128"/>
            <a:ext cx="52904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14</a:t>
            </a:r>
          </a:p>
        </p:txBody>
      </p:sp>
      <p:sp>
        <p:nvSpPr>
          <p:cNvPr id="1167" name="Shape 1167"/>
          <p:cNvSpPr/>
          <p:nvPr/>
        </p:nvSpPr>
        <p:spPr>
          <a:xfrm>
            <a:off x="11198577" y="7875128"/>
            <a:ext cx="529041"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15</a:t>
            </a:r>
          </a:p>
        </p:txBody>
      </p:sp>
      <p:sp>
        <p:nvSpPr>
          <p:cNvPr id="1168" name="Shape 1168"/>
          <p:cNvSpPr/>
          <p:nvPr/>
        </p:nvSpPr>
        <p:spPr>
          <a:xfrm>
            <a:off x="12119750" y="7875128"/>
            <a:ext cx="638684" cy="48768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defRPr sz="1800" b="1">
                <a:uFill>
                  <a:solidFill>
                    <a:srgbClr val="000000"/>
                  </a:solidFill>
                </a:uFill>
                <a:latin typeface="Comic Sans MS"/>
                <a:ea typeface="Comic Sans MS"/>
                <a:cs typeface="Comic Sans MS"/>
                <a:sym typeface="Comic Sans MS"/>
              </a:defRPr>
            </a:lvl1pPr>
          </a:lstStyle>
          <a:p>
            <a:r>
              <a:t>16 </a:t>
            </a:r>
          </a:p>
        </p:txBody>
      </p:sp>
      <p:sp>
        <p:nvSpPr>
          <p:cNvPr id="1169" name="Shape 1169"/>
          <p:cNvSpPr/>
          <p:nvPr/>
        </p:nvSpPr>
        <p:spPr>
          <a:xfrm>
            <a:off x="9937038" y="5559649"/>
            <a:ext cx="1" cy="653022"/>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0" name="Shape 1170"/>
          <p:cNvSpPr/>
          <p:nvPr/>
        </p:nvSpPr>
        <p:spPr>
          <a:xfrm>
            <a:off x="10075353" y="6351242"/>
            <a:ext cx="3637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1" name="Shape 1171"/>
          <p:cNvSpPr/>
          <p:nvPr/>
        </p:nvSpPr>
        <p:spPr>
          <a:xfrm flipV="1">
            <a:off x="10873458" y="5511758"/>
            <a:ext cx="1" cy="736338"/>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2" name="Shape 1172"/>
          <p:cNvSpPr/>
          <p:nvPr/>
        </p:nvSpPr>
        <p:spPr>
          <a:xfrm>
            <a:off x="10999893" y="6321777"/>
            <a:ext cx="3637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3" name="Shape 1173"/>
          <p:cNvSpPr/>
          <p:nvPr/>
        </p:nvSpPr>
        <p:spPr>
          <a:xfrm flipV="1">
            <a:off x="11776569" y="5508977"/>
            <a:ext cx="1" cy="736338"/>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4" name="Shape 1174"/>
          <p:cNvSpPr/>
          <p:nvPr/>
        </p:nvSpPr>
        <p:spPr>
          <a:xfrm>
            <a:off x="11903004" y="5418666"/>
            <a:ext cx="3637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5" name="Shape 1175"/>
          <p:cNvSpPr/>
          <p:nvPr/>
        </p:nvSpPr>
        <p:spPr>
          <a:xfrm>
            <a:off x="11939129" y="6339840"/>
            <a:ext cx="3637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6" name="Shape 1176"/>
          <p:cNvSpPr/>
          <p:nvPr/>
        </p:nvSpPr>
        <p:spPr>
          <a:xfrm>
            <a:off x="12697742" y="6448213"/>
            <a:ext cx="1" cy="653022"/>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7" name="Shape 1177"/>
          <p:cNvSpPr/>
          <p:nvPr/>
        </p:nvSpPr>
        <p:spPr>
          <a:xfrm flipV="1">
            <a:off x="9934223" y="7333262"/>
            <a:ext cx="1" cy="736337"/>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8" name="Shape 1178"/>
          <p:cNvSpPr/>
          <p:nvPr/>
        </p:nvSpPr>
        <p:spPr>
          <a:xfrm>
            <a:off x="10855395" y="7387448"/>
            <a:ext cx="1" cy="653022"/>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79" name="Shape 1179"/>
          <p:cNvSpPr/>
          <p:nvPr/>
        </p:nvSpPr>
        <p:spPr>
          <a:xfrm>
            <a:off x="10981831" y="8164124"/>
            <a:ext cx="363770"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0" name="Shape 1180"/>
          <p:cNvSpPr/>
          <p:nvPr/>
        </p:nvSpPr>
        <p:spPr>
          <a:xfrm>
            <a:off x="11884941" y="8182186"/>
            <a:ext cx="363771" cy="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1" name="Shape 1181"/>
          <p:cNvSpPr/>
          <p:nvPr/>
        </p:nvSpPr>
        <p:spPr>
          <a:xfrm flipH="1">
            <a:off x="10027057" y="8163090"/>
            <a:ext cx="398817" cy="1040"/>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2" name="Shape 1182"/>
          <p:cNvSpPr/>
          <p:nvPr/>
        </p:nvSpPr>
        <p:spPr>
          <a:xfrm flipH="1">
            <a:off x="10981831" y="7242950"/>
            <a:ext cx="398816" cy="1041"/>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3" name="Shape 1183"/>
          <p:cNvSpPr/>
          <p:nvPr/>
        </p:nvSpPr>
        <p:spPr>
          <a:xfrm flipH="1">
            <a:off x="11921066" y="7224889"/>
            <a:ext cx="398817" cy="1040"/>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4" name="Shape 1184"/>
          <p:cNvSpPr/>
          <p:nvPr/>
        </p:nvSpPr>
        <p:spPr>
          <a:xfrm>
            <a:off x="8200249" y="8326684"/>
            <a:ext cx="8435059" cy="776677"/>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39" marR="40639" algn="l" defTabSz="914400">
              <a:defRPr sz="1800" b="1">
                <a:solidFill>
                  <a:srgbClr val="0433FF"/>
                </a:solidFill>
                <a:uFill>
                  <a:solidFill>
                    <a:srgbClr val="0433FF"/>
                  </a:solidFill>
                </a:uFill>
                <a:latin typeface="Comic Sans MS"/>
                <a:ea typeface="Comic Sans MS"/>
                <a:cs typeface="Comic Sans MS"/>
                <a:sym typeface="Comic Sans MS"/>
              </a:defRPr>
            </a:pPr>
            <a:r>
              <a:t>Figure source: </a:t>
            </a:r>
          </a:p>
          <a:p>
            <a:pPr marL="40639" marR="40639" algn="l" defTabSz="914400">
              <a:defRPr sz="1600" b="1">
                <a:solidFill>
                  <a:srgbClr val="0433FF"/>
                </a:solidFill>
                <a:uFill>
                  <a:solidFill>
                    <a:srgbClr val="0433FF"/>
                  </a:solidFill>
                </a:uFill>
                <a:latin typeface="Comic Sans MS"/>
                <a:ea typeface="Comic Sans MS"/>
                <a:cs typeface="Comic Sans MS"/>
                <a:sym typeface="Comic Sans MS"/>
              </a:defRPr>
            </a:pPr>
            <a:r>
              <a:rPr u="sng">
                <a:hlinkClick r:id="rId4"/>
              </a:rPr>
              <a:t>http://en.wikipedia.org/wiki/Spanning_tree</a:t>
            </a:r>
          </a:p>
        </p:txBody>
      </p:sp>
      <p:sp>
        <p:nvSpPr>
          <p:cNvPr id="1185" name="Shape 1185"/>
          <p:cNvSpPr/>
          <p:nvPr/>
        </p:nvSpPr>
        <p:spPr>
          <a:xfrm>
            <a:off x="9681350" y="1932657"/>
            <a:ext cx="3323450" cy="2673210"/>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r>
              <a:t>Example graph</a:t>
            </a:r>
          </a:p>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r>
              <a:t>(root=1, spanning tree edge shown as arrow from child to parent)</a:t>
            </a:r>
          </a:p>
        </p:txBody>
      </p:sp>
    </p:spTree>
    <p:extLst>
      <p:ext uri="{BB962C8B-B14F-4D97-AF65-F5344CB8AC3E}">
        <p14:creationId xmlns:p14="http://schemas.microsoft.com/office/powerpoint/2010/main" val="181065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Shape 118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88" name="Shape 118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89" name="Shape 118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19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191" name="Shape 1191"/>
          <p:cNvSpPr>
            <a:spLocks noGrp="1"/>
          </p:cNvSpPr>
          <p:nvPr>
            <p:ph type="title"/>
          </p:nvPr>
        </p:nvSpPr>
        <p:spPr>
          <a:xfrm>
            <a:off x="264160" y="238600"/>
            <a:ext cx="12372623" cy="861000"/>
          </a:xfrm>
          <a:prstGeom prst="rect">
            <a:avLst/>
          </a:prstGeom>
        </p:spPr>
        <p:txBody>
          <a:bodyPr lIns="54186" tIns="54186" rIns="54186" bIns="54186" anchor="b"/>
          <a:lstStyle>
            <a:lvl1pPr marL="39686" marR="39686" defTabSz="914400">
              <a:defRPr sz="3800" b="1">
                <a:solidFill>
                  <a:srgbClr val="004C46"/>
                </a:solidFill>
                <a:uFill>
                  <a:solidFill>
                    <a:srgbClr val="004C46"/>
                  </a:solidFill>
                </a:uFill>
                <a:latin typeface="Arial"/>
                <a:ea typeface="Arial"/>
                <a:cs typeface="Arial"/>
                <a:sym typeface="Arial"/>
              </a:defRPr>
            </a:lvl1pPr>
          </a:lstStyle>
          <a:p>
            <a:r>
              <a:t>Exercise: Insertion of isolated for correctness</a:t>
            </a:r>
          </a:p>
        </p:txBody>
      </p:sp>
      <p:sp>
        <p:nvSpPr>
          <p:cNvPr id="1193" name="Shape 1193"/>
          <p:cNvSpPr>
            <a:spLocks noGrp="1"/>
          </p:cNvSpPr>
          <p:nvPr>
            <p:ph type="sldNum" sz="quarter" idx="2"/>
          </p:nvPr>
        </p:nvSpPr>
        <p:spPr>
          <a:xfrm>
            <a:off x="389444" y="9268177"/>
            <a:ext cx="575778" cy="4876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123</a:t>
            </a:fld>
            <a:endParaRPr/>
          </a:p>
        </p:txBody>
      </p:sp>
      <p:sp>
        <p:nvSpPr>
          <p:cNvPr id="1192" name="Shape 1192"/>
          <p:cNvSpPr/>
          <p:nvPr/>
        </p:nvSpPr>
        <p:spPr>
          <a:xfrm>
            <a:off x="480059" y="5575017"/>
            <a:ext cx="10014900" cy="3314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0" tIns="0" rIns="0" bIns="0">
            <a:spAutoFit/>
          </a:bodyPr>
          <a:lstStyle/>
          <a:p>
            <a:pPr marL="40639" marR="40639" algn="l" defTabSz="914400">
              <a:defRPr sz="2200" b="1">
                <a:uFill>
                  <a:solidFill>
                    <a:srgbClr val="000000"/>
                  </a:solidFill>
                </a:uFill>
                <a:latin typeface="Courier"/>
                <a:ea typeface="Courier"/>
                <a:cs typeface="Courier"/>
                <a:sym typeface="Courier"/>
              </a:defRPr>
            </a:pPr>
            <a:r>
              <a:t>class IsolatedPRNG</a:t>
            </a:r>
            <a:r>
              <a:rPr b="0"/>
              <a:t> {</a:t>
            </a:r>
          </a:p>
          <a:p>
            <a:pPr marL="457200" marR="457200" indent="-457200" algn="l" defTabSz="457200">
              <a:defRPr sz="2200">
                <a:latin typeface="Courier"/>
                <a:ea typeface="Courier"/>
                <a:cs typeface="Courier"/>
                <a:sym typeface="Courier"/>
              </a:defRPr>
            </a:pPr>
            <a:r>
              <a:rPr>
                <a:solidFill>
                  <a:srgbClr val="0433FF"/>
                </a:solidFill>
              </a:rPr>
              <a:t>  </a:t>
            </a:r>
            <a:r>
              <a:t>private int seed; </a:t>
            </a:r>
          </a:p>
          <a:p>
            <a:pPr marL="457200" marR="457200" indent="-457200" algn="l" defTabSz="457200">
              <a:defRPr sz="2200" b="1">
                <a:latin typeface="Courier"/>
                <a:ea typeface="Courier"/>
                <a:cs typeface="Courier"/>
                <a:sym typeface="Courier"/>
              </a:defRPr>
            </a:pPr>
            <a:r>
              <a:t>  public int nextSeed() {</a:t>
            </a:r>
            <a:endParaRPr b="0"/>
          </a:p>
          <a:p>
            <a:pPr marL="457200" marR="457200" indent="-457200" algn="l" defTabSz="457200">
              <a:defRPr sz="2200">
                <a:latin typeface="Courier"/>
                <a:ea typeface="Courier"/>
                <a:cs typeface="Courier"/>
                <a:sym typeface="Courier"/>
              </a:defRPr>
            </a:pPr>
            <a:r>
              <a:t>    int retVal;</a:t>
            </a:r>
          </a:p>
          <a:p>
            <a:pPr marL="457200" marR="457200" indent="-457200" algn="l" defTabSz="457200">
              <a:defRPr sz="2200" b="1">
                <a:solidFill>
                  <a:srgbClr val="0433FF"/>
                </a:solidFill>
                <a:latin typeface="Courier"/>
                <a:ea typeface="Courier"/>
                <a:cs typeface="Courier"/>
                <a:sym typeface="Courier"/>
              </a:defRPr>
            </a:pPr>
            <a:r>
              <a:rPr b="0">
                <a:solidFill>
                  <a:srgbClr val="000000"/>
                </a:solidFill>
              </a:rPr>
              <a:t>    retVal = seed;</a:t>
            </a:r>
            <a:endParaRPr b="0"/>
          </a:p>
          <a:p>
            <a:pPr marL="457200" marR="457200" indent="-457200" algn="l" defTabSz="457200">
              <a:defRPr sz="2200">
                <a:latin typeface="Courier"/>
                <a:ea typeface="Courier"/>
                <a:cs typeface="Courier"/>
                <a:sym typeface="Courier"/>
              </a:defRPr>
            </a:pPr>
            <a:r>
              <a:t>    seed = nextInt(retVal);</a:t>
            </a:r>
          </a:p>
          <a:p>
            <a:pPr marL="457200" marR="457200" indent="-457200" algn="l" defTabSz="457200">
              <a:defRPr sz="2200">
                <a:latin typeface="Courier"/>
                <a:ea typeface="Courier"/>
                <a:cs typeface="Courier"/>
                <a:sym typeface="Courier"/>
              </a:defRPr>
            </a:pPr>
            <a:r>
              <a:t>    return retVal;</a:t>
            </a:r>
          </a:p>
          <a:p>
            <a:pPr marL="457200" marR="457200" indent="-457200" algn="l" defTabSz="457200">
              <a:defRPr sz="2200">
                <a:latin typeface="Courier"/>
                <a:ea typeface="Courier"/>
                <a:cs typeface="Courier"/>
                <a:sym typeface="Courier"/>
              </a:defRPr>
            </a:pPr>
            <a:r>
              <a:t>  } // nextSeed()</a:t>
            </a:r>
          </a:p>
          <a:p>
            <a:pPr marL="457200" marR="457200" indent="-457200" algn="l" defTabSz="457200">
              <a:defRPr sz="2200">
                <a:latin typeface="Courier"/>
                <a:ea typeface="Courier"/>
                <a:cs typeface="Courier"/>
                <a:sym typeface="Courier"/>
              </a:defRPr>
            </a:pPr>
            <a:r>
              <a:t>  . . .  </a:t>
            </a:r>
          </a:p>
          <a:p>
            <a:pPr marL="457200" marR="457200" indent="-457200" algn="l" defTabSz="457200">
              <a:defRPr sz="2200" b="1">
                <a:latin typeface="Courier"/>
                <a:ea typeface="Courier"/>
                <a:cs typeface="Courier"/>
                <a:sym typeface="Courier"/>
              </a:defRPr>
            </a:pPr>
            <a:r>
              <a:t>} // IsolatedPRNG</a:t>
            </a:r>
          </a:p>
        </p:txBody>
      </p:sp>
      <p:sp>
        <p:nvSpPr>
          <p:cNvPr id="1194" name="Shape 1194"/>
          <p:cNvSpPr/>
          <p:nvPr/>
        </p:nvSpPr>
        <p:spPr>
          <a:xfrm>
            <a:off x="267709" y="1555891"/>
            <a:ext cx="12437774" cy="1820898"/>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39" marR="40639" algn="l" defTabSz="914400">
              <a:defRPr sz="2400" b="1">
                <a:solidFill>
                  <a:srgbClr val="0433FF"/>
                </a:solidFill>
                <a:uFill>
                  <a:solidFill>
                    <a:srgbClr val="0433FF"/>
                  </a:solidFill>
                </a:uFill>
                <a:latin typeface="Comic Sans MS"/>
                <a:ea typeface="Comic Sans MS"/>
                <a:cs typeface="Comic Sans MS"/>
                <a:sym typeface="Comic Sans MS"/>
              </a:defRPr>
            </a:pPr>
            <a:r>
              <a:t>The goal of IsolatedPRNG is to implement a single Pseudo Random Number Generator object that can be shared by multiple tasks.</a:t>
            </a:r>
          </a:p>
          <a:p>
            <a:pPr marL="40639" marR="40639" algn="l" defTabSz="914400">
              <a:defRPr sz="2400" b="1">
                <a:solidFill>
                  <a:srgbClr val="0433FF"/>
                </a:solidFill>
                <a:uFill>
                  <a:solidFill>
                    <a:srgbClr val="0433FF"/>
                  </a:solidFill>
                </a:uFill>
                <a:latin typeface="Comic Sans MS"/>
                <a:ea typeface="Comic Sans MS"/>
                <a:cs typeface="Comic Sans MS"/>
                <a:sym typeface="Comic Sans MS"/>
              </a:defRPr>
            </a:pPr>
            <a:r>
              <a:t>Show the isolated statement(s) that you can insert in method nextSeed() to avoid data races and guarantee proper semantics.</a:t>
            </a:r>
          </a:p>
        </p:txBody>
      </p:sp>
      <p:sp>
        <p:nvSpPr>
          <p:cNvPr id="1195" name="Shape 1195"/>
          <p:cNvSpPr/>
          <p:nvPr/>
        </p:nvSpPr>
        <p:spPr>
          <a:xfrm>
            <a:off x="473709" y="3409526"/>
            <a:ext cx="10027600" cy="198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0639" marR="40639" algn="l" defTabSz="914400">
              <a:defRPr sz="2200" b="1">
                <a:uFill>
                  <a:solidFill>
                    <a:srgbClr val="000000"/>
                  </a:solidFill>
                </a:uFill>
                <a:latin typeface="Courier"/>
                <a:ea typeface="Courier"/>
                <a:cs typeface="Courier"/>
                <a:sym typeface="Courier"/>
              </a:defRPr>
            </a:pPr>
            <a:r>
              <a:t>main()</a:t>
            </a:r>
            <a:r>
              <a:rPr b="0"/>
              <a:t> { // Pseudocode</a:t>
            </a:r>
          </a:p>
          <a:p>
            <a:pPr marL="40639" marR="40639" algn="l" defTabSz="914400">
              <a:defRPr sz="2200" b="1">
                <a:uFill>
                  <a:solidFill>
                    <a:srgbClr val="000000"/>
                  </a:solidFill>
                </a:uFill>
                <a:latin typeface="Courier"/>
                <a:ea typeface="Courier"/>
                <a:cs typeface="Courier"/>
                <a:sym typeface="Courier"/>
              </a:defRPr>
            </a:pPr>
            <a:r>
              <a:rPr b="0"/>
              <a:t>  // Initial seed = 1</a:t>
            </a:r>
          </a:p>
          <a:p>
            <a:pPr marL="457200" marR="457200" indent="-457200" algn="l" defTabSz="650240">
              <a:defRPr sz="2200">
                <a:latin typeface="Courier"/>
                <a:ea typeface="Courier"/>
                <a:cs typeface="Courier"/>
                <a:sym typeface="Courier"/>
              </a:defRPr>
            </a:pPr>
            <a:r>
              <a:rPr>
                <a:solidFill>
                  <a:srgbClr val="0433FF"/>
                </a:solidFill>
              </a:rPr>
              <a:t>  </a:t>
            </a:r>
            <a:r>
              <a:t>IsolatedPRNG r = new IsolatedPRNG(1); </a:t>
            </a:r>
          </a:p>
          <a:p>
            <a:pPr marL="457200" marR="457200" indent="-457200" algn="l" defTabSz="650240">
              <a:defRPr sz="2200">
                <a:latin typeface="Courier"/>
                <a:ea typeface="Courier"/>
                <a:cs typeface="Courier"/>
                <a:sym typeface="Courier"/>
              </a:defRPr>
            </a:pPr>
            <a:r>
              <a:t>  </a:t>
            </a:r>
            <a:r>
              <a:rPr>
                <a:solidFill>
                  <a:srgbClr val="0433FF"/>
                </a:solidFill>
              </a:rPr>
              <a:t>async</a:t>
            </a:r>
            <a:r>
              <a:t>(() -&gt; { print r.nextSeed(); … });</a:t>
            </a:r>
          </a:p>
          <a:p>
            <a:pPr marL="457200" marR="457200" indent="-457200" algn="l" defTabSz="650240">
              <a:defRPr sz="2200">
                <a:latin typeface="Courier"/>
                <a:ea typeface="Courier"/>
                <a:cs typeface="Courier"/>
                <a:sym typeface="Courier"/>
              </a:defRPr>
            </a:pPr>
            <a:r>
              <a:t>  </a:t>
            </a:r>
            <a:r>
              <a:rPr>
                <a:solidFill>
                  <a:srgbClr val="0433FF"/>
                </a:solidFill>
              </a:rPr>
              <a:t>async</a:t>
            </a:r>
            <a:r>
              <a:t>(() -&gt;{ print r.nextSeed(); … });</a:t>
            </a:r>
          </a:p>
          <a:p>
            <a:pPr marL="457200" marR="457200" indent="-457200" algn="l" defTabSz="650240">
              <a:defRPr sz="2200" b="1">
                <a:latin typeface="Courier"/>
                <a:ea typeface="Courier"/>
                <a:cs typeface="Courier"/>
                <a:sym typeface="Courier"/>
              </a:defRPr>
            </a:pPr>
            <a:r>
              <a:t>} // main()</a:t>
            </a:r>
          </a:p>
        </p:txBody>
      </p:sp>
    </p:spTree>
    <p:extLst>
      <p:ext uri="{BB962C8B-B14F-4D97-AF65-F5344CB8AC3E}">
        <p14:creationId xmlns:p14="http://schemas.microsoft.com/office/powerpoint/2010/main" val="1827407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Shape 119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198" name="Shape 119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199" name="Shape 119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0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01" name="Shape 1201"/>
          <p:cNvSpPr>
            <a:spLocks noGrp="1"/>
          </p:cNvSpPr>
          <p:nvPr>
            <p:ph type="title"/>
          </p:nvPr>
        </p:nvSpPr>
        <p:spPr>
          <a:xfrm>
            <a:off x="756355" y="-14996"/>
            <a:ext cx="11464997" cy="1335797"/>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Serialized Computation Graph for Isolated Statements</a:t>
            </a:r>
          </a:p>
        </p:txBody>
      </p:sp>
      <p:sp>
        <p:nvSpPr>
          <p:cNvPr id="1202" name="Shape 1202"/>
          <p:cNvSpPr>
            <a:spLocks noGrp="1"/>
          </p:cNvSpPr>
          <p:nvPr>
            <p:ph type="body" idx="1"/>
          </p:nvPr>
        </p:nvSpPr>
        <p:spPr>
          <a:xfrm>
            <a:off x="295768" y="1625599"/>
            <a:ext cx="12480997" cy="7459700"/>
          </a:xfrm>
          <a:prstGeom prst="rect">
            <a:avLst/>
          </a:prstGeom>
        </p:spPr>
        <p:txBody>
          <a:bodyPr lIns="54186" tIns="54186" rIns="54186" bIns="54186" anchor="t"/>
          <a:lstStyle/>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Model each instance of an isolated statement as a distinct step (node) in the CG. </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Need to reason about the </a:t>
            </a:r>
            <a:r>
              <a:rPr i="1"/>
              <a:t>order</a:t>
            </a:r>
            <a:r>
              <a:t> in which interfering isolated statements are executed</a:t>
            </a:r>
          </a:p>
          <a:p>
            <a:pPr marL="801687" marR="39686" lvl="1" indent="-3048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Complicated because the order of isolated statements may vary from execution to execution</a:t>
            </a:r>
          </a:p>
          <a:p>
            <a:pPr marL="519746"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Introduce Serialized Computation Graph (SCG) that includes a specific ordering of all interfering isolated statements. </a:t>
            </a:r>
          </a:p>
          <a:p>
            <a:pPr marL="801687" marR="39686" lvl="1" indent="-3048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SCG consists of a CG with additional serialization edges.</a:t>
            </a:r>
          </a:p>
          <a:p>
            <a:pPr marL="801687" marR="39686" lvl="1" indent="-3048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Each time an isolated step, S′, is executed, we add a serialization edge from S to S′ for each prior “interfering” isolated step, S</a:t>
            </a:r>
          </a:p>
          <a:p>
            <a:pPr marL="1296987" marR="39686" lvl="2" indent="-457200" defTabSz="914400">
              <a:lnSpc>
                <a:spcPct val="90000"/>
              </a:lnSpc>
              <a:spcBef>
                <a:spcPts val="600"/>
              </a:spcBef>
              <a:buClr>
                <a:srgbClr val="0433FF"/>
              </a:buClr>
              <a:buSzPct val="100000"/>
              <a:buChar char="–"/>
              <a:defRPr sz="2400" b="1">
                <a:solidFill>
                  <a:srgbClr val="AB1A4D"/>
                </a:solidFill>
                <a:uFill>
                  <a:solidFill>
                    <a:srgbClr val="AB1A4D"/>
                  </a:solidFill>
                </a:uFill>
                <a:latin typeface="Arial"/>
                <a:ea typeface="Arial"/>
                <a:cs typeface="Arial"/>
                <a:sym typeface="Arial"/>
              </a:defRPr>
            </a:pPr>
            <a:r>
              <a:t>Two isolated statements always interfere with each other</a:t>
            </a:r>
          </a:p>
          <a:p>
            <a:pPr marL="1296987" marR="39686" lvl="2" indent="-457200" defTabSz="914400">
              <a:lnSpc>
                <a:spcPct val="90000"/>
              </a:lnSpc>
              <a:spcBef>
                <a:spcPts val="600"/>
              </a:spcBef>
              <a:buClr>
                <a:srgbClr val="0433FF"/>
              </a:buClr>
              <a:buSzPct val="100000"/>
              <a:buChar char="–"/>
              <a:defRPr sz="2400" b="1">
                <a:solidFill>
                  <a:srgbClr val="AB1A4D"/>
                </a:solidFill>
                <a:uFill>
                  <a:solidFill>
                    <a:srgbClr val="AB1A4D"/>
                  </a:solidFill>
                </a:uFill>
                <a:latin typeface="Arial"/>
                <a:ea typeface="Arial"/>
                <a:cs typeface="Arial"/>
                <a:sym typeface="Arial"/>
              </a:defRPr>
            </a:pPr>
            <a:r>
              <a:t>Interference of “object-based isolated” statements depends on intersection of object sets</a:t>
            </a:r>
          </a:p>
          <a:p>
            <a:pPr marL="1296987" marR="39686" lvl="2" indent="-457200" defTabSz="914400">
              <a:lnSpc>
                <a:spcPct val="90000"/>
              </a:lnSpc>
              <a:spcBef>
                <a:spcPts val="600"/>
              </a:spcBef>
              <a:buClr>
                <a:srgbClr val="0433FF"/>
              </a:buClr>
              <a:buSzPct val="100000"/>
              <a:buChar char="–"/>
              <a:defRPr sz="2400" b="1">
                <a:solidFill>
                  <a:srgbClr val="AB1A4D"/>
                </a:solidFill>
                <a:uFill>
                  <a:solidFill>
                    <a:srgbClr val="AB1A4D"/>
                  </a:solidFill>
                </a:uFill>
                <a:latin typeface="Arial"/>
                <a:ea typeface="Arial"/>
                <a:cs typeface="Arial"/>
                <a:sym typeface="Arial"/>
              </a:defRPr>
            </a:pPr>
            <a:r>
              <a:t>Serialization edge is not needed if S and S’ are already ordered in CG</a:t>
            </a:r>
          </a:p>
          <a:p>
            <a:pPr marL="801687" marR="39686" lvl="1" indent="-3048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An SCG represents a set of executions in which all interfering isolated statements execute in the same order.</a:t>
            </a:r>
          </a:p>
        </p:txBody>
      </p:sp>
      <p:sp>
        <p:nvSpPr>
          <p:cNvPr id="1203" name="Shape 1203"/>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124</a:t>
            </a:fld>
            <a:endParaRPr/>
          </a:p>
        </p:txBody>
      </p:sp>
    </p:spTree>
    <p:extLst>
      <p:ext uri="{BB962C8B-B14F-4D97-AF65-F5344CB8AC3E}">
        <p14:creationId xmlns:p14="http://schemas.microsoft.com/office/powerpoint/2010/main" val="2077914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06" name="Shape 120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07" name="Shape 120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0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09" name="Shape 1209"/>
          <p:cNvSpPr>
            <a:spLocks noGrp="1"/>
          </p:cNvSpPr>
          <p:nvPr>
            <p:ph type="title"/>
          </p:nvPr>
        </p:nvSpPr>
        <p:spPr>
          <a:xfrm>
            <a:off x="756355" y="-14996"/>
            <a:ext cx="11464997" cy="1335797"/>
          </a:xfrm>
          <a:prstGeom prst="rect">
            <a:avLst/>
          </a:prstGeom>
        </p:spPr>
        <p:txBody>
          <a:bodyPr lIns="54186" tIns="54186" rIns="54186" bIns="54186" anchor="b"/>
          <a:lstStyle/>
          <a:p>
            <a:pPr marL="36512" marR="36512" defTabSz="841247">
              <a:lnSpc>
                <a:spcPct val="85000"/>
              </a:lnSpc>
              <a:defRPr sz="4048" b="1">
                <a:solidFill>
                  <a:srgbClr val="004C46"/>
                </a:solidFill>
                <a:uFill>
                  <a:solidFill>
                    <a:srgbClr val="004C46"/>
                  </a:solidFill>
                </a:uFill>
                <a:latin typeface="Arial"/>
                <a:ea typeface="Arial"/>
                <a:cs typeface="Arial"/>
                <a:sym typeface="Arial"/>
              </a:defRPr>
            </a:pPr>
            <a:r>
              <a:t>Example of Serialized Computation Graph with Serialization Edges for v10-v16-v11 order</a:t>
            </a:r>
          </a:p>
        </p:txBody>
      </p:sp>
      <p:sp>
        <p:nvSpPr>
          <p:cNvPr id="1213" name="Shape 1213"/>
          <p:cNvSpPr>
            <a:spLocks noGrp="1"/>
          </p:cNvSpPr>
          <p:nvPr>
            <p:ph type="body" idx="1"/>
          </p:nvPr>
        </p:nvSpPr>
        <p:spPr>
          <a:xfrm>
            <a:off x="-155787" y="7513884"/>
            <a:ext cx="7568072" cy="1083735"/>
          </a:xfrm>
          <a:prstGeom prst="rect">
            <a:avLst/>
          </a:prstGeom>
        </p:spPr>
        <p:txBody>
          <a:bodyPr lIns="72248" tIns="72248" rIns="72248" bIns="72248" anchor="t"/>
          <a:lstStyle/>
          <a:p>
            <a:pPr marL="371109" marR="38496" indent="-332613" defTabSz="886968">
              <a:lnSpc>
                <a:spcPct val="90000"/>
              </a:lnSpc>
              <a:spcBef>
                <a:spcPts val="1300"/>
              </a:spcBef>
              <a:buSzTx/>
              <a:buNone/>
              <a:defRPr sz="2328" b="1">
                <a:uFill>
                  <a:solidFill>
                    <a:srgbClr val="000000"/>
                  </a:solidFill>
                </a:uFill>
                <a:latin typeface="Arial"/>
                <a:ea typeface="Arial"/>
                <a:cs typeface="Arial"/>
                <a:sym typeface="Arial"/>
              </a:defRPr>
            </a:pPr>
            <a:r>
              <a:rPr b="0"/>
              <a:t>	</a:t>
            </a:r>
            <a:r>
              <a:t>Data race definition can be applied to Serialized Computation Graphs (SCGs) just like regular CGs</a:t>
            </a:r>
          </a:p>
        </p:txBody>
      </p:sp>
      <p:sp>
        <p:nvSpPr>
          <p:cNvPr id="1212" name="Shape 1212"/>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125</a:t>
            </a:fld>
            <a:endParaRPr/>
          </a:p>
        </p:txBody>
      </p:sp>
      <p:pic>
        <p:nvPicPr>
          <p:cNvPr id="1210" name="image2.png"/>
          <p:cNvPicPr>
            <a:picLocks noChangeAspect="1"/>
          </p:cNvPicPr>
          <p:nvPr/>
        </p:nvPicPr>
        <p:blipFill>
          <a:blip r:embed="rId3">
            <a:extLst/>
          </a:blip>
          <a:srcRect/>
          <a:stretch>
            <a:fillRect/>
          </a:stretch>
        </p:blipFill>
        <p:spPr>
          <a:xfrm>
            <a:off x="513172" y="1745857"/>
            <a:ext cx="11978455" cy="7324970"/>
          </a:xfrm>
          <a:prstGeom prst="rect">
            <a:avLst/>
          </a:prstGeom>
          <a:ln w="12700">
            <a:miter lim="400000"/>
          </a:ln>
        </p:spPr>
      </p:pic>
      <p:pic>
        <p:nvPicPr>
          <p:cNvPr id="1211" name="droppedImage.pdf"/>
          <p:cNvPicPr>
            <a:picLocks noChangeAspect="1"/>
          </p:cNvPicPr>
          <p:nvPr/>
        </p:nvPicPr>
        <p:blipFill>
          <a:blip r:embed="rId4">
            <a:extLst/>
          </a:blip>
          <a:stretch>
            <a:fillRect/>
          </a:stretch>
        </p:blipFill>
        <p:spPr>
          <a:xfrm>
            <a:off x="-8453121" y="1517226"/>
            <a:ext cx="28374819" cy="6430153"/>
          </a:xfrm>
          <a:prstGeom prst="rect">
            <a:avLst/>
          </a:prstGeom>
          <a:ln w="25400"/>
        </p:spPr>
      </p:pic>
      <p:sp>
        <p:nvSpPr>
          <p:cNvPr id="1214" name="Shape 1214"/>
          <p:cNvSpPr/>
          <p:nvPr/>
        </p:nvSpPr>
        <p:spPr>
          <a:xfrm>
            <a:off x="397368" y="7802880"/>
            <a:ext cx="12228126" cy="14418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lvl1pPr marL="382586" marR="39686" indent="-342900" algn="l" defTabSz="914400">
              <a:lnSpc>
                <a:spcPct val="90000"/>
              </a:lnSpc>
              <a:spcBef>
                <a:spcPts val="1400"/>
              </a:spcBef>
              <a:defRPr sz="2800">
                <a:uFill>
                  <a:solidFill>
                    <a:srgbClr val="000000"/>
                  </a:solidFill>
                </a:uFill>
                <a:latin typeface="Heiti TC Light"/>
                <a:ea typeface="Heiti TC Light"/>
                <a:cs typeface="Heiti TC Light"/>
                <a:sym typeface="Heiti TC Light"/>
              </a:defRPr>
            </a:lvl1pPr>
            <a:lvl2pPr marL="344486" marR="39686" indent="-304800" algn="l"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lvl2pPr>
          </a:lstStyle>
          <a:p>
            <a:pPr>
              <a:defRPr b="1">
                <a:latin typeface="Arial"/>
                <a:ea typeface="Arial"/>
                <a:cs typeface="Arial"/>
                <a:sym typeface="Arial"/>
              </a:defRPr>
            </a:pPr>
            <a:r>
              <a:rPr b="0">
                <a:latin typeface="Heiti TC Light"/>
                <a:ea typeface="Heiti TC Light"/>
                <a:cs typeface="Heiti TC Light"/>
                <a:sym typeface="Heiti TC Light"/>
              </a:rPr>
              <a:t>	</a:t>
            </a:r>
          </a:p>
          <a:p>
            <a:pPr lvl="1"/>
            <a:r>
              <a:t>     Need to consider all possible orderings of interfering isolated statements to establish data race freedom</a:t>
            </a:r>
          </a:p>
        </p:txBody>
      </p:sp>
    </p:spTree>
    <p:extLst>
      <p:ext uri="{BB962C8B-B14F-4D97-AF65-F5344CB8AC3E}">
        <p14:creationId xmlns:p14="http://schemas.microsoft.com/office/powerpoint/2010/main" val="112645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 grpId="0" animBg="1" advAuto="0"/>
      <p:bldP spid="1214" grpId="0" animBg="1" advAuto="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Shape 121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17" name="Shape 1217"/>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18" name="Shape 121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1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20" name="Shape 1220"/>
          <p:cNvSpPr>
            <a:spLocks noGrp="1"/>
          </p:cNvSpPr>
          <p:nvPr>
            <p:ph type="title"/>
          </p:nvPr>
        </p:nvSpPr>
        <p:spPr>
          <a:xfrm>
            <a:off x="738293" y="198684"/>
            <a:ext cx="11464997" cy="740488"/>
          </a:xfrm>
          <a:prstGeom prst="rect">
            <a:avLst/>
          </a:prstGeom>
        </p:spPr>
        <p:txBody>
          <a:bodyPr lIns="54186" tIns="54186" rIns="54186" bIns="54186"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Object-based isolation in HJ </a:t>
            </a:r>
          </a:p>
        </p:txBody>
      </p:sp>
      <p:sp>
        <p:nvSpPr>
          <p:cNvPr id="1221" name="Shape 1221"/>
          <p:cNvSpPr>
            <a:spLocks noGrp="1"/>
          </p:cNvSpPr>
          <p:nvPr>
            <p:ph type="body" idx="1"/>
          </p:nvPr>
        </p:nvSpPr>
        <p:spPr>
          <a:xfrm>
            <a:off x="397368" y="1349347"/>
            <a:ext cx="12210063" cy="7622259"/>
          </a:xfrm>
          <a:prstGeom prst="rect">
            <a:avLst/>
          </a:prstGeom>
        </p:spPr>
        <p:txBody>
          <a:bodyPr lIns="54186" tIns="54186" rIns="54186" bIns="54186" anchor="t"/>
          <a:lstStyle/>
          <a:p>
            <a:pPr marL="342900" marR="39686" indent="-342900" defTabSz="914400">
              <a:lnSpc>
                <a:spcPct val="90000"/>
              </a:lnSpc>
              <a:spcBef>
                <a:spcPts val="1200"/>
              </a:spcBef>
              <a:buClr>
                <a:srgbClr val="B62BB4"/>
              </a:buClr>
              <a:buSzTx/>
              <a:buNone/>
              <a:defRPr sz="2800" b="1">
                <a:uFill>
                  <a:solidFill>
                    <a:srgbClr val="000000"/>
                  </a:solidFill>
                </a:uFill>
                <a:latin typeface="Courier"/>
                <a:ea typeface="Courier"/>
                <a:cs typeface="Courier"/>
                <a:sym typeface="Courier"/>
              </a:defRPr>
            </a:pPr>
            <a:r>
              <a:rPr>
                <a:solidFill>
                  <a:srgbClr val="B62BB4"/>
                </a:solidFill>
                <a:uFill>
                  <a:solidFill>
                    <a:srgbClr val="B62BB4"/>
                  </a:solidFill>
                </a:uFill>
              </a:rPr>
              <a:t>isolated(obj1, obj2, …, () -&gt; &lt;body&gt; );</a:t>
            </a:r>
          </a:p>
          <a:p>
            <a:pPr marL="342900" marR="39686" indent="-342900" defTabSz="914400">
              <a:lnSpc>
                <a:spcPct val="90000"/>
              </a:lnSpc>
              <a:spcBef>
                <a:spcPts val="1200"/>
              </a:spcBef>
              <a:buClr>
                <a:srgbClr val="B62BB4"/>
              </a:buClr>
              <a:buSzTx/>
              <a:buNone/>
              <a:defRPr sz="2800" b="1">
                <a:uFill>
                  <a:solidFill>
                    <a:srgbClr val="000000"/>
                  </a:solidFill>
                </a:uFill>
                <a:latin typeface="Courier"/>
                <a:ea typeface="Courier"/>
                <a:cs typeface="Courier"/>
                <a:sym typeface="Courier"/>
              </a:defRPr>
            </a:pPr>
            <a:endParaRPr>
              <a:solidFill>
                <a:srgbClr val="B62BB4"/>
              </a:solidFill>
              <a:uFill>
                <a:solidFill>
                  <a:srgbClr val="B62BB4"/>
                </a:solidFill>
              </a:uFill>
            </a:endParaRP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In this case, programmer specifies list of objects for which isolation is required</a:t>
            </a: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Mutual exclusion is only guaranteed for instances of isolated statements that have a non-empty intersection in their object lists </a:t>
            </a:r>
          </a:p>
          <a:p>
            <a:pPr marL="820737" marR="39686" lvl="1" indent="-323850" defTabSz="914400">
              <a:lnSpc>
                <a:spcPct val="90000"/>
              </a:lnSpc>
              <a:spcBef>
                <a:spcPts val="1200"/>
              </a:spcBef>
              <a:buClr>
                <a:srgbClr val="000000"/>
              </a:buClr>
              <a:buSzPct val="130000"/>
              <a:buChar char="—"/>
              <a:defRPr sz="2800" b="1">
                <a:solidFill>
                  <a:srgbClr val="0433FF"/>
                </a:solidFill>
                <a:uFill>
                  <a:solidFill>
                    <a:srgbClr val="0433FF"/>
                  </a:solidFill>
                </a:uFill>
                <a:latin typeface="Arial"/>
                <a:ea typeface="Arial"/>
                <a:cs typeface="Arial"/>
                <a:sym typeface="Arial"/>
              </a:defRPr>
            </a:pPr>
            <a:r>
              <a:t>Standard isolated is equivalent to “isolated(*)” by default i.e., isolation across all objects</a:t>
            </a: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Example:</a:t>
            </a:r>
          </a:p>
          <a:p>
            <a:pPr marL="826180" marR="39686" lvl="1" indent="-381680" defTabSz="914400">
              <a:lnSpc>
                <a:spcPct val="90000"/>
              </a:lnSpc>
              <a:spcBef>
                <a:spcPts val="1200"/>
              </a:spcBef>
              <a:buSzPct val="130000"/>
              <a:defRPr sz="2800" b="1">
                <a:uFill>
                  <a:solidFill>
                    <a:srgbClr val="000000"/>
                  </a:solidFill>
                </a:uFill>
                <a:latin typeface="Arial"/>
                <a:ea typeface="Arial"/>
                <a:cs typeface="Arial"/>
                <a:sym typeface="Arial"/>
              </a:defRPr>
            </a:pPr>
            <a:r>
              <a:rPr sz="2200">
                <a:latin typeface="Courier"/>
                <a:ea typeface="Courier"/>
                <a:cs typeface="Courier"/>
                <a:sym typeface="Courier"/>
              </a:rPr>
              <a:t>isolated(a, b, () -&gt; {})</a:t>
            </a:r>
            <a:r>
              <a:t> and </a:t>
            </a:r>
            <a:r>
              <a:rPr sz="2200">
                <a:latin typeface="Courier"/>
                <a:ea typeface="Courier"/>
                <a:cs typeface="Courier"/>
                <a:sym typeface="Courier"/>
              </a:rPr>
              <a:t>isolated(c, d, () -&gt; {})</a:t>
            </a:r>
            <a:r>
              <a:t> </a:t>
            </a:r>
            <a:br/>
            <a:r>
              <a:rPr>
                <a:solidFill>
                  <a:srgbClr val="008F00"/>
                </a:solidFill>
              </a:rPr>
              <a:t>can</a:t>
            </a:r>
            <a:r>
              <a:t> execute in parallel</a:t>
            </a:r>
          </a:p>
          <a:p>
            <a:pPr marL="826180" marR="39686" lvl="1" indent="-381680" defTabSz="914400">
              <a:lnSpc>
                <a:spcPct val="90000"/>
              </a:lnSpc>
              <a:spcBef>
                <a:spcPts val="1200"/>
              </a:spcBef>
              <a:buSzPct val="130000"/>
              <a:defRPr sz="2800" b="1">
                <a:uFill>
                  <a:solidFill>
                    <a:srgbClr val="000000"/>
                  </a:solidFill>
                </a:uFill>
                <a:latin typeface="Arial"/>
                <a:ea typeface="Arial"/>
                <a:cs typeface="Arial"/>
                <a:sym typeface="Arial"/>
              </a:defRPr>
            </a:pPr>
            <a:r>
              <a:rPr sz="2200">
                <a:latin typeface="Courier"/>
                <a:ea typeface="Courier"/>
                <a:cs typeface="Courier"/>
                <a:sym typeface="Courier"/>
              </a:rPr>
              <a:t>isolated(a, b, () -&gt; {})</a:t>
            </a:r>
            <a:r>
              <a:t> and </a:t>
            </a:r>
            <a:r>
              <a:rPr sz="2200">
                <a:latin typeface="Courier"/>
                <a:ea typeface="Courier"/>
                <a:cs typeface="Courier"/>
                <a:sym typeface="Courier"/>
              </a:rPr>
              <a:t>isolated(b, c, () -&gt; {})</a:t>
            </a:r>
            <a:r>
              <a:t> </a:t>
            </a:r>
            <a:br/>
            <a:r>
              <a:rPr>
                <a:solidFill>
                  <a:srgbClr val="FF2600"/>
                </a:solidFill>
              </a:rPr>
              <a:t>cannot</a:t>
            </a:r>
            <a:r>
              <a:t> execute in parallel</a:t>
            </a:r>
          </a:p>
        </p:txBody>
      </p:sp>
      <p:sp>
        <p:nvSpPr>
          <p:cNvPr id="1222" name="Shape 1222"/>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126</a:t>
            </a:fld>
            <a:endParaRPr/>
          </a:p>
        </p:txBody>
      </p:sp>
    </p:spTree>
    <p:extLst>
      <p:ext uri="{BB962C8B-B14F-4D97-AF65-F5344CB8AC3E}">
        <p14:creationId xmlns:p14="http://schemas.microsoft.com/office/powerpoint/2010/main" val="112294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Shape 122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25" name="Shape 1225"/>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26" name="Shape 122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2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28" name="Shape 1228"/>
          <p:cNvSpPr>
            <a:spLocks noGrp="1"/>
          </p:cNvSpPr>
          <p:nvPr>
            <p:ph type="title"/>
          </p:nvPr>
        </p:nvSpPr>
        <p:spPr>
          <a:xfrm>
            <a:off x="1207911" y="3066"/>
            <a:ext cx="11464997" cy="1335797"/>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DoublyLinkedListNode Example revisited with Object-Based Isolation</a:t>
            </a:r>
          </a:p>
        </p:txBody>
      </p:sp>
      <p:sp>
        <p:nvSpPr>
          <p:cNvPr id="1229" name="Shape 1229"/>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127</a:t>
            </a:fld>
            <a:endParaRPr/>
          </a:p>
        </p:txBody>
      </p:sp>
      <p:sp>
        <p:nvSpPr>
          <p:cNvPr id="1230" name="Shape 1230"/>
          <p:cNvSpPr/>
          <p:nvPr/>
        </p:nvSpPr>
        <p:spPr>
          <a:xfrm>
            <a:off x="397368" y="1435605"/>
            <a:ext cx="12210063" cy="728218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lstStyle/>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class DoublyLinkedListNode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DoublyLinkedListNode prev, next;</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 .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void delete()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isolated(</a:t>
            </a:r>
            <a:r>
              <a:rPr>
                <a:solidFill>
                  <a:srgbClr val="FF2600"/>
                </a:solidFill>
                <a:uFill>
                  <a:solidFill>
                    <a:srgbClr val="FF2600"/>
                  </a:solidFill>
                </a:uFill>
              </a:rPr>
              <a:t>this.prev, this, this.next</a:t>
            </a:r>
            <a:r>
              <a:t>, () -&gt; { // object-based isolation</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this.prev.next = this.next;</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this.next.prev = this.prev;</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 .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 // DoublyLinkedListNode</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 .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static void deleteTwoNodes(DoublyLinkedListNode L)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finish</a:t>
            </a:r>
            <a:r>
              <a:t>(() -&gt;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DoublyLinkedListNode second = L.next;</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DoublyLinkedListNode third = second.next;</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rPr>
                <a:uFill>
                  <a:solidFill>
                    <a:srgbClr val="0433FF"/>
                  </a:solidFill>
                </a:uFill>
              </a:rPr>
              <a:t>(() -&gt; {</a:t>
            </a:r>
            <a:r>
              <a:t> second.delete();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r>
              <a:rPr>
                <a:solidFill>
                  <a:srgbClr val="0433FF"/>
                </a:solidFill>
                <a:uFill>
                  <a:solidFill>
                    <a:srgbClr val="0433FF"/>
                  </a:solidFill>
                </a:uFill>
              </a:rPr>
              <a:t>async</a:t>
            </a:r>
            <a:r>
              <a:rPr>
                <a:uFill>
                  <a:solidFill>
                    <a:srgbClr val="0433FF"/>
                  </a:solidFill>
                </a:uFill>
              </a:rPr>
              <a:t>(() -&gt; {</a:t>
            </a:r>
            <a:r>
              <a:t> third.delete();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p:txBody>
      </p:sp>
    </p:spTree>
    <p:extLst>
      <p:ext uri="{BB962C8B-B14F-4D97-AF65-F5344CB8AC3E}">
        <p14:creationId xmlns:p14="http://schemas.microsoft.com/office/powerpoint/2010/main" val="1838094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Shape 123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33" name="Shape 123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34" name="Shape 123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3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36" name="Shape 1236"/>
          <p:cNvSpPr>
            <a:spLocks noGrp="1"/>
          </p:cNvSpPr>
          <p:nvPr>
            <p:ph type="title"/>
          </p:nvPr>
        </p:nvSpPr>
        <p:spPr>
          <a:xfrm>
            <a:off x="738293" y="198684"/>
            <a:ext cx="11464997" cy="740488"/>
          </a:xfrm>
          <a:prstGeom prst="rect">
            <a:avLst/>
          </a:prstGeom>
        </p:spPr>
        <p:txBody>
          <a:bodyPr lIns="54186" tIns="54186" rIns="54186" bIns="54186"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Read-Write Object-based isolation in HJ </a:t>
            </a:r>
          </a:p>
        </p:txBody>
      </p:sp>
      <p:sp>
        <p:nvSpPr>
          <p:cNvPr id="1237" name="Shape 1237"/>
          <p:cNvSpPr>
            <a:spLocks noGrp="1"/>
          </p:cNvSpPr>
          <p:nvPr>
            <p:ph type="body" idx="1"/>
          </p:nvPr>
        </p:nvSpPr>
        <p:spPr>
          <a:xfrm>
            <a:off x="397368" y="1349347"/>
            <a:ext cx="12210063" cy="5554044"/>
          </a:xfrm>
          <a:prstGeom prst="rect">
            <a:avLst/>
          </a:prstGeom>
        </p:spPr>
        <p:txBody>
          <a:bodyPr lIns="54186" tIns="54186" rIns="54186" bIns="54186" anchor="t"/>
          <a:lstStyle/>
          <a:p>
            <a:pPr marL="342900" marR="39686" indent="-342900" defTabSz="914400">
              <a:lnSpc>
                <a:spcPct val="90000"/>
              </a:lnSpc>
              <a:spcBef>
                <a:spcPts val="1200"/>
              </a:spcBef>
              <a:buClr>
                <a:srgbClr val="B62BB4"/>
              </a:buClr>
              <a:buSzTx/>
              <a:buNone/>
              <a:defRPr sz="2800" b="1">
                <a:uFill>
                  <a:solidFill>
                    <a:srgbClr val="000000"/>
                  </a:solidFill>
                </a:uFill>
                <a:latin typeface="Courier"/>
                <a:ea typeface="Courier"/>
                <a:cs typeface="Courier"/>
                <a:sym typeface="Courier"/>
              </a:defRPr>
            </a:pPr>
            <a:r>
              <a:rPr>
                <a:solidFill>
                  <a:srgbClr val="B62BB4"/>
                </a:solidFill>
                <a:uFill>
                  <a:solidFill>
                    <a:srgbClr val="B62BB4"/>
                  </a:solidFill>
                </a:uFill>
              </a:rPr>
              <a:t>isolated(readMode(obj1), </a:t>
            </a:r>
            <a:br>
              <a:rPr>
                <a:solidFill>
                  <a:srgbClr val="B62BB4"/>
                </a:solidFill>
                <a:uFill>
                  <a:solidFill>
                    <a:srgbClr val="B62BB4"/>
                  </a:solidFill>
                </a:uFill>
              </a:rPr>
            </a:br>
            <a:r>
              <a:rPr>
                <a:solidFill>
                  <a:srgbClr val="B62BB4"/>
                </a:solidFill>
                <a:uFill>
                  <a:solidFill>
                    <a:srgbClr val="B62BB4"/>
                  </a:solidFill>
                </a:uFill>
              </a:rPr>
              <a:t>        writeMode(obj2), …, </a:t>
            </a:r>
            <a:br>
              <a:rPr>
                <a:solidFill>
                  <a:srgbClr val="B62BB4"/>
                </a:solidFill>
                <a:uFill>
                  <a:solidFill>
                    <a:srgbClr val="B62BB4"/>
                  </a:solidFill>
                </a:uFill>
              </a:rPr>
            </a:br>
            <a:r>
              <a:rPr>
                <a:solidFill>
                  <a:srgbClr val="B62BB4"/>
                </a:solidFill>
                <a:uFill>
                  <a:solidFill>
                    <a:srgbClr val="B62BB4"/>
                  </a:solidFill>
                </a:uFill>
              </a:rPr>
              <a:t>        () -&gt; &lt;body&gt; );</a:t>
            </a:r>
          </a:p>
          <a:p>
            <a:pPr marL="342900" marR="39686" indent="-342900" defTabSz="914400">
              <a:lnSpc>
                <a:spcPct val="90000"/>
              </a:lnSpc>
              <a:spcBef>
                <a:spcPts val="1200"/>
              </a:spcBef>
              <a:buClr>
                <a:srgbClr val="B62BB4"/>
              </a:buClr>
              <a:buSzTx/>
              <a:buNone/>
              <a:defRPr sz="2800" b="1">
                <a:uFill>
                  <a:solidFill>
                    <a:srgbClr val="000000"/>
                  </a:solidFill>
                </a:uFill>
                <a:latin typeface="Courier"/>
                <a:ea typeface="Courier"/>
                <a:cs typeface="Courier"/>
                <a:sym typeface="Courier"/>
              </a:defRPr>
            </a:pPr>
            <a:endParaRPr>
              <a:solidFill>
                <a:srgbClr val="B62BB4"/>
              </a:solidFill>
              <a:uFill>
                <a:solidFill>
                  <a:srgbClr val="B62BB4"/>
                </a:solidFill>
              </a:uFill>
            </a:endParaRP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Programmer specifies list of objects as well as their read-write modes for which isolation is required </a:t>
            </a: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Not specifying a mode is the same as specifying a write mode</a:t>
            </a: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Mutual exclusion is only guaranteed for instances of isolated statements that have a non-empty intersection in their object lists</a:t>
            </a:r>
          </a:p>
          <a:p>
            <a:pPr marL="525462" marR="39686" indent="-485775" defTabSz="914400">
              <a:lnSpc>
                <a:spcPct val="90000"/>
              </a:lnSpc>
              <a:spcBef>
                <a:spcPts val="1200"/>
              </a:spcBef>
              <a:buSzPct val="130000"/>
              <a:defRPr sz="2800" b="1">
                <a:uFill>
                  <a:solidFill>
                    <a:srgbClr val="000000"/>
                  </a:solidFill>
                </a:uFill>
                <a:latin typeface="Arial"/>
                <a:ea typeface="Arial"/>
                <a:cs typeface="Arial"/>
                <a:sym typeface="Arial"/>
              </a:defRPr>
            </a:pPr>
            <a:r>
              <a:t>Distinguish between read/write accesses for further parallelism</a:t>
            </a:r>
          </a:p>
        </p:txBody>
      </p:sp>
      <p:sp>
        <p:nvSpPr>
          <p:cNvPr id="1238" name="Shape 1238"/>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128</a:t>
            </a:fld>
            <a:endParaRPr/>
          </a:p>
        </p:txBody>
      </p:sp>
    </p:spTree>
    <p:extLst>
      <p:ext uri="{BB962C8B-B14F-4D97-AF65-F5344CB8AC3E}">
        <p14:creationId xmlns:p14="http://schemas.microsoft.com/office/powerpoint/2010/main" val="1310117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hape 124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41" name="Shape 1241"/>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42" name="Shape 124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4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44" name="Shape 1244"/>
          <p:cNvSpPr>
            <a:spLocks noGrp="1"/>
          </p:cNvSpPr>
          <p:nvPr>
            <p:ph type="title"/>
          </p:nvPr>
        </p:nvSpPr>
        <p:spPr>
          <a:xfrm>
            <a:off x="1207911" y="3066"/>
            <a:ext cx="11464997" cy="1335797"/>
          </a:xfrm>
          <a:prstGeom prst="rect">
            <a:avLst/>
          </a:prstGeom>
        </p:spPr>
        <p:txBody>
          <a:bodyPr lIns="54186" tIns="54186" rIns="54186" bIns="54186"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SortedLinkedList Example </a:t>
            </a:r>
            <a:br/>
            <a:r>
              <a:t>Read-Write Object-Based Isolation</a:t>
            </a:r>
          </a:p>
        </p:txBody>
      </p:sp>
      <p:sp>
        <p:nvSpPr>
          <p:cNvPr id="1245" name="Shape 1245"/>
          <p:cNvSpPr>
            <a:spLocks noGrp="1"/>
          </p:cNvSpPr>
          <p:nvPr>
            <p:ph type="sldNum" sz="quarter" idx="2"/>
          </p:nvPr>
        </p:nvSpPr>
        <p:spPr>
          <a:xfrm>
            <a:off x="455418" y="9268177"/>
            <a:ext cx="443831"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129</a:t>
            </a:fld>
            <a:endParaRPr/>
          </a:p>
        </p:txBody>
      </p:sp>
      <p:sp>
        <p:nvSpPr>
          <p:cNvPr id="1246" name="Shape 1246"/>
          <p:cNvSpPr/>
          <p:nvPr/>
        </p:nvSpPr>
        <p:spPr>
          <a:xfrm>
            <a:off x="397368" y="1435605"/>
            <a:ext cx="12210063" cy="728218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lstStyle/>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public boolean contains(Object object)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return </a:t>
            </a:r>
            <a:r>
              <a:rPr>
                <a:solidFill>
                  <a:srgbClr val="0433FF"/>
                </a:solidFill>
              </a:rPr>
              <a:t>isolatedWithReturn</a:t>
            </a:r>
            <a:r>
              <a:t>( </a:t>
            </a:r>
            <a:r>
              <a:rPr>
                <a:solidFill>
                  <a:srgbClr val="0433FF"/>
                </a:solidFill>
              </a:rPr>
              <a:t>readMode</a:t>
            </a:r>
            <a:r>
              <a:t>(this), () -&gt;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Entry pred, curr;</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return (key == curr.key);</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a:defRPr sz="2000" b="1">
                <a:uFill>
                  <a:solidFill>
                    <a:srgbClr val="000000"/>
                  </a:solidFill>
                </a:uFill>
                <a:latin typeface="Courier"/>
                <a:ea typeface="Courier"/>
                <a:cs typeface="Courier"/>
                <a:sym typeface="Courier"/>
              </a:defRPr>
            </a:pPr>
            <a:endParaRP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public int add(Object object) {</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return </a:t>
            </a:r>
            <a:r>
              <a:rPr>
                <a:solidFill>
                  <a:srgbClr val="0433FF"/>
                </a:solidFill>
              </a:rPr>
              <a:t>isolatedWithReturn</a:t>
            </a:r>
            <a:r>
              <a:t>( </a:t>
            </a:r>
            <a:r>
              <a:rPr>
                <a:solidFill>
                  <a:srgbClr val="0433FF"/>
                </a:solidFill>
              </a:rPr>
              <a:t>writeMode</a:t>
            </a:r>
            <a:r>
              <a:t>(this), () -&gt; {</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Entry pred, curr;</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if (...) return 1; else return 0;</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a:t>
            </a:r>
          </a:p>
          <a:p>
            <a:pPr marL="440871" marR="39686" indent="-440871" algn="l" defTabSz="914400">
              <a:lnSpc>
                <a:spcPct val="80000"/>
              </a:lnSpc>
              <a:spcBef>
                <a:spcPts val="800"/>
              </a:spcBef>
              <a:buSzPct val="130000"/>
              <a:buAutoNum type="arabicPeriod" startAt="9"/>
              <a:defRPr sz="2000" b="1">
                <a:uFill>
                  <a:solidFill>
                    <a:srgbClr val="000000"/>
                  </a:solidFill>
                </a:uFill>
                <a:latin typeface="Courier"/>
                <a:ea typeface="Courier"/>
                <a:cs typeface="Courier"/>
                <a:sym typeface="Courier"/>
              </a:defRPr>
            </a:pPr>
            <a:r>
              <a:t> }</a:t>
            </a:r>
          </a:p>
        </p:txBody>
      </p:sp>
    </p:spTree>
    <p:extLst>
      <p:ext uri="{BB962C8B-B14F-4D97-AF65-F5344CB8AC3E}">
        <p14:creationId xmlns:p14="http://schemas.microsoft.com/office/powerpoint/2010/main" val="98971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dirty="0"/>
          </a:p>
        </p:txBody>
      </p:sp>
      <p:grpSp>
        <p:nvGrpSpPr>
          <p:cNvPr id="470" name="Group 469"/>
          <p:cNvGrpSpPr/>
          <p:nvPr/>
        </p:nvGrpSpPr>
        <p:grpSpPr>
          <a:xfrm>
            <a:off x="5419799" y="1693316"/>
            <a:ext cx="7158041" cy="6899802"/>
            <a:chOff x="3376681" y="1627560"/>
            <a:chExt cx="7158041" cy="6899802"/>
          </a:xfrm>
        </p:grpSpPr>
        <p:sp>
          <p:nvSpPr>
            <p:cNvPr id="2" name="Oval 1"/>
            <p:cNvSpPr/>
            <p:nvPr/>
          </p:nvSpPr>
          <p:spPr>
            <a:xfrm>
              <a:off x="3376681" y="346173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5400744" y="3461730"/>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7424807" y="3461729"/>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3376681" y="1627560"/>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5400744"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7424807"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9434584" y="5328622"/>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5400744" y="7412937"/>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4476819" y="4018943"/>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6505644" y="4018941"/>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5950813" y="4576155"/>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6500882" y="5885835"/>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524945" y="5885834"/>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8363834" y="4412950"/>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3926750" y="2741985"/>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4315708" y="2578781"/>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5950813" y="6443047"/>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6500882" y="6279843"/>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     F</a:t>
            </a:r>
            <a:r>
              <a:rPr lang="en-US" sz="2800" dirty="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13352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Shape 124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49" name="Shape 1249"/>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50" name="Shape 125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5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52" name="Shape 1252"/>
          <p:cNvSpPr>
            <a:spLocks noGrp="1"/>
          </p:cNvSpPr>
          <p:nvPr>
            <p:ph type="title"/>
          </p:nvPr>
        </p:nvSpPr>
        <p:spPr>
          <a:xfrm>
            <a:off x="300284" y="1129"/>
            <a:ext cx="11921068" cy="1318543"/>
          </a:xfrm>
          <a:prstGeom prst="rect">
            <a:avLst/>
          </a:prstGeom>
        </p:spPr>
        <p:txBody>
          <a:bodyPr lIns="54186" tIns="54186" rIns="54186" bIns="54186" anchor="b"/>
          <a:lstStyle>
            <a:lvl1pPr marL="39686" marR="39686" defTabSz="914400">
              <a:lnSpc>
                <a:spcPct val="85000"/>
              </a:lnSpc>
              <a:defRPr sz="3400" b="1">
                <a:solidFill>
                  <a:srgbClr val="004C46"/>
                </a:solidFill>
                <a:uFill>
                  <a:solidFill>
                    <a:srgbClr val="004C46"/>
                  </a:solidFill>
                </a:uFill>
                <a:latin typeface="Arial"/>
                <a:ea typeface="Arial"/>
                <a:cs typeface="Arial"/>
                <a:sym typeface="Arial"/>
              </a:defRPr>
            </a:lvl1pPr>
          </a:lstStyle>
          <a:p>
            <a:r>
              <a:t>java.util.concurrent.AtomicInteger methods and their equivalent isolated statements</a:t>
            </a:r>
          </a:p>
        </p:txBody>
      </p:sp>
      <p:sp>
        <p:nvSpPr>
          <p:cNvPr id="1253" name="Shape 1253"/>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130</a:t>
            </a:fld>
            <a:endParaRPr/>
          </a:p>
        </p:txBody>
      </p:sp>
      <p:pic>
        <p:nvPicPr>
          <p:cNvPr id="1254" name="droppedImage.png"/>
          <p:cNvPicPr>
            <a:picLocks noChangeAspect="1"/>
          </p:cNvPicPr>
          <p:nvPr/>
        </p:nvPicPr>
        <p:blipFill>
          <a:blip r:embed="rId3">
            <a:extLst/>
          </a:blip>
          <a:stretch>
            <a:fillRect/>
          </a:stretch>
        </p:blipFill>
        <p:spPr>
          <a:xfrm>
            <a:off x="270933" y="1733973"/>
            <a:ext cx="12444871" cy="3635892"/>
          </a:xfrm>
          <a:prstGeom prst="rect">
            <a:avLst/>
          </a:prstGeom>
          <a:ln w="25400"/>
        </p:spPr>
      </p:pic>
      <p:sp>
        <p:nvSpPr>
          <p:cNvPr id="1255" name="Shape 1255"/>
          <p:cNvSpPr/>
          <p:nvPr/>
        </p:nvSpPr>
        <p:spPr>
          <a:xfrm>
            <a:off x="415430" y="6068906"/>
            <a:ext cx="12517122" cy="23114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39" marR="40639" algn="l" defTabSz="914400">
              <a:lnSpc>
                <a:spcPct val="120000"/>
              </a:lnSpc>
              <a:defRPr sz="2800" b="1">
                <a:solidFill>
                  <a:srgbClr val="0433FF"/>
                </a:solidFill>
                <a:uFill>
                  <a:solidFill>
                    <a:srgbClr val="0433FF"/>
                  </a:solidFill>
                </a:uFill>
                <a:latin typeface="Arial"/>
                <a:ea typeface="Arial"/>
                <a:cs typeface="Arial"/>
                <a:sym typeface="Arial"/>
              </a:defRPr>
            </a:pPr>
            <a:r>
              <a:t>Methods in java.util.concurrent.AtomicInteger class and their equivalent HJ isolated statements.  </a:t>
            </a:r>
          </a:p>
          <a:p>
            <a:pPr marL="386362" marR="40639" indent="-345722" algn="l" defTabSz="914400">
              <a:lnSpc>
                <a:spcPct val="120000"/>
              </a:lnSpc>
              <a:buSzPct val="75000"/>
              <a:buChar char="•"/>
              <a:defRPr sz="2400" b="1">
                <a:solidFill>
                  <a:srgbClr val="0433FF"/>
                </a:solidFill>
                <a:uFill>
                  <a:solidFill>
                    <a:srgbClr val="0433FF"/>
                  </a:solidFill>
                </a:uFill>
                <a:latin typeface="Arial"/>
                <a:ea typeface="Arial"/>
                <a:cs typeface="Arial"/>
                <a:sym typeface="Arial"/>
              </a:defRPr>
            </a:pPr>
            <a:r>
              <a:t>Variable v refers to an AtomicInteger object in column 2 and to a standard non-atomic Java object in column 3.  </a:t>
            </a:r>
          </a:p>
          <a:p>
            <a:pPr marL="386362" marR="40639" indent="-345722" algn="l" defTabSz="914400">
              <a:lnSpc>
                <a:spcPct val="120000"/>
              </a:lnSpc>
              <a:buSzPct val="75000"/>
              <a:buChar char="•"/>
              <a:defRPr sz="2400" b="1">
                <a:solidFill>
                  <a:srgbClr val="0433FF"/>
                </a:solidFill>
                <a:uFill>
                  <a:solidFill>
                    <a:srgbClr val="0433FF"/>
                  </a:solidFill>
                </a:uFill>
                <a:latin typeface="Arial"/>
                <a:ea typeface="Arial"/>
                <a:cs typeface="Arial"/>
                <a:sym typeface="Arial"/>
              </a:defRPr>
            </a:pPr>
            <a:r>
              <a:t>val refers to a field of type int.</a:t>
            </a:r>
          </a:p>
        </p:txBody>
      </p:sp>
    </p:spTree>
    <p:extLst>
      <p:ext uri="{BB962C8B-B14F-4D97-AF65-F5344CB8AC3E}">
        <p14:creationId xmlns:p14="http://schemas.microsoft.com/office/powerpoint/2010/main" val="1835645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58" name="Shape 125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59" name="Shape 125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6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61" name="Shape 1261"/>
          <p:cNvSpPr>
            <a:spLocks noGrp="1"/>
          </p:cNvSpPr>
          <p:nvPr>
            <p:ph type="title"/>
          </p:nvPr>
        </p:nvSpPr>
        <p:spPr>
          <a:xfrm>
            <a:off x="756355" y="-1"/>
            <a:ext cx="11464996" cy="1320801"/>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rPr sz="3400"/>
              <a:t>java.util.concurrent. AtomicReference methods and their equivalent isolated statements</a:t>
            </a:r>
          </a:p>
        </p:txBody>
      </p:sp>
      <p:sp>
        <p:nvSpPr>
          <p:cNvPr id="1262" name="Shape 1262"/>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131</a:t>
            </a:fld>
            <a:endParaRPr/>
          </a:p>
        </p:txBody>
      </p:sp>
      <p:pic>
        <p:nvPicPr>
          <p:cNvPr id="1263" name="droppedImage.png"/>
          <p:cNvPicPr>
            <a:picLocks noChangeAspect="1"/>
          </p:cNvPicPr>
          <p:nvPr/>
        </p:nvPicPr>
        <p:blipFill>
          <a:blip r:embed="rId3">
            <a:extLst/>
          </a:blip>
          <a:stretch>
            <a:fillRect/>
          </a:stretch>
        </p:blipFill>
        <p:spPr>
          <a:xfrm>
            <a:off x="541866" y="1679786"/>
            <a:ext cx="11904946" cy="3287326"/>
          </a:xfrm>
          <a:prstGeom prst="rect">
            <a:avLst/>
          </a:prstGeom>
          <a:ln w="25400"/>
        </p:spPr>
      </p:pic>
      <p:sp>
        <p:nvSpPr>
          <p:cNvPr id="1264" name="Shape 1264"/>
          <p:cNvSpPr/>
          <p:nvPr/>
        </p:nvSpPr>
        <p:spPr>
          <a:xfrm>
            <a:off x="589205" y="5225626"/>
            <a:ext cx="11731171" cy="273501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39" marR="40639" algn="l" defTabSz="914400">
              <a:lnSpc>
                <a:spcPct val="120000"/>
              </a:lnSpc>
              <a:defRPr sz="2800" b="1">
                <a:solidFill>
                  <a:srgbClr val="0433FF"/>
                </a:solidFill>
                <a:uFill>
                  <a:solidFill>
                    <a:srgbClr val="0433FF"/>
                  </a:solidFill>
                </a:uFill>
                <a:latin typeface="Arial"/>
                <a:ea typeface="Arial"/>
                <a:cs typeface="Arial"/>
                <a:sym typeface="Arial"/>
              </a:defRPr>
            </a:pPr>
            <a:r>
              <a:t>Methods in java.util.concurrent.AtomicReference class and their equivalent HJ isolated statements.  </a:t>
            </a:r>
          </a:p>
          <a:p>
            <a:pPr marL="386362" marR="40639" indent="-345722" algn="l" defTabSz="914400">
              <a:lnSpc>
                <a:spcPct val="120000"/>
              </a:lnSpc>
              <a:buSzPct val="75000"/>
              <a:buChar char="•"/>
              <a:defRPr sz="2400" b="1">
                <a:solidFill>
                  <a:srgbClr val="0433FF"/>
                </a:solidFill>
                <a:uFill>
                  <a:solidFill>
                    <a:srgbClr val="0433FF"/>
                  </a:solidFill>
                </a:uFill>
                <a:latin typeface="Arial"/>
                <a:ea typeface="Arial"/>
                <a:cs typeface="Arial"/>
                <a:sym typeface="Arial"/>
              </a:defRPr>
            </a:pPr>
            <a:r>
              <a:t>Variable v refers to an AtomicReference object in column 2 and to a standard non-atomic Java object in column 3.  </a:t>
            </a:r>
          </a:p>
          <a:p>
            <a:pPr marL="386362" marR="40639" indent="-345722" algn="l" defTabSz="914400">
              <a:lnSpc>
                <a:spcPct val="120000"/>
              </a:lnSpc>
              <a:buSzPct val="75000"/>
              <a:buChar char="•"/>
              <a:defRPr sz="2400" b="1">
                <a:solidFill>
                  <a:srgbClr val="0433FF"/>
                </a:solidFill>
                <a:uFill>
                  <a:solidFill>
                    <a:srgbClr val="0433FF"/>
                  </a:solidFill>
                </a:uFill>
                <a:latin typeface="Arial"/>
                <a:ea typeface="Arial"/>
                <a:cs typeface="Arial"/>
                <a:sym typeface="Arial"/>
              </a:defRPr>
            </a:pPr>
            <a:r>
              <a:t>ref refers to a field of type Object.</a:t>
            </a:r>
          </a:p>
          <a:p>
            <a:pPr marL="386362" marR="40639" indent="-345722" algn="l" defTabSz="914400">
              <a:lnSpc>
                <a:spcPct val="120000"/>
              </a:lnSpc>
              <a:buSzPct val="75000"/>
              <a:buChar char="•"/>
              <a:defRPr sz="2400" b="1">
                <a:solidFill>
                  <a:srgbClr val="0433FF"/>
                </a:solidFill>
                <a:uFill>
                  <a:solidFill>
                    <a:srgbClr val="0433FF"/>
                  </a:solidFill>
                </a:uFill>
                <a:latin typeface="Arial"/>
                <a:ea typeface="Arial"/>
                <a:cs typeface="Arial"/>
                <a:sym typeface="Arial"/>
              </a:defRPr>
            </a:pPr>
            <a:r>
              <a:t>AtomicReference&lt;T&gt; can be used to specify a type parameter.</a:t>
            </a:r>
          </a:p>
        </p:txBody>
      </p:sp>
    </p:spTree>
    <p:extLst>
      <p:ext uri="{BB962C8B-B14F-4D97-AF65-F5344CB8AC3E}">
        <p14:creationId xmlns:p14="http://schemas.microsoft.com/office/powerpoint/2010/main" val="946568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Shape 126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67" name="Shape 1267"/>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68" name="Shape 126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6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70" name="Shape 1270"/>
          <p:cNvSpPr>
            <a:spLocks noGrp="1"/>
          </p:cNvSpPr>
          <p:nvPr>
            <p:ph type="title"/>
          </p:nvPr>
        </p:nvSpPr>
        <p:spPr>
          <a:xfrm>
            <a:off x="756355" y="-14996"/>
            <a:ext cx="11464997" cy="1335797"/>
          </a:xfrm>
          <a:prstGeom prst="rect">
            <a:avLst/>
          </a:prstGeom>
        </p:spPr>
        <p:txBody>
          <a:bodyPr lIns="54186" tIns="54186" rIns="54186" bIns="54186"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Three cases of contention among </a:t>
            </a:r>
          </a:p>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t>isolated statements</a:t>
            </a:r>
          </a:p>
        </p:txBody>
      </p:sp>
      <p:sp>
        <p:nvSpPr>
          <p:cNvPr id="1271" name="Shape 1271"/>
          <p:cNvSpPr>
            <a:spLocks noGrp="1"/>
          </p:cNvSpPr>
          <p:nvPr>
            <p:ph type="body" idx="1"/>
          </p:nvPr>
        </p:nvSpPr>
        <p:spPr>
          <a:xfrm>
            <a:off x="566702" y="1625600"/>
            <a:ext cx="12210063" cy="7369387"/>
          </a:xfrm>
          <a:prstGeom prst="rect">
            <a:avLst/>
          </a:prstGeom>
        </p:spPr>
        <p:txBody>
          <a:bodyPr lIns="72248" tIns="72248" rIns="72248" bIns="72248" anchor="t"/>
          <a:lstStyle/>
          <a:p>
            <a:pPr marL="640080" marR="39686" indent="-640080" defTabSz="914400">
              <a:lnSpc>
                <a:spcPct val="90000"/>
              </a:lnSpc>
              <a:spcBef>
                <a:spcPts val="1200"/>
              </a:spcBef>
              <a:buSzPct val="130000"/>
              <a:buAutoNum type="arabicPeriod"/>
              <a:defRPr sz="2800" b="1">
                <a:uFill>
                  <a:solidFill>
                    <a:srgbClr val="000000"/>
                  </a:solidFill>
                </a:uFill>
                <a:latin typeface="Arial"/>
                <a:ea typeface="Arial"/>
                <a:cs typeface="Arial"/>
                <a:sym typeface="Arial"/>
              </a:defRPr>
            </a:pPr>
            <a:r>
              <a:t>Low contention: when isolated statements are executed infrequently</a:t>
            </a:r>
          </a:p>
          <a:p>
            <a:pPr marL="952500" marR="39686" lvl="1" indent="-6096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Use of global isolated statements is usually the best approach. No visible benefit from other techniques because they incur overhead that is not needed since contention is low.</a:t>
            </a:r>
          </a:p>
          <a:p>
            <a:pPr marL="640080" marR="39686" indent="-640080" defTabSz="914400">
              <a:lnSpc>
                <a:spcPct val="90000"/>
              </a:lnSpc>
              <a:spcBef>
                <a:spcPts val="1200"/>
              </a:spcBef>
              <a:buSzPct val="130000"/>
              <a:buAutoNum type="arabicPeriod"/>
              <a:defRPr sz="2800" b="1">
                <a:uFill>
                  <a:solidFill>
                    <a:srgbClr val="000000"/>
                  </a:solidFill>
                </a:uFill>
                <a:latin typeface="Arial"/>
                <a:ea typeface="Arial"/>
                <a:cs typeface="Arial"/>
                <a:sym typeface="Arial"/>
              </a:defRPr>
            </a:pPr>
            <a:r>
              <a:t>Moderate contention (no variable is a “hot spot”): when serialization of all isolated statements limits performance, but serializing only interfering isolated statements results in good scalability</a:t>
            </a:r>
          </a:p>
          <a:p>
            <a:pPr marL="952500" marR="39686" lvl="1" indent="-6096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Atomic variables and object-based isolation usually do well in this scenario since the benefit obtained from reduced serialization outweighs any extra overhead incurred.</a:t>
            </a:r>
          </a:p>
          <a:p>
            <a:pPr marL="640080" marR="39686" indent="-640080" defTabSz="914400">
              <a:lnSpc>
                <a:spcPct val="90000"/>
              </a:lnSpc>
              <a:spcBef>
                <a:spcPts val="1200"/>
              </a:spcBef>
              <a:buSzPct val="130000"/>
              <a:buAutoNum type="arabicPeriod"/>
              <a:defRPr sz="2800" b="1">
                <a:uFill>
                  <a:solidFill>
                    <a:srgbClr val="000000"/>
                  </a:solidFill>
                </a:uFill>
                <a:latin typeface="Arial"/>
                <a:ea typeface="Arial"/>
                <a:cs typeface="Arial"/>
                <a:sym typeface="Arial"/>
              </a:defRPr>
            </a:pPr>
            <a:r>
              <a:t>High contention (one or more variables are hot spots): when interfering isolated statements dominate the program execution time</a:t>
            </a:r>
          </a:p>
          <a:p>
            <a:pPr marL="952500" marR="39686" lvl="1" indent="-609600" defTabSz="914400">
              <a:lnSpc>
                <a:spcPct val="90000"/>
              </a:lnSpc>
              <a:spcBef>
                <a:spcPts val="600"/>
              </a:spcBef>
              <a:buSzPct val="100000"/>
              <a:buChar char="—"/>
              <a:defRPr sz="2400" b="1">
                <a:solidFill>
                  <a:srgbClr val="0433FF"/>
                </a:solidFill>
                <a:uFill>
                  <a:solidFill>
                    <a:srgbClr val="0433FF"/>
                  </a:solidFill>
                </a:uFill>
                <a:latin typeface="Arial"/>
                <a:ea typeface="Arial"/>
                <a:cs typeface="Arial"/>
                <a:sym typeface="Arial"/>
              </a:defRPr>
            </a:pPr>
            <a:r>
              <a:t>Best approach in such cases is to find an alternative approach to isolated e.g., use of finish/phaser accumulators</a:t>
            </a:r>
          </a:p>
        </p:txBody>
      </p:sp>
      <p:sp>
        <p:nvSpPr>
          <p:cNvPr id="1272" name="Shape 1272"/>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132</a:t>
            </a:fld>
            <a:endParaRPr/>
          </a:p>
        </p:txBody>
      </p:sp>
    </p:spTree>
    <p:extLst>
      <p:ext uri="{BB962C8B-B14F-4D97-AF65-F5344CB8AC3E}">
        <p14:creationId xmlns:p14="http://schemas.microsoft.com/office/powerpoint/2010/main" val="416779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Shape 1274"/>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75" name="Shape 1275"/>
          <p:cNvSpPr/>
          <p:nvPr/>
        </p:nvSpPr>
        <p:spPr>
          <a:xfrm>
            <a:off x="4278488" y="9281724"/>
            <a:ext cx="4589794" cy="433495"/>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76" name="Shape 1276"/>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7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78" name="Shape 1278"/>
          <p:cNvSpPr>
            <a:spLocks noGrp="1"/>
          </p:cNvSpPr>
          <p:nvPr>
            <p:ph type="title"/>
          </p:nvPr>
        </p:nvSpPr>
        <p:spPr>
          <a:xfrm>
            <a:off x="756355" y="-14996"/>
            <a:ext cx="11464997" cy="1335797"/>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Properties of isolated statements</a:t>
            </a:r>
          </a:p>
        </p:txBody>
      </p:sp>
      <p:sp>
        <p:nvSpPr>
          <p:cNvPr id="1279" name="Shape 1279"/>
          <p:cNvSpPr>
            <a:spLocks noGrp="1"/>
          </p:cNvSpPr>
          <p:nvPr>
            <p:ph type="body" idx="1"/>
          </p:nvPr>
        </p:nvSpPr>
        <p:spPr>
          <a:xfrm>
            <a:off x="566702" y="1625599"/>
            <a:ext cx="12210063" cy="7477761"/>
          </a:xfrm>
          <a:prstGeom prst="rect">
            <a:avLst/>
          </a:prstGeom>
        </p:spPr>
        <p:txBody>
          <a:bodyPr lIns="54186" tIns="54186" rIns="54186" bIns="54186" anchor="t"/>
          <a:lstStyle/>
          <a:p>
            <a:pPr marL="39686" marR="39686" indent="0" defTabSz="914400">
              <a:lnSpc>
                <a:spcPct val="85000"/>
              </a:lnSpc>
              <a:spcBef>
                <a:spcPts val="0"/>
              </a:spcBef>
              <a:buSzTx/>
              <a:buNone/>
              <a:defRPr sz="3400" b="1">
                <a:solidFill>
                  <a:srgbClr val="004C46"/>
                </a:solidFill>
                <a:uFill>
                  <a:solidFill>
                    <a:srgbClr val="004C46"/>
                  </a:solidFill>
                </a:uFill>
                <a:latin typeface="Comic Sans MS"/>
                <a:ea typeface="Comic Sans MS"/>
                <a:cs typeface="Comic Sans MS"/>
                <a:sym typeface="Comic Sans MS"/>
              </a:defRPr>
            </a:pPr>
            <a:r>
              <a:t>How small or big should an isolated statement be?</a:t>
            </a:r>
          </a:p>
          <a:p>
            <a:pPr marL="480059"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Too small </a:t>
            </a:r>
            <a:r>
              <a:rPr b="0">
                <a:latin typeface="Wingdings"/>
                <a:ea typeface="Wingdings"/>
                <a:cs typeface="Wingdings"/>
                <a:sym typeface="Wingdings"/>
              </a:rPr>
              <a:t></a:t>
            </a:r>
            <a:r>
              <a:t> may lose invariants desired from mutual exclusion</a:t>
            </a:r>
          </a:p>
          <a:p>
            <a:pPr marL="480059"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Too big </a:t>
            </a:r>
            <a:r>
              <a:rPr b="0">
                <a:latin typeface="Wingdings"/>
                <a:ea typeface="Wingdings"/>
                <a:cs typeface="Wingdings"/>
                <a:sym typeface="Wingdings"/>
              </a:rPr>
              <a:t></a:t>
            </a:r>
            <a:r>
              <a:t> limits parallelism</a:t>
            </a:r>
          </a:p>
          <a:p>
            <a:pPr marL="0" marR="39686" indent="0" defTabSz="914400">
              <a:lnSpc>
                <a:spcPct val="90000"/>
              </a:lnSpc>
              <a:spcBef>
                <a:spcPts val="1200"/>
              </a:spcBef>
              <a:buSzTx/>
              <a:buNone/>
              <a:defRPr sz="2800" b="1">
                <a:uFill>
                  <a:solidFill>
                    <a:srgbClr val="000000"/>
                  </a:solidFill>
                </a:uFill>
                <a:latin typeface="Arial"/>
                <a:ea typeface="Arial"/>
                <a:cs typeface="Arial"/>
                <a:sym typeface="Arial"/>
              </a:defRPr>
            </a:pPr>
            <a:endParaRPr/>
          </a:p>
          <a:p>
            <a:pPr marL="39686" marR="39686" indent="39686" defTabSz="914400">
              <a:lnSpc>
                <a:spcPct val="85000"/>
              </a:lnSpc>
              <a:spcBef>
                <a:spcPts val="0"/>
              </a:spcBef>
              <a:buSzTx/>
              <a:buNone/>
              <a:defRPr sz="3400" b="1">
                <a:solidFill>
                  <a:srgbClr val="004C46"/>
                </a:solidFill>
                <a:uFill>
                  <a:solidFill>
                    <a:srgbClr val="004C46"/>
                  </a:solidFill>
                </a:uFill>
                <a:latin typeface="Comic Sans MS"/>
                <a:ea typeface="Comic Sans MS"/>
                <a:cs typeface="Comic Sans MS"/>
                <a:sym typeface="Comic Sans MS"/>
              </a:defRPr>
            </a:pPr>
            <a:r>
              <a:t>Deadlock freedom guarantees</a:t>
            </a:r>
          </a:p>
          <a:p>
            <a:pPr marL="480059" marR="39686" indent="-480059" defTabSz="914400">
              <a:lnSpc>
                <a:spcPct val="90000"/>
              </a:lnSpc>
              <a:spcBef>
                <a:spcPts val="1200"/>
              </a:spcBef>
              <a:buSzPct val="130000"/>
              <a:defRPr sz="2800" b="1">
                <a:uFill>
                  <a:solidFill>
                    <a:srgbClr val="000000"/>
                  </a:solidFill>
                </a:uFill>
                <a:latin typeface="Arial"/>
                <a:ea typeface="Arial"/>
                <a:cs typeface="Arial"/>
                <a:sym typeface="Arial"/>
              </a:defRPr>
            </a:pPr>
            <a:r>
              <a:t>Observation: no combination of the following HJ constructs can create a deadlock cycle among tasks</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isolated + {async, finish, future, forasync, next, barriers, phasers, forall, asyncPhased}</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endParaRPr/>
          </a:p>
          <a:p>
            <a:pPr marL="480059"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r>
              <a:t>There are only three HJ constructs that can lead to deadlock</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asyncAwait (data-driven tasks)</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explicit phaser wait operation (advanced construct)</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actors</a:t>
            </a:r>
          </a:p>
        </p:txBody>
      </p:sp>
      <p:sp>
        <p:nvSpPr>
          <p:cNvPr id="1280" name="Shape 1280"/>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133</a:t>
            </a:fld>
            <a:endParaRPr/>
          </a:p>
        </p:txBody>
      </p:sp>
    </p:spTree>
    <p:extLst>
      <p:ext uri="{BB962C8B-B14F-4D97-AF65-F5344CB8AC3E}">
        <p14:creationId xmlns:p14="http://schemas.microsoft.com/office/powerpoint/2010/main" val="1871371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 name="Shape 128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83" name="Shape 1283"/>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284" name="Shape 128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8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87" name="Shape 128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286" name="Shape 1286"/>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134</a:t>
            </a:fld>
            <a:endParaRPr/>
          </a:p>
        </p:txBody>
      </p:sp>
      <p:sp>
        <p:nvSpPr>
          <p:cNvPr id="1288" name="Shape 1288"/>
          <p:cNvSpPr/>
          <p:nvPr/>
        </p:nvSpPr>
        <p:spPr>
          <a:xfrm>
            <a:off x="747324" y="1481102"/>
            <a:ext cx="12210063" cy="7423574"/>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622616"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1 (Parallelism)</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Task and Loop-level Parallelism (Async, Finish, Forall)</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Futures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Data-driven Tasks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Data Races and Determinism</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BREAK</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2 (Concurrency)</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Global and Object-based Isolation</a:t>
            </a:r>
          </a:p>
          <a:p>
            <a:pPr marL="1027429" marR="39686" lvl="1" indent="-582929" algn="l" defTabSz="914400">
              <a:lnSpc>
                <a:spcPct val="90000"/>
              </a:lnSpc>
              <a:spcBef>
                <a:spcPts val="1400"/>
              </a:spcBef>
              <a:buSzPct val="130000"/>
              <a:buFont typeface="Comic Sans MS"/>
              <a:buChar char="•"/>
              <a:defRPr sz="2800" b="1">
                <a:solidFill>
                  <a:srgbClr val="0433FF"/>
                </a:solidFill>
                <a:uFill>
                  <a:solidFill>
                    <a:srgbClr val="000000"/>
                  </a:solidFill>
                </a:uFill>
                <a:latin typeface="Arial"/>
                <a:ea typeface="Arial"/>
                <a:cs typeface="Arial"/>
                <a:sym typeface="Arial"/>
              </a:defRPr>
            </a:pPr>
            <a:r>
              <a:t>Actors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HJ-Lib Implementation</a:t>
            </a:r>
          </a:p>
        </p:txBody>
      </p:sp>
    </p:spTree>
    <p:extLst>
      <p:ext uri="{BB962C8B-B14F-4D97-AF65-F5344CB8AC3E}">
        <p14:creationId xmlns:p14="http://schemas.microsoft.com/office/powerpoint/2010/main" val="8806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 name="Shape 129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91" name="Shape 1291"/>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292" name="Shape 129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29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294" name="Shape 1294"/>
          <p:cNvSpPr>
            <a:spLocks noGrp="1"/>
          </p:cNvSpPr>
          <p:nvPr>
            <p:ph type="title"/>
          </p:nvPr>
        </p:nvSpPr>
        <p:spPr>
          <a:xfrm>
            <a:off x="756355" y="-1"/>
            <a:ext cx="11464996" cy="1320801"/>
          </a:xfrm>
          <a:prstGeom prst="rect">
            <a:avLst/>
          </a:prstGeom>
        </p:spPr>
        <p:txBody>
          <a:bodyPr lIns="54186" tIns="54186" rIns="54186" bIns="54186"/>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Actors as concurrent objects</a:t>
            </a:r>
          </a:p>
        </p:txBody>
      </p:sp>
      <p:sp>
        <p:nvSpPr>
          <p:cNvPr id="1295" name="Shape 1295"/>
          <p:cNvSpPr>
            <a:spLocks noGrp="1"/>
          </p:cNvSpPr>
          <p:nvPr>
            <p:ph type="body" idx="1"/>
          </p:nvPr>
        </p:nvSpPr>
        <p:spPr>
          <a:xfrm>
            <a:off x="415430" y="1896533"/>
            <a:ext cx="7044268" cy="6870419"/>
          </a:xfrm>
          <a:prstGeom prst="rect">
            <a:avLst/>
          </a:prstGeom>
        </p:spPr>
        <p:txBody>
          <a:bodyPr lIns="54186" tIns="54186" rIns="54186" bIns="54186" anchor="t"/>
          <a:lstStyle/>
          <a:p>
            <a:pPr marL="691196" marR="39686" indent="-651509" defTabSz="914400">
              <a:lnSpc>
                <a:spcPct val="80000"/>
              </a:lnSpc>
              <a:spcBef>
                <a:spcPts val="600"/>
              </a:spcBef>
              <a:buSzPct val="100000"/>
              <a:defRPr sz="3800" b="1">
                <a:uFill>
                  <a:solidFill>
                    <a:srgbClr val="000000"/>
                  </a:solidFill>
                </a:uFill>
                <a:latin typeface="Arial"/>
                <a:ea typeface="Arial"/>
                <a:cs typeface="Arial"/>
                <a:sym typeface="Arial"/>
              </a:defRPr>
            </a:pPr>
            <a:r>
              <a:t>An actor is an autonomous, interacting component of a parallel system.  </a:t>
            </a:r>
          </a:p>
          <a:p>
            <a:pPr marL="691196" marR="39686" indent="-651509" defTabSz="914400">
              <a:lnSpc>
                <a:spcPct val="80000"/>
              </a:lnSpc>
              <a:spcBef>
                <a:spcPts val="600"/>
              </a:spcBef>
              <a:buSzPct val="100000"/>
              <a:defRPr sz="3800" b="1">
                <a:uFill>
                  <a:solidFill>
                    <a:srgbClr val="000000"/>
                  </a:solidFill>
                </a:uFill>
                <a:latin typeface="Arial"/>
                <a:ea typeface="Arial"/>
                <a:cs typeface="Arial"/>
                <a:sym typeface="Arial"/>
              </a:defRPr>
            </a:pPr>
            <a:r>
              <a:t>An actor has: </a:t>
            </a:r>
          </a:p>
          <a:p>
            <a:pPr marL="928687" marR="39686" lvl="1" indent="-431800" defTabSz="914400">
              <a:lnSpc>
                <a:spcPct val="80000"/>
              </a:lnSpc>
              <a:spcBef>
                <a:spcPts val="500"/>
              </a:spcBef>
              <a:buClr>
                <a:srgbClr val="000000"/>
              </a:buClr>
              <a:buSzPct val="100000"/>
              <a:buChar char="—"/>
              <a:defRPr sz="3400" b="1">
                <a:solidFill>
                  <a:srgbClr val="0433FF"/>
                </a:solidFill>
                <a:uFill>
                  <a:solidFill>
                    <a:srgbClr val="0433FF"/>
                  </a:solidFill>
                </a:uFill>
                <a:latin typeface="Arial"/>
                <a:ea typeface="Arial"/>
                <a:cs typeface="Arial"/>
                <a:sym typeface="Arial"/>
              </a:defRPr>
            </a:pPr>
            <a:r>
              <a:t>an immutable identity (name, global id)</a:t>
            </a:r>
          </a:p>
          <a:p>
            <a:pPr marL="928687" marR="39686" lvl="1" indent="-431800" defTabSz="914400">
              <a:lnSpc>
                <a:spcPct val="80000"/>
              </a:lnSpc>
              <a:spcBef>
                <a:spcPts val="500"/>
              </a:spcBef>
              <a:buClr>
                <a:srgbClr val="000000"/>
              </a:buClr>
              <a:buSzPct val="100000"/>
              <a:buChar char="—"/>
              <a:defRPr sz="3400" b="1">
                <a:solidFill>
                  <a:srgbClr val="0433FF"/>
                </a:solidFill>
                <a:uFill>
                  <a:solidFill>
                    <a:srgbClr val="0433FF"/>
                  </a:solidFill>
                </a:uFill>
                <a:latin typeface="Arial"/>
                <a:ea typeface="Arial"/>
                <a:cs typeface="Arial"/>
                <a:sym typeface="Arial"/>
              </a:defRPr>
            </a:pPr>
            <a:r>
              <a:t>mutable local state (encapsulated)</a:t>
            </a:r>
          </a:p>
          <a:p>
            <a:pPr marL="928687" marR="39686" lvl="1" indent="-431800" defTabSz="914400">
              <a:lnSpc>
                <a:spcPct val="80000"/>
              </a:lnSpc>
              <a:spcBef>
                <a:spcPts val="500"/>
              </a:spcBef>
              <a:buClr>
                <a:srgbClr val="000000"/>
              </a:buClr>
              <a:buSzPct val="100000"/>
              <a:buChar char="—"/>
              <a:defRPr sz="3400" b="1">
                <a:solidFill>
                  <a:srgbClr val="0433FF"/>
                </a:solidFill>
                <a:uFill>
                  <a:solidFill>
                    <a:srgbClr val="0433FF"/>
                  </a:solidFill>
                </a:uFill>
                <a:latin typeface="Arial"/>
                <a:ea typeface="Arial"/>
                <a:cs typeface="Arial"/>
                <a:sym typeface="Arial"/>
              </a:defRPr>
            </a:pPr>
            <a:r>
              <a:t>procedures to manipulate local state (interface)</a:t>
            </a:r>
          </a:p>
          <a:p>
            <a:pPr marL="928687" marR="39686" lvl="1" indent="-431800" defTabSz="914400">
              <a:lnSpc>
                <a:spcPct val="80000"/>
              </a:lnSpc>
              <a:spcBef>
                <a:spcPts val="500"/>
              </a:spcBef>
              <a:buClr>
                <a:srgbClr val="000000"/>
              </a:buClr>
              <a:buSzPct val="100000"/>
              <a:buChar char="—"/>
              <a:defRPr sz="3400" b="1" i="1">
                <a:solidFill>
                  <a:srgbClr val="0433FF"/>
                </a:solidFill>
                <a:uFill>
                  <a:solidFill>
                    <a:srgbClr val="0433FF"/>
                  </a:solidFill>
                </a:uFill>
                <a:latin typeface="Arial"/>
                <a:ea typeface="Arial"/>
                <a:cs typeface="Arial"/>
                <a:sym typeface="Arial"/>
              </a:defRPr>
            </a:pPr>
            <a:r>
              <a:t>a logical thread of control</a:t>
            </a:r>
          </a:p>
        </p:txBody>
      </p:sp>
      <p:sp>
        <p:nvSpPr>
          <p:cNvPr id="1311" name="Shape 1311"/>
          <p:cNvSpPr>
            <a:spLocks noGrp="1"/>
          </p:cNvSpPr>
          <p:nvPr>
            <p:ph type="sldNum" sz="quarter" idx="2"/>
          </p:nvPr>
        </p:nvSpPr>
        <p:spPr>
          <a:xfrm>
            <a:off x="396297" y="9268177"/>
            <a:ext cx="575778" cy="4876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135</a:t>
            </a:fld>
            <a:endParaRPr/>
          </a:p>
        </p:txBody>
      </p:sp>
      <p:sp>
        <p:nvSpPr>
          <p:cNvPr id="1296" name="Shape 1296"/>
          <p:cNvSpPr/>
          <p:nvPr/>
        </p:nvSpPr>
        <p:spPr>
          <a:xfrm>
            <a:off x="7911253" y="2926079"/>
            <a:ext cx="4226561" cy="4118190"/>
          </a:xfrm>
          <a:prstGeom prst="ellipse">
            <a:avLst/>
          </a:prstGeom>
          <a:gradFill>
            <a:gsLst>
              <a:gs pos="0">
                <a:srgbClr val="D4FEFF"/>
              </a:gs>
              <a:gs pos="100000">
                <a:srgbClr val="DDFEFF"/>
              </a:gs>
            </a:gsLst>
            <a:lin ang="5400000"/>
          </a:gradFill>
          <a:ln w="12700">
            <a:solidFill>
              <a:srgbClr val="000000"/>
            </a:solidFill>
          </a:ln>
          <a:effectLst>
            <a:outerShdw blurRad="12700" dist="152400" dir="18900000" rotWithShape="0">
              <a:srgbClr val="929292"/>
            </a:outerShdw>
          </a:effectLst>
        </p:spPr>
        <p:txBody>
          <a:bodyPr lIns="0" tIns="0" rIns="0" bIns="0"/>
          <a:lstStyle/>
          <a:p>
            <a:pPr algn="l" defTabSz="457200">
              <a:defRPr sz="1600">
                <a:latin typeface="Helvetica"/>
                <a:ea typeface="Helvetica"/>
                <a:cs typeface="Helvetica"/>
                <a:sym typeface="Helvetica"/>
              </a:defRPr>
            </a:pPr>
            <a:endParaRPr/>
          </a:p>
        </p:txBody>
      </p:sp>
      <p:sp>
        <p:nvSpPr>
          <p:cNvPr id="1297" name="Shape 1297"/>
          <p:cNvSpPr/>
          <p:nvPr/>
        </p:nvSpPr>
        <p:spPr>
          <a:xfrm>
            <a:off x="9507503" y="3937564"/>
            <a:ext cx="174414" cy="1481103"/>
          </a:xfrm>
          <a:prstGeom prst="rect">
            <a:avLst/>
          </a:prstGeom>
          <a:solidFill>
            <a:srgbClr val="D4FDD5"/>
          </a:solidFill>
          <a:ln w="12700">
            <a:solidFill>
              <a:srgbClr val="000000"/>
            </a:solidFill>
            <a:miter lim="400000"/>
          </a:ln>
        </p:spPr>
        <p:txBody>
          <a:bodyPr lIns="54186" tIns="54186" rIns="54186" bIns="54186" anchor="ctr"/>
          <a:lstStyle/>
          <a:p>
            <a:pPr marL="40639" marR="40639"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98" name="Shape 1298"/>
          <p:cNvSpPr/>
          <p:nvPr/>
        </p:nvSpPr>
        <p:spPr>
          <a:xfrm>
            <a:off x="9507503" y="4657795"/>
            <a:ext cx="1345636" cy="4517"/>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9" name="Shape 1299"/>
          <p:cNvSpPr/>
          <p:nvPr/>
        </p:nvSpPr>
        <p:spPr>
          <a:xfrm>
            <a:off x="9507503" y="4766169"/>
            <a:ext cx="1345636" cy="4517"/>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0" name="Shape 1300"/>
          <p:cNvSpPr/>
          <p:nvPr/>
        </p:nvSpPr>
        <p:spPr>
          <a:xfrm>
            <a:off x="9507503" y="4874542"/>
            <a:ext cx="1345636" cy="4517"/>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1" name="Shape 1301"/>
          <p:cNvSpPr/>
          <p:nvPr/>
        </p:nvSpPr>
        <p:spPr>
          <a:xfrm>
            <a:off x="9507503" y="4982916"/>
            <a:ext cx="1345636" cy="4516"/>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2" name="Shape 1302"/>
          <p:cNvSpPr/>
          <p:nvPr/>
        </p:nvSpPr>
        <p:spPr>
          <a:xfrm>
            <a:off x="9507503" y="5091289"/>
            <a:ext cx="1345636" cy="4517"/>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3" name="Shape 1303"/>
          <p:cNvSpPr/>
          <p:nvPr/>
        </p:nvSpPr>
        <p:spPr>
          <a:xfrm>
            <a:off x="9507503" y="4549423"/>
            <a:ext cx="1345636" cy="4516"/>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4" name="Shape 1304"/>
          <p:cNvSpPr/>
          <p:nvPr/>
        </p:nvSpPr>
        <p:spPr>
          <a:xfrm>
            <a:off x="9823592" y="5490915"/>
            <a:ext cx="383825" cy="42220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sp>
        <p:nvSpPr>
          <p:cNvPr id="1305" name="Shape 1305"/>
          <p:cNvSpPr/>
          <p:nvPr/>
        </p:nvSpPr>
        <p:spPr>
          <a:xfrm>
            <a:off x="9823592" y="5816035"/>
            <a:ext cx="383825" cy="42220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cxnSp>
        <p:nvCxnSpPr>
          <p:cNvPr id="1306" name="Connector 1306"/>
          <p:cNvCxnSpPr>
            <a:stCxn id="1305" idx="0"/>
            <a:endCxn id="1297" idx="0"/>
          </p:cNvCxnSpPr>
          <p:nvPr/>
        </p:nvCxnSpPr>
        <p:spPr>
          <a:xfrm flipH="1" flipV="1">
            <a:off x="9594710" y="4678115"/>
            <a:ext cx="420795" cy="1349025"/>
          </a:xfrm>
          <a:prstGeom prst="straightConnector1">
            <a:avLst/>
          </a:prstGeom>
          <a:ln w="12700">
            <a:solidFill>
              <a:srgbClr val="000000"/>
            </a:solidFill>
            <a:tailEnd type="triangle"/>
          </a:ln>
        </p:spPr>
      </p:cxnSp>
      <p:sp>
        <p:nvSpPr>
          <p:cNvPr id="1307" name="Shape 1307"/>
          <p:cNvSpPr/>
          <p:nvPr/>
        </p:nvSpPr>
        <p:spPr>
          <a:xfrm>
            <a:off x="8561493" y="3662115"/>
            <a:ext cx="472398" cy="2743202"/>
          </a:xfrm>
          <a:custGeom>
            <a:avLst/>
            <a:gdLst/>
            <a:ahLst/>
            <a:cxnLst>
              <a:cxn ang="0">
                <a:pos x="wd2" y="hd2"/>
              </a:cxn>
              <a:cxn ang="5400000">
                <a:pos x="wd2" y="hd2"/>
              </a:cxn>
              <a:cxn ang="10800000">
                <a:pos x="wd2" y="hd2"/>
              </a:cxn>
              <a:cxn ang="16200000">
                <a:pos x="wd2" y="hd2"/>
              </a:cxn>
            </a:cxnLst>
            <a:rect l="0" t="0" r="r" b="b"/>
            <a:pathLst>
              <a:path w="19909" h="21600" extrusionOk="0">
                <a:moveTo>
                  <a:pt x="844" y="0"/>
                </a:moveTo>
                <a:cubicBezTo>
                  <a:pt x="3544" y="208"/>
                  <a:pt x="8944" y="556"/>
                  <a:pt x="8944" y="556"/>
                </a:cubicBezTo>
                <a:cubicBezTo>
                  <a:pt x="9787" y="695"/>
                  <a:pt x="10631" y="833"/>
                  <a:pt x="11644" y="938"/>
                </a:cubicBezTo>
                <a:cubicBezTo>
                  <a:pt x="12488" y="1007"/>
                  <a:pt x="14006" y="938"/>
                  <a:pt x="14175" y="1111"/>
                </a:cubicBezTo>
                <a:cubicBezTo>
                  <a:pt x="16031" y="2500"/>
                  <a:pt x="8775" y="2570"/>
                  <a:pt x="4388" y="2778"/>
                </a:cubicBezTo>
                <a:cubicBezTo>
                  <a:pt x="3544" y="2917"/>
                  <a:pt x="2194" y="2952"/>
                  <a:pt x="1687" y="3160"/>
                </a:cubicBezTo>
                <a:cubicBezTo>
                  <a:pt x="675" y="3507"/>
                  <a:pt x="0" y="4271"/>
                  <a:pt x="0" y="4271"/>
                </a:cubicBezTo>
                <a:cubicBezTo>
                  <a:pt x="2025" y="5556"/>
                  <a:pt x="8775" y="5660"/>
                  <a:pt x="14175" y="6112"/>
                </a:cubicBezTo>
                <a:cubicBezTo>
                  <a:pt x="13331" y="7501"/>
                  <a:pt x="13669" y="7501"/>
                  <a:pt x="7931" y="7952"/>
                </a:cubicBezTo>
                <a:cubicBezTo>
                  <a:pt x="6750" y="8334"/>
                  <a:pt x="4050" y="8612"/>
                  <a:pt x="4388" y="9064"/>
                </a:cubicBezTo>
                <a:cubicBezTo>
                  <a:pt x="5569" y="10835"/>
                  <a:pt x="6412" y="10696"/>
                  <a:pt x="14175" y="11078"/>
                </a:cubicBezTo>
                <a:cubicBezTo>
                  <a:pt x="18900" y="11564"/>
                  <a:pt x="21600" y="12015"/>
                  <a:pt x="18731" y="13300"/>
                </a:cubicBezTo>
                <a:cubicBezTo>
                  <a:pt x="17888" y="13682"/>
                  <a:pt x="12488" y="13786"/>
                  <a:pt x="11644" y="13856"/>
                </a:cubicBezTo>
                <a:cubicBezTo>
                  <a:pt x="9787" y="13960"/>
                  <a:pt x="6244" y="14203"/>
                  <a:pt x="6244" y="14203"/>
                </a:cubicBezTo>
                <a:cubicBezTo>
                  <a:pt x="4219" y="14828"/>
                  <a:pt x="338" y="15419"/>
                  <a:pt x="3544" y="16252"/>
                </a:cubicBezTo>
                <a:cubicBezTo>
                  <a:pt x="5569" y="16773"/>
                  <a:pt x="8944" y="16981"/>
                  <a:pt x="11644" y="17363"/>
                </a:cubicBezTo>
                <a:cubicBezTo>
                  <a:pt x="12488" y="17468"/>
                  <a:pt x="14175" y="17711"/>
                  <a:pt x="14175" y="17711"/>
                </a:cubicBezTo>
                <a:cubicBezTo>
                  <a:pt x="14512" y="18683"/>
                  <a:pt x="14681" y="19690"/>
                  <a:pt x="15188" y="20662"/>
                </a:cubicBezTo>
                <a:cubicBezTo>
                  <a:pt x="15356" y="20975"/>
                  <a:pt x="16031" y="21600"/>
                  <a:pt x="16031" y="21600"/>
                </a:cubicBezTo>
              </a:path>
            </a:pathLst>
          </a:custGeom>
          <a:ln w="12700">
            <a:solidFill>
              <a:srgbClr val="000000"/>
            </a:solidFill>
            <a:tailEnd type="triangle"/>
          </a:ln>
        </p:spPr>
        <p:txBody>
          <a:bodyPr lIns="0" tIns="0" rIns="0" bIns="0"/>
          <a:lstStyle/>
          <a:p>
            <a:pPr algn="l" defTabSz="457200">
              <a:defRPr sz="1600">
                <a:latin typeface="Helvetica"/>
                <a:ea typeface="Helvetica"/>
                <a:cs typeface="Helvetica"/>
                <a:sym typeface="Helvetica"/>
              </a:defRPr>
            </a:pPr>
            <a:endParaRPr/>
          </a:p>
        </p:txBody>
      </p:sp>
      <p:sp>
        <p:nvSpPr>
          <p:cNvPr id="1308" name="Shape 1308"/>
          <p:cNvSpPr/>
          <p:nvPr/>
        </p:nvSpPr>
        <p:spPr>
          <a:xfrm>
            <a:off x="8058009" y="3937564"/>
            <a:ext cx="1770099" cy="3810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Thread</a:t>
            </a:r>
          </a:p>
        </p:txBody>
      </p:sp>
      <p:sp>
        <p:nvSpPr>
          <p:cNvPr id="1309" name="Shape 1309"/>
          <p:cNvSpPr/>
          <p:nvPr/>
        </p:nvSpPr>
        <p:spPr>
          <a:xfrm>
            <a:off x="10078720" y="4009813"/>
            <a:ext cx="731958" cy="381001"/>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State</a:t>
            </a:r>
          </a:p>
        </p:txBody>
      </p:sp>
      <p:sp>
        <p:nvSpPr>
          <p:cNvPr id="1310" name="Shape 1310"/>
          <p:cNvSpPr/>
          <p:nvPr/>
        </p:nvSpPr>
        <p:spPr>
          <a:xfrm>
            <a:off x="10295466" y="5743786"/>
            <a:ext cx="1298449" cy="381001"/>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Procedure</a:t>
            </a:r>
          </a:p>
        </p:txBody>
      </p:sp>
    </p:spTree>
    <p:extLst>
      <p:ext uri="{BB962C8B-B14F-4D97-AF65-F5344CB8AC3E}">
        <p14:creationId xmlns:p14="http://schemas.microsoft.com/office/powerpoint/2010/main" val="45391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Shape 131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14" name="Shape 131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315" name="Shape 131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31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317" name="Shape 1317"/>
          <p:cNvSpPr>
            <a:spLocks noGrp="1"/>
          </p:cNvSpPr>
          <p:nvPr>
            <p:ph type="title"/>
          </p:nvPr>
        </p:nvSpPr>
        <p:spPr>
          <a:xfrm>
            <a:off x="756355" y="-1"/>
            <a:ext cx="11464996" cy="1320801"/>
          </a:xfrm>
          <a:prstGeom prst="rect">
            <a:avLst/>
          </a:prstGeom>
        </p:spPr>
        <p:txBody>
          <a:bodyPr lIns="54186" tIns="54186" rIns="54186" bIns="54186"/>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The Actor Model: Fundamentals</a:t>
            </a:r>
          </a:p>
        </p:txBody>
      </p:sp>
      <p:sp>
        <p:nvSpPr>
          <p:cNvPr id="1318" name="Shape 1318"/>
          <p:cNvSpPr>
            <a:spLocks noGrp="1"/>
          </p:cNvSpPr>
          <p:nvPr>
            <p:ph type="body" idx="1"/>
          </p:nvPr>
        </p:nvSpPr>
        <p:spPr>
          <a:xfrm>
            <a:off x="650239" y="2167466"/>
            <a:ext cx="5201921" cy="6870419"/>
          </a:xfrm>
          <a:prstGeom prst="rect">
            <a:avLst/>
          </a:prstGeom>
        </p:spPr>
        <p:txBody>
          <a:bodyPr lIns="54186" tIns="54186" rIns="54186" bIns="54186" anchor="t"/>
          <a:lstStyle/>
          <a:p>
            <a:pPr marL="794067" marR="39686" indent="-754380" defTabSz="914400">
              <a:lnSpc>
                <a:spcPct val="90000"/>
              </a:lnSpc>
              <a:spcBef>
                <a:spcPts val="700"/>
              </a:spcBef>
              <a:buSzPct val="100000"/>
              <a:defRPr sz="4400" b="1">
                <a:uFill>
                  <a:solidFill>
                    <a:srgbClr val="000000"/>
                  </a:solidFill>
                </a:uFill>
                <a:latin typeface="Arial"/>
                <a:ea typeface="Arial"/>
                <a:cs typeface="Arial"/>
                <a:sym typeface="Arial"/>
              </a:defRPr>
            </a:pPr>
            <a:r>
              <a:t>An actor may: </a:t>
            </a:r>
          </a:p>
          <a:p>
            <a:pPr marL="1030287" marR="39686" lvl="1" indent="-533400" defTabSz="914400">
              <a:lnSpc>
                <a:spcPct val="90000"/>
              </a:lnSpc>
              <a:spcBef>
                <a:spcPts val="700"/>
              </a:spcBef>
              <a:buClr>
                <a:srgbClr val="000000"/>
              </a:buClr>
              <a:buSzPct val="100000"/>
              <a:buChar char="—"/>
              <a:defRPr sz="4200" b="1">
                <a:solidFill>
                  <a:srgbClr val="0433FF"/>
                </a:solidFill>
                <a:uFill>
                  <a:solidFill>
                    <a:srgbClr val="0433FF"/>
                  </a:solidFill>
                </a:uFill>
                <a:latin typeface="Arial"/>
                <a:ea typeface="Arial"/>
                <a:cs typeface="Arial"/>
                <a:sym typeface="Arial"/>
              </a:defRPr>
            </a:pPr>
            <a:r>
              <a:t>process messages </a:t>
            </a:r>
          </a:p>
          <a:p>
            <a:pPr marL="1030287" marR="39686" lvl="1" indent="-533400" defTabSz="914400">
              <a:lnSpc>
                <a:spcPct val="90000"/>
              </a:lnSpc>
              <a:spcBef>
                <a:spcPts val="700"/>
              </a:spcBef>
              <a:buClr>
                <a:srgbClr val="000000"/>
              </a:buClr>
              <a:buSzPct val="100000"/>
              <a:buChar char="—"/>
              <a:defRPr sz="4200" b="1">
                <a:solidFill>
                  <a:srgbClr val="0433FF"/>
                </a:solidFill>
                <a:uFill>
                  <a:solidFill>
                    <a:srgbClr val="0433FF"/>
                  </a:solidFill>
                </a:uFill>
                <a:latin typeface="Arial"/>
                <a:ea typeface="Arial"/>
                <a:cs typeface="Arial"/>
                <a:sym typeface="Arial"/>
              </a:defRPr>
            </a:pPr>
            <a:r>
              <a:t>send messages</a:t>
            </a:r>
          </a:p>
          <a:p>
            <a:pPr marL="1030287" marR="39686" lvl="1" indent="-533400" defTabSz="914400">
              <a:lnSpc>
                <a:spcPct val="90000"/>
              </a:lnSpc>
              <a:spcBef>
                <a:spcPts val="700"/>
              </a:spcBef>
              <a:buClr>
                <a:srgbClr val="000000"/>
              </a:buClr>
              <a:buSzPct val="100000"/>
              <a:buChar char="—"/>
              <a:defRPr sz="4200" b="1">
                <a:solidFill>
                  <a:srgbClr val="0433FF"/>
                </a:solidFill>
                <a:uFill>
                  <a:solidFill>
                    <a:srgbClr val="0433FF"/>
                  </a:solidFill>
                </a:uFill>
                <a:latin typeface="Arial"/>
                <a:ea typeface="Arial"/>
                <a:cs typeface="Arial"/>
                <a:sym typeface="Arial"/>
              </a:defRPr>
            </a:pPr>
            <a:r>
              <a:t>change local state</a:t>
            </a:r>
          </a:p>
          <a:p>
            <a:pPr marL="1030287" marR="39686" lvl="1" indent="-533400" defTabSz="914400">
              <a:lnSpc>
                <a:spcPct val="90000"/>
              </a:lnSpc>
              <a:spcBef>
                <a:spcPts val="700"/>
              </a:spcBef>
              <a:buClr>
                <a:srgbClr val="000000"/>
              </a:buClr>
              <a:buSzPct val="100000"/>
              <a:buChar char="—"/>
              <a:defRPr sz="4200" b="1">
                <a:solidFill>
                  <a:srgbClr val="0433FF"/>
                </a:solidFill>
                <a:uFill>
                  <a:solidFill>
                    <a:srgbClr val="0433FF"/>
                  </a:solidFill>
                </a:uFill>
                <a:latin typeface="Arial"/>
                <a:ea typeface="Arial"/>
                <a:cs typeface="Arial"/>
                <a:sym typeface="Arial"/>
              </a:defRPr>
            </a:pPr>
            <a:r>
              <a:t>create new actors</a:t>
            </a:r>
          </a:p>
        </p:txBody>
      </p:sp>
      <p:sp>
        <p:nvSpPr>
          <p:cNvPr id="1371" name="Shape 1371"/>
          <p:cNvSpPr>
            <a:spLocks noGrp="1"/>
          </p:cNvSpPr>
          <p:nvPr>
            <p:ph type="sldNum" sz="quarter" idx="2"/>
          </p:nvPr>
        </p:nvSpPr>
        <p:spPr>
          <a:xfrm>
            <a:off x="396765" y="9268177"/>
            <a:ext cx="502484"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136</a:t>
            </a:fld>
            <a:endParaRPr/>
          </a:p>
        </p:txBody>
      </p:sp>
      <p:sp>
        <p:nvSpPr>
          <p:cNvPr id="1319" name="Shape 1319"/>
          <p:cNvSpPr/>
          <p:nvPr/>
        </p:nvSpPr>
        <p:spPr>
          <a:xfrm>
            <a:off x="5852159" y="2526454"/>
            <a:ext cx="2384215" cy="2275841"/>
          </a:xfrm>
          <a:prstGeom prst="ellipse">
            <a:avLst/>
          </a:prstGeom>
          <a:gradFill>
            <a:gsLst>
              <a:gs pos="0">
                <a:srgbClr val="D4FEFF"/>
              </a:gs>
              <a:gs pos="100000">
                <a:srgbClr val="DDFEFF"/>
              </a:gs>
            </a:gsLst>
            <a:lin ang="5400000"/>
          </a:gradFill>
          <a:ln w="12700">
            <a:solidFill>
              <a:srgbClr val="000000"/>
            </a:solidFill>
          </a:ln>
          <a:effectLst>
            <a:outerShdw blurRad="12700" dist="152400" dir="18900000" rotWithShape="0">
              <a:srgbClr val="929292"/>
            </a:outerShdw>
          </a:effectLst>
        </p:spPr>
        <p:txBody>
          <a:bodyPr lIns="0" tIns="0" rIns="0" bIns="0"/>
          <a:lstStyle/>
          <a:p>
            <a:pPr algn="l" defTabSz="457200">
              <a:defRPr sz="1600">
                <a:latin typeface="Helvetica"/>
                <a:ea typeface="Helvetica"/>
                <a:cs typeface="Helvetica"/>
                <a:sym typeface="Helvetica"/>
              </a:defRPr>
            </a:pPr>
            <a:endParaRPr/>
          </a:p>
        </p:txBody>
      </p:sp>
      <p:sp>
        <p:nvSpPr>
          <p:cNvPr id="1320" name="Shape 1320"/>
          <p:cNvSpPr/>
          <p:nvPr/>
        </p:nvSpPr>
        <p:spPr>
          <a:xfrm>
            <a:off x="7152640" y="2851574"/>
            <a:ext cx="174414" cy="758614"/>
          </a:xfrm>
          <a:prstGeom prst="rect">
            <a:avLst/>
          </a:prstGeom>
          <a:solidFill>
            <a:srgbClr val="D4FDD5"/>
          </a:solidFill>
          <a:ln w="12700">
            <a:solidFill>
              <a:srgbClr val="000000"/>
            </a:solidFill>
            <a:miter lim="400000"/>
          </a:ln>
        </p:spPr>
        <p:txBody>
          <a:bodyPr lIns="54186" tIns="54186" rIns="54186" bIns="54186" anchor="ctr"/>
          <a:lstStyle/>
          <a:p>
            <a:pPr marL="40639" marR="40639"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21" name="Shape 1321"/>
          <p:cNvSpPr/>
          <p:nvPr/>
        </p:nvSpPr>
        <p:spPr>
          <a:xfrm>
            <a:off x="7152640" y="3068320"/>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2" name="Shape 1322"/>
          <p:cNvSpPr/>
          <p:nvPr/>
        </p:nvSpPr>
        <p:spPr>
          <a:xfrm>
            <a:off x="7152640" y="3176694"/>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3" name="Shape 1323"/>
          <p:cNvSpPr/>
          <p:nvPr/>
        </p:nvSpPr>
        <p:spPr>
          <a:xfrm>
            <a:off x="7152640" y="3285067"/>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4" name="Shape 1324"/>
          <p:cNvSpPr/>
          <p:nvPr/>
        </p:nvSpPr>
        <p:spPr>
          <a:xfrm>
            <a:off x="7152640" y="3393440"/>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5" name="Shape 1325"/>
          <p:cNvSpPr/>
          <p:nvPr/>
        </p:nvSpPr>
        <p:spPr>
          <a:xfrm>
            <a:off x="7152640" y="3501814"/>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6" name="Shape 1326"/>
          <p:cNvSpPr/>
          <p:nvPr/>
        </p:nvSpPr>
        <p:spPr>
          <a:xfrm>
            <a:off x="7152640" y="2959947"/>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7" name="Shape 1327"/>
          <p:cNvSpPr/>
          <p:nvPr/>
        </p:nvSpPr>
        <p:spPr>
          <a:xfrm>
            <a:off x="7369386" y="4043680"/>
            <a:ext cx="216748" cy="21674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sp>
        <p:nvSpPr>
          <p:cNvPr id="1328" name="Shape 1328"/>
          <p:cNvSpPr/>
          <p:nvPr/>
        </p:nvSpPr>
        <p:spPr>
          <a:xfrm>
            <a:off x="7369386" y="4368800"/>
            <a:ext cx="216748" cy="21674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cxnSp>
        <p:nvCxnSpPr>
          <p:cNvPr id="1329" name="Connector 1329"/>
          <p:cNvCxnSpPr>
            <a:stCxn id="1328" idx="0"/>
            <a:endCxn id="1320" idx="0"/>
          </p:cNvCxnSpPr>
          <p:nvPr/>
        </p:nvCxnSpPr>
        <p:spPr>
          <a:xfrm flipH="1" flipV="1">
            <a:off x="7239846" y="3230880"/>
            <a:ext cx="237914" cy="1246295"/>
          </a:xfrm>
          <a:prstGeom prst="straightConnector1">
            <a:avLst/>
          </a:prstGeom>
          <a:ln w="12700">
            <a:solidFill>
              <a:srgbClr val="000000"/>
            </a:solidFill>
            <a:tailEnd type="triangle"/>
          </a:ln>
        </p:spPr>
      </p:cxnSp>
      <p:sp>
        <p:nvSpPr>
          <p:cNvPr id="1330" name="Shape 1330"/>
          <p:cNvSpPr/>
          <p:nvPr/>
        </p:nvSpPr>
        <p:spPr>
          <a:xfrm>
            <a:off x="6254044" y="3007360"/>
            <a:ext cx="266374" cy="1404338"/>
          </a:xfrm>
          <a:custGeom>
            <a:avLst/>
            <a:gdLst/>
            <a:ahLst/>
            <a:cxnLst>
              <a:cxn ang="0">
                <a:pos x="wd2" y="hd2"/>
              </a:cxn>
              <a:cxn ang="5400000">
                <a:pos x="wd2" y="hd2"/>
              </a:cxn>
              <a:cxn ang="10800000">
                <a:pos x="wd2" y="hd2"/>
              </a:cxn>
              <a:cxn ang="16200000">
                <a:pos x="wd2" y="hd2"/>
              </a:cxn>
            </a:cxnLst>
            <a:rect l="0" t="0" r="r" b="b"/>
            <a:pathLst>
              <a:path w="19909" h="21600" extrusionOk="0">
                <a:moveTo>
                  <a:pt x="844" y="0"/>
                </a:moveTo>
                <a:cubicBezTo>
                  <a:pt x="3544" y="208"/>
                  <a:pt x="8944" y="556"/>
                  <a:pt x="8944" y="556"/>
                </a:cubicBezTo>
                <a:cubicBezTo>
                  <a:pt x="9788" y="695"/>
                  <a:pt x="10631" y="833"/>
                  <a:pt x="11644" y="938"/>
                </a:cubicBezTo>
                <a:cubicBezTo>
                  <a:pt x="12487" y="1007"/>
                  <a:pt x="14006" y="938"/>
                  <a:pt x="14175" y="1111"/>
                </a:cubicBezTo>
                <a:cubicBezTo>
                  <a:pt x="16031" y="2500"/>
                  <a:pt x="8775" y="2570"/>
                  <a:pt x="4387" y="2778"/>
                </a:cubicBezTo>
                <a:cubicBezTo>
                  <a:pt x="3544" y="2917"/>
                  <a:pt x="2194" y="2952"/>
                  <a:pt x="1687" y="3160"/>
                </a:cubicBezTo>
                <a:cubicBezTo>
                  <a:pt x="675" y="3507"/>
                  <a:pt x="0" y="4271"/>
                  <a:pt x="0" y="4271"/>
                </a:cubicBezTo>
                <a:cubicBezTo>
                  <a:pt x="2025" y="5556"/>
                  <a:pt x="8775" y="5660"/>
                  <a:pt x="14175" y="6112"/>
                </a:cubicBezTo>
                <a:cubicBezTo>
                  <a:pt x="13331" y="7501"/>
                  <a:pt x="13669" y="7501"/>
                  <a:pt x="7931" y="7952"/>
                </a:cubicBezTo>
                <a:cubicBezTo>
                  <a:pt x="6750" y="8334"/>
                  <a:pt x="4050" y="8612"/>
                  <a:pt x="4387" y="9064"/>
                </a:cubicBezTo>
                <a:cubicBezTo>
                  <a:pt x="5569" y="10835"/>
                  <a:pt x="6412" y="10696"/>
                  <a:pt x="14175" y="11078"/>
                </a:cubicBezTo>
                <a:cubicBezTo>
                  <a:pt x="18900" y="11564"/>
                  <a:pt x="21600" y="12015"/>
                  <a:pt x="18731" y="13300"/>
                </a:cubicBezTo>
                <a:cubicBezTo>
                  <a:pt x="17887" y="13682"/>
                  <a:pt x="12487" y="13786"/>
                  <a:pt x="11644" y="13856"/>
                </a:cubicBezTo>
                <a:cubicBezTo>
                  <a:pt x="9788" y="13960"/>
                  <a:pt x="6244" y="14203"/>
                  <a:pt x="6244" y="14203"/>
                </a:cubicBezTo>
                <a:cubicBezTo>
                  <a:pt x="4219" y="14828"/>
                  <a:pt x="337" y="15419"/>
                  <a:pt x="3544" y="16252"/>
                </a:cubicBezTo>
                <a:cubicBezTo>
                  <a:pt x="5569" y="16773"/>
                  <a:pt x="8944" y="16981"/>
                  <a:pt x="11644" y="17363"/>
                </a:cubicBezTo>
                <a:cubicBezTo>
                  <a:pt x="12487" y="17468"/>
                  <a:pt x="14175" y="17711"/>
                  <a:pt x="14175" y="17711"/>
                </a:cubicBezTo>
                <a:cubicBezTo>
                  <a:pt x="14512" y="18683"/>
                  <a:pt x="14681" y="19690"/>
                  <a:pt x="15187" y="20662"/>
                </a:cubicBezTo>
                <a:cubicBezTo>
                  <a:pt x="15356" y="20975"/>
                  <a:pt x="16031" y="21600"/>
                  <a:pt x="16031" y="21600"/>
                </a:cubicBezTo>
              </a:path>
            </a:pathLst>
          </a:custGeom>
          <a:ln w="12700">
            <a:solidFill>
              <a:srgbClr val="000000"/>
            </a:solidFill>
            <a:tailEnd type="triangle"/>
          </a:ln>
        </p:spPr>
        <p:txBody>
          <a:bodyPr lIns="0" tIns="0" rIns="0" bIns="0"/>
          <a:lstStyle/>
          <a:p>
            <a:pPr algn="l" defTabSz="457200">
              <a:defRPr sz="1600">
                <a:latin typeface="Helvetica"/>
                <a:ea typeface="Helvetica"/>
                <a:cs typeface="Helvetica"/>
                <a:sym typeface="Helvetica"/>
              </a:defRPr>
            </a:pPr>
            <a:endParaRPr/>
          </a:p>
        </p:txBody>
      </p:sp>
      <p:sp>
        <p:nvSpPr>
          <p:cNvPr id="1331" name="Shape 1331"/>
          <p:cNvSpPr/>
          <p:nvPr/>
        </p:nvSpPr>
        <p:spPr>
          <a:xfrm>
            <a:off x="5743786" y="1876213"/>
            <a:ext cx="1246295" cy="3810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Thread</a:t>
            </a:r>
          </a:p>
        </p:txBody>
      </p:sp>
      <p:sp>
        <p:nvSpPr>
          <p:cNvPr id="1332" name="Shape 1332"/>
          <p:cNvSpPr/>
          <p:nvPr/>
        </p:nvSpPr>
        <p:spPr>
          <a:xfrm>
            <a:off x="6719146" y="2492586"/>
            <a:ext cx="731958" cy="381001"/>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State</a:t>
            </a:r>
          </a:p>
        </p:txBody>
      </p:sp>
      <p:sp>
        <p:nvSpPr>
          <p:cNvPr id="1333" name="Shape 1333"/>
          <p:cNvSpPr/>
          <p:nvPr/>
        </p:nvSpPr>
        <p:spPr>
          <a:xfrm>
            <a:off x="7093937" y="3619218"/>
            <a:ext cx="1298449" cy="381001"/>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Procedure</a:t>
            </a:r>
          </a:p>
        </p:txBody>
      </p:sp>
      <p:sp>
        <p:nvSpPr>
          <p:cNvPr id="1334" name="Shape 1334"/>
          <p:cNvSpPr/>
          <p:nvPr/>
        </p:nvSpPr>
        <p:spPr>
          <a:xfrm>
            <a:off x="9970346" y="2689014"/>
            <a:ext cx="2384214" cy="2275841"/>
          </a:xfrm>
          <a:prstGeom prst="ellipse">
            <a:avLst/>
          </a:prstGeom>
          <a:gradFill>
            <a:gsLst>
              <a:gs pos="0">
                <a:srgbClr val="D4FEFF"/>
              </a:gs>
              <a:gs pos="100000">
                <a:srgbClr val="DDFEFF"/>
              </a:gs>
            </a:gsLst>
            <a:lin ang="5400000"/>
          </a:gradFill>
          <a:ln w="12700">
            <a:solidFill>
              <a:srgbClr val="000000"/>
            </a:solidFill>
          </a:ln>
          <a:effectLst>
            <a:outerShdw blurRad="12700" dist="152400" dir="13500000" rotWithShape="0">
              <a:srgbClr val="929292"/>
            </a:outerShdw>
          </a:effectLst>
        </p:spPr>
        <p:txBody>
          <a:bodyPr lIns="0" tIns="0" rIns="0" bIns="0"/>
          <a:lstStyle/>
          <a:p>
            <a:pPr algn="l" defTabSz="457200">
              <a:defRPr sz="1600">
                <a:latin typeface="Helvetica"/>
                <a:ea typeface="Helvetica"/>
                <a:cs typeface="Helvetica"/>
                <a:sym typeface="Helvetica"/>
              </a:defRPr>
            </a:pPr>
            <a:endParaRPr/>
          </a:p>
        </p:txBody>
      </p:sp>
      <p:sp>
        <p:nvSpPr>
          <p:cNvPr id="1335" name="Shape 1335"/>
          <p:cNvSpPr/>
          <p:nvPr/>
        </p:nvSpPr>
        <p:spPr>
          <a:xfrm>
            <a:off x="11270826" y="3014134"/>
            <a:ext cx="174415" cy="758614"/>
          </a:xfrm>
          <a:prstGeom prst="rect">
            <a:avLst/>
          </a:prstGeom>
          <a:solidFill>
            <a:srgbClr val="D4FDD5"/>
          </a:solidFill>
          <a:ln w="12700">
            <a:solidFill>
              <a:srgbClr val="000000"/>
            </a:solidFill>
            <a:miter lim="400000"/>
          </a:ln>
        </p:spPr>
        <p:txBody>
          <a:bodyPr lIns="54186" tIns="54186" rIns="54186" bIns="54186" anchor="ctr"/>
          <a:lstStyle/>
          <a:p>
            <a:pPr marL="40639" marR="40639"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36" name="Shape 1336"/>
          <p:cNvSpPr/>
          <p:nvPr/>
        </p:nvSpPr>
        <p:spPr>
          <a:xfrm>
            <a:off x="11270826" y="3230880"/>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37" name="Shape 1337"/>
          <p:cNvSpPr/>
          <p:nvPr/>
        </p:nvSpPr>
        <p:spPr>
          <a:xfrm>
            <a:off x="11270826" y="3339254"/>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38" name="Shape 1338"/>
          <p:cNvSpPr/>
          <p:nvPr/>
        </p:nvSpPr>
        <p:spPr>
          <a:xfrm>
            <a:off x="11270826" y="3447627"/>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39" name="Shape 1339"/>
          <p:cNvSpPr/>
          <p:nvPr/>
        </p:nvSpPr>
        <p:spPr>
          <a:xfrm>
            <a:off x="11270826" y="3556000"/>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40" name="Shape 1340"/>
          <p:cNvSpPr/>
          <p:nvPr/>
        </p:nvSpPr>
        <p:spPr>
          <a:xfrm>
            <a:off x="11270826" y="3664374"/>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41" name="Shape 1341"/>
          <p:cNvSpPr/>
          <p:nvPr/>
        </p:nvSpPr>
        <p:spPr>
          <a:xfrm>
            <a:off x="11270826" y="3122507"/>
            <a:ext cx="758615"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42" name="Shape 1342"/>
          <p:cNvSpPr/>
          <p:nvPr/>
        </p:nvSpPr>
        <p:spPr>
          <a:xfrm>
            <a:off x="11487573" y="4206240"/>
            <a:ext cx="216747" cy="21674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sp>
        <p:nvSpPr>
          <p:cNvPr id="1343" name="Shape 1343"/>
          <p:cNvSpPr/>
          <p:nvPr/>
        </p:nvSpPr>
        <p:spPr>
          <a:xfrm>
            <a:off x="11487573" y="4531361"/>
            <a:ext cx="216747" cy="216747"/>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cxnSp>
        <p:nvCxnSpPr>
          <p:cNvPr id="1344" name="Connector 1344"/>
          <p:cNvCxnSpPr>
            <a:stCxn id="1343" idx="0"/>
            <a:endCxn id="1335" idx="0"/>
          </p:cNvCxnSpPr>
          <p:nvPr/>
        </p:nvCxnSpPr>
        <p:spPr>
          <a:xfrm flipH="1" flipV="1">
            <a:off x="11358033" y="3393440"/>
            <a:ext cx="237914" cy="1246295"/>
          </a:xfrm>
          <a:prstGeom prst="straightConnector1">
            <a:avLst/>
          </a:prstGeom>
          <a:ln w="12700">
            <a:solidFill>
              <a:srgbClr val="000000"/>
            </a:solidFill>
            <a:tailEnd type="triangle"/>
          </a:ln>
        </p:spPr>
      </p:cxnSp>
      <p:sp>
        <p:nvSpPr>
          <p:cNvPr id="1345" name="Shape 1345"/>
          <p:cNvSpPr/>
          <p:nvPr/>
        </p:nvSpPr>
        <p:spPr>
          <a:xfrm>
            <a:off x="10372231" y="3169919"/>
            <a:ext cx="266374" cy="1404339"/>
          </a:xfrm>
          <a:custGeom>
            <a:avLst/>
            <a:gdLst/>
            <a:ahLst/>
            <a:cxnLst>
              <a:cxn ang="0">
                <a:pos x="wd2" y="hd2"/>
              </a:cxn>
              <a:cxn ang="5400000">
                <a:pos x="wd2" y="hd2"/>
              </a:cxn>
              <a:cxn ang="10800000">
                <a:pos x="wd2" y="hd2"/>
              </a:cxn>
              <a:cxn ang="16200000">
                <a:pos x="wd2" y="hd2"/>
              </a:cxn>
            </a:cxnLst>
            <a:rect l="0" t="0" r="r" b="b"/>
            <a:pathLst>
              <a:path w="19909" h="21600" extrusionOk="0">
                <a:moveTo>
                  <a:pt x="844" y="0"/>
                </a:moveTo>
                <a:cubicBezTo>
                  <a:pt x="3544" y="208"/>
                  <a:pt x="8944" y="556"/>
                  <a:pt x="8944" y="556"/>
                </a:cubicBezTo>
                <a:cubicBezTo>
                  <a:pt x="9788" y="695"/>
                  <a:pt x="10631" y="833"/>
                  <a:pt x="11644" y="938"/>
                </a:cubicBezTo>
                <a:cubicBezTo>
                  <a:pt x="12487" y="1007"/>
                  <a:pt x="14006" y="938"/>
                  <a:pt x="14175" y="1111"/>
                </a:cubicBezTo>
                <a:cubicBezTo>
                  <a:pt x="16031" y="2500"/>
                  <a:pt x="8775" y="2570"/>
                  <a:pt x="4387" y="2778"/>
                </a:cubicBezTo>
                <a:cubicBezTo>
                  <a:pt x="3544" y="2917"/>
                  <a:pt x="2194" y="2952"/>
                  <a:pt x="1687" y="3160"/>
                </a:cubicBezTo>
                <a:cubicBezTo>
                  <a:pt x="675" y="3507"/>
                  <a:pt x="0" y="4271"/>
                  <a:pt x="0" y="4271"/>
                </a:cubicBezTo>
                <a:cubicBezTo>
                  <a:pt x="2025" y="5556"/>
                  <a:pt x="8775" y="5660"/>
                  <a:pt x="14175" y="6112"/>
                </a:cubicBezTo>
                <a:cubicBezTo>
                  <a:pt x="13331" y="7501"/>
                  <a:pt x="13669" y="7501"/>
                  <a:pt x="7931" y="7952"/>
                </a:cubicBezTo>
                <a:cubicBezTo>
                  <a:pt x="6750" y="8334"/>
                  <a:pt x="4050" y="8612"/>
                  <a:pt x="4387" y="9064"/>
                </a:cubicBezTo>
                <a:cubicBezTo>
                  <a:pt x="5569" y="10835"/>
                  <a:pt x="6412" y="10696"/>
                  <a:pt x="14175" y="11078"/>
                </a:cubicBezTo>
                <a:cubicBezTo>
                  <a:pt x="18900" y="11564"/>
                  <a:pt x="21600" y="12015"/>
                  <a:pt x="18731" y="13300"/>
                </a:cubicBezTo>
                <a:cubicBezTo>
                  <a:pt x="17887" y="13682"/>
                  <a:pt x="12487" y="13786"/>
                  <a:pt x="11644" y="13856"/>
                </a:cubicBezTo>
                <a:cubicBezTo>
                  <a:pt x="9788" y="13960"/>
                  <a:pt x="6244" y="14203"/>
                  <a:pt x="6244" y="14203"/>
                </a:cubicBezTo>
                <a:cubicBezTo>
                  <a:pt x="4219" y="14828"/>
                  <a:pt x="337" y="15419"/>
                  <a:pt x="3544" y="16252"/>
                </a:cubicBezTo>
                <a:cubicBezTo>
                  <a:pt x="5569" y="16773"/>
                  <a:pt x="8944" y="16981"/>
                  <a:pt x="11644" y="17363"/>
                </a:cubicBezTo>
                <a:cubicBezTo>
                  <a:pt x="12487" y="17468"/>
                  <a:pt x="14175" y="17711"/>
                  <a:pt x="14175" y="17711"/>
                </a:cubicBezTo>
                <a:cubicBezTo>
                  <a:pt x="14512" y="18683"/>
                  <a:pt x="14681" y="19690"/>
                  <a:pt x="15187" y="20662"/>
                </a:cubicBezTo>
                <a:cubicBezTo>
                  <a:pt x="15356" y="20975"/>
                  <a:pt x="16031" y="21600"/>
                  <a:pt x="16031" y="21600"/>
                </a:cubicBezTo>
              </a:path>
            </a:pathLst>
          </a:custGeom>
          <a:ln w="12700">
            <a:solidFill>
              <a:srgbClr val="000000"/>
            </a:solidFill>
            <a:tailEnd type="triangle"/>
          </a:ln>
        </p:spPr>
        <p:txBody>
          <a:bodyPr lIns="0" tIns="0" rIns="0" bIns="0"/>
          <a:lstStyle/>
          <a:p>
            <a:pPr algn="l" defTabSz="457200">
              <a:defRPr sz="1600">
                <a:latin typeface="Helvetica"/>
                <a:ea typeface="Helvetica"/>
                <a:cs typeface="Helvetica"/>
                <a:sym typeface="Helvetica"/>
              </a:defRPr>
            </a:pPr>
            <a:endParaRPr/>
          </a:p>
        </p:txBody>
      </p:sp>
      <p:sp>
        <p:nvSpPr>
          <p:cNvPr id="1346" name="Shape 1346"/>
          <p:cNvSpPr/>
          <p:nvPr/>
        </p:nvSpPr>
        <p:spPr>
          <a:xfrm>
            <a:off x="10078720" y="3014134"/>
            <a:ext cx="903112" cy="6350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Thread</a:t>
            </a:r>
          </a:p>
        </p:txBody>
      </p:sp>
      <p:sp>
        <p:nvSpPr>
          <p:cNvPr id="1347" name="Shape 1347"/>
          <p:cNvSpPr/>
          <p:nvPr/>
        </p:nvSpPr>
        <p:spPr>
          <a:xfrm>
            <a:off x="11054080" y="2797387"/>
            <a:ext cx="653712" cy="361245"/>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State</a:t>
            </a:r>
          </a:p>
        </p:txBody>
      </p:sp>
      <p:sp>
        <p:nvSpPr>
          <p:cNvPr id="1348" name="Shape 1348"/>
          <p:cNvSpPr/>
          <p:nvPr/>
        </p:nvSpPr>
        <p:spPr>
          <a:xfrm>
            <a:off x="11379200" y="3881120"/>
            <a:ext cx="1139275" cy="361246"/>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Procedure</a:t>
            </a:r>
          </a:p>
        </p:txBody>
      </p:sp>
      <p:sp>
        <p:nvSpPr>
          <p:cNvPr id="1349" name="Shape 1349"/>
          <p:cNvSpPr/>
          <p:nvPr/>
        </p:nvSpPr>
        <p:spPr>
          <a:xfrm>
            <a:off x="9103359" y="6394026"/>
            <a:ext cx="2384215" cy="2275842"/>
          </a:xfrm>
          <a:prstGeom prst="ellipse">
            <a:avLst/>
          </a:prstGeom>
          <a:gradFill>
            <a:gsLst>
              <a:gs pos="0">
                <a:srgbClr val="D4FEFF"/>
              </a:gs>
              <a:gs pos="100000">
                <a:srgbClr val="DDFEFF"/>
              </a:gs>
            </a:gsLst>
            <a:lin ang="5400000"/>
          </a:gradFill>
          <a:ln w="12700">
            <a:solidFill>
              <a:srgbClr val="000000"/>
            </a:solidFill>
          </a:ln>
          <a:effectLst>
            <a:outerShdw blurRad="12700" dist="152400" dir="13500000" rotWithShape="0">
              <a:srgbClr val="929292"/>
            </a:outerShdw>
          </a:effectLst>
        </p:spPr>
        <p:txBody>
          <a:bodyPr lIns="0" tIns="0" rIns="0" bIns="0"/>
          <a:lstStyle/>
          <a:p>
            <a:pPr algn="l" defTabSz="457200">
              <a:defRPr sz="1600">
                <a:latin typeface="Helvetica"/>
                <a:ea typeface="Helvetica"/>
                <a:cs typeface="Helvetica"/>
                <a:sym typeface="Helvetica"/>
              </a:defRPr>
            </a:pPr>
            <a:endParaRPr/>
          </a:p>
        </p:txBody>
      </p:sp>
      <p:sp>
        <p:nvSpPr>
          <p:cNvPr id="1350" name="Shape 1350"/>
          <p:cNvSpPr/>
          <p:nvPr/>
        </p:nvSpPr>
        <p:spPr>
          <a:xfrm>
            <a:off x="10403840" y="6719146"/>
            <a:ext cx="174414" cy="758614"/>
          </a:xfrm>
          <a:prstGeom prst="rect">
            <a:avLst/>
          </a:prstGeom>
          <a:solidFill>
            <a:srgbClr val="D4FDD5"/>
          </a:solidFill>
          <a:ln w="12700">
            <a:solidFill>
              <a:srgbClr val="000000"/>
            </a:solidFill>
            <a:miter lim="400000"/>
          </a:ln>
        </p:spPr>
        <p:txBody>
          <a:bodyPr lIns="54186" tIns="54186" rIns="54186" bIns="54186" anchor="ctr"/>
          <a:lstStyle/>
          <a:p>
            <a:pPr marL="40639" marR="40639"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51" name="Shape 1351"/>
          <p:cNvSpPr/>
          <p:nvPr/>
        </p:nvSpPr>
        <p:spPr>
          <a:xfrm>
            <a:off x="10403840" y="6935893"/>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2" name="Shape 1352"/>
          <p:cNvSpPr/>
          <p:nvPr/>
        </p:nvSpPr>
        <p:spPr>
          <a:xfrm>
            <a:off x="10403840" y="7044266"/>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3" name="Shape 1353"/>
          <p:cNvSpPr/>
          <p:nvPr/>
        </p:nvSpPr>
        <p:spPr>
          <a:xfrm>
            <a:off x="10403840" y="7152640"/>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4" name="Shape 1354"/>
          <p:cNvSpPr/>
          <p:nvPr/>
        </p:nvSpPr>
        <p:spPr>
          <a:xfrm>
            <a:off x="10403840" y="7261013"/>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5" name="Shape 1355"/>
          <p:cNvSpPr/>
          <p:nvPr/>
        </p:nvSpPr>
        <p:spPr>
          <a:xfrm>
            <a:off x="10403840" y="7369386"/>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6" name="Shape 1356"/>
          <p:cNvSpPr/>
          <p:nvPr/>
        </p:nvSpPr>
        <p:spPr>
          <a:xfrm>
            <a:off x="10403840" y="6827519"/>
            <a:ext cx="758614" cy="1"/>
          </a:xfrm>
          <a:prstGeom prst="line">
            <a:avLst/>
          </a:prstGeom>
          <a:ln w="12700">
            <a:solidFill>
              <a:srgbClr val="0000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57" name="Shape 1357"/>
          <p:cNvSpPr/>
          <p:nvPr/>
        </p:nvSpPr>
        <p:spPr>
          <a:xfrm>
            <a:off x="10620586" y="7911253"/>
            <a:ext cx="216748" cy="216748"/>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sp>
        <p:nvSpPr>
          <p:cNvPr id="1358" name="Shape 1358"/>
          <p:cNvSpPr/>
          <p:nvPr/>
        </p:nvSpPr>
        <p:spPr>
          <a:xfrm>
            <a:off x="10620586" y="8236373"/>
            <a:ext cx="216748" cy="216747"/>
          </a:xfrm>
          <a:prstGeom prst="ellipse">
            <a:avLst/>
          </a:prstGeom>
          <a:solidFill>
            <a:srgbClr val="C6E6E9"/>
          </a:solidFill>
          <a:ln w="12700">
            <a:solidFill>
              <a:srgbClr val="000000"/>
            </a:solidFill>
          </a:ln>
        </p:spPr>
        <p:txBody>
          <a:bodyPr lIns="0" tIns="0" rIns="0" bIns="0"/>
          <a:lstStyle/>
          <a:p>
            <a:pPr algn="l" defTabSz="457200">
              <a:defRPr sz="1600">
                <a:latin typeface="Helvetica"/>
                <a:ea typeface="Helvetica"/>
                <a:cs typeface="Helvetica"/>
                <a:sym typeface="Helvetica"/>
              </a:defRPr>
            </a:pPr>
            <a:endParaRPr/>
          </a:p>
        </p:txBody>
      </p:sp>
      <p:cxnSp>
        <p:nvCxnSpPr>
          <p:cNvPr id="1359" name="Connector 1359"/>
          <p:cNvCxnSpPr>
            <a:stCxn id="1358" idx="0"/>
            <a:endCxn id="1350" idx="0"/>
          </p:cNvCxnSpPr>
          <p:nvPr/>
        </p:nvCxnSpPr>
        <p:spPr>
          <a:xfrm flipH="1" flipV="1">
            <a:off x="10491046" y="7098453"/>
            <a:ext cx="237914" cy="1246294"/>
          </a:xfrm>
          <a:prstGeom prst="straightConnector1">
            <a:avLst/>
          </a:prstGeom>
          <a:ln w="12700">
            <a:solidFill>
              <a:srgbClr val="000000"/>
            </a:solidFill>
            <a:tailEnd type="triangle"/>
          </a:ln>
        </p:spPr>
      </p:cxnSp>
      <p:sp>
        <p:nvSpPr>
          <p:cNvPr id="1360" name="Shape 1360"/>
          <p:cNvSpPr/>
          <p:nvPr/>
        </p:nvSpPr>
        <p:spPr>
          <a:xfrm>
            <a:off x="9505244" y="6874933"/>
            <a:ext cx="266374" cy="1404339"/>
          </a:xfrm>
          <a:custGeom>
            <a:avLst/>
            <a:gdLst/>
            <a:ahLst/>
            <a:cxnLst>
              <a:cxn ang="0">
                <a:pos x="wd2" y="hd2"/>
              </a:cxn>
              <a:cxn ang="5400000">
                <a:pos x="wd2" y="hd2"/>
              </a:cxn>
              <a:cxn ang="10800000">
                <a:pos x="wd2" y="hd2"/>
              </a:cxn>
              <a:cxn ang="16200000">
                <a:pos x="wd2" y="hd2"/>
              </a:cxn>
            </a:cxnLst>
            <a:rect l="0" t="0" r="r" b="b"/>
            <a:pathLst>
              <a:path w="19909" h="21600" extrusionOk="0">
                <a:moveTo>
                  <a:pt x="844" y="0"/>
                </a:moveTo>
                <a:cubicBezTo>
                  <a:pt x="3544" y="208"/>
                  <a:pt x="8944" y="556"/>
                  <a:pt x="8944" y="556"/>
                </a:cubicBezTo>
                <a:cubicBezTo>
                  <a:pt x="9788" y="695"/>
                  <a:pt x="10631" y="833"/>
                  <a:pt x="11644" y="938"/>
                </a:cubicBezTo>
                <a:cubicBezTo>
                  <a:pt x="12487" y="1007"/>
                  <a:pt x="14006" y="938"/>
                  <a:pt x="14175" y="1111"/>
                </a:cubicBezTo>
                <a:cubicBezTo>
                  <a:pt x="16031" y="2500"/>
                  <a:pt x="8775" y="2570"/>
                  <a:pt x="4387" y="2778"/>
                </a:cubicBezTo>
                <a:cubicBezTo>
                  <a:pt x="3544" y="2917"/>
                  <a:pt x="2194" y="2952"/>
                  <a:pt x="1687" y="3160"/>
                </a:cubicBezTo>
                <a:cubicBezTo>
                  <a:pt x="675" y="3507"/>
                  <a:pt x="0" y="4271"/>
                  <a:pt x="0" y="4271"/>
                </a:cubicBezTo>
                <a:cubicBezTo>
                  <a:pt x="2025" y="5556"/>
                  <a:pt x="8775" y="5660"/>
                  <a:pt x="14175" y="6112"/>
                </a:cubicBezTo>
                <a:cubicBezTo>
                  <a:pt x="13331" y="7501"/>
                  <a:pt x="13669" y="7501"/>
                  <a:pt x="7931" y="7952"/>
                </a:cubicBezTo>
                <a:cubicBezTo>
                  <a:pt x="6750" y="8334"/>
                  <a:pt x="4050" y="8612"/>
                  <a:pt x="4387" y="9064"/>
                </a:cubicBezTo>
                <a:cubicBezTo>
                  <a:pt x="5569" y="10835"/>
                  <a:pt x="6412" y="10696"/>
                  <a:pt x="14175" y="11078"/>
                </a:cubicBezTo>
                <a:cubicBezTo>
                  <a:pt x="18900" y="11564"/>
                  <a:pt x="21600" y="12015"/>
                  <a:pt x="18731" y="13300"/>
                </a:cubicBezTo>
                <a:cubicBezTo>
                  <a:pt x="17887" y="13682"/>
                  <a:pt x="12487" y="13786"/>
                  <a:pt x="11644" y="13856"/>
                </a:cubicBezTo>
                <a:cubicBezTo>
                  <a:pt x="9788" y="13960"/>
                  <a:pt x="6244" y="14203"/>
                  <a:pt x="6244" y="14203"/>
                </a:cubicBezTo>
                <a:cubicBezTo>
                  <a:pt x="4219" y="14828"/>
                  <a:pt x="337" y="15419"/>
                  <a:pt x="3544" y="16252"/>
                </a:cubicBezTo>
                <a:cubicBezTo>
                  <a:pt x="5569" y="16773"/>
                  <a:pt x="8944" y="16981"/>
                  <a:pt x="11644" y="17363"/>
                </a:cubicBezTo>
                <a:cubicBezTo>
                  <a:pt x="12487" y="17468"/>
                  <a:pt x="14175" y="17711"/>
                  <a:pt x="14175" y="17711"/>
                </a:cubicBezTo>
                <a:cubicBezTo>
                  <a:pt x="14512" y="18683"/>
                  <a:pt x="14681" y="19690"/>
                  <a:pt x="15187" y="20662"/>
                </a:cubicBezTo>
                <a:cubicBezTo>
                  <a:pt x="15356" y="20975"/>
                  <a:pt x="16031" y="21600"/>
                  <a:pt x="16031" y="21600"/>
                </a:cubicBezTo>
              </a:path>
            </a:pathLst>
          </a:custGeom>
          <a:ln w="12700">
            <a:solidFill>
              <a:srgbClr val="000000"/>
            </a:solidFill>
            <a:tailEnd type="triangle"/>
          </a:ln>
        </p:spPr>
        <p:txBody>
          <a:bodyPr lIns="0" tIns="0" rIns="0" bIns="0"/>
          <a:lstStyle/>
          <a:p>
            <a:pPr algn="l" defTabSz="457200">
              <a:defRPr sz="1600">
                <a:latin typeface="Helvetica"/>
                <a:ea typeface="Helvetica"/>
                <a:cs typeface="Helvetica"/>
                <a:sym typeface="Helvetica"/>
              </a:defRPr>
            </a:pPr>
            <a:endParaRPr/>
          </a:p>
        </p:txBody>
      </p:sp>
      <p:sp>
        <p:nvSpPr>
          <p:cNvPr id="1361" name="Shape 1361"/>
          <p:cNvSpPr/>
          <p:nvPr/>
        </p:nvSpPr>
        <p:spPr>
          <a:xfrm>
            <a:off x="8940799" y="6719146"/>
            <a:ext cx="1174045" cy="361245"/>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Thread</a:t>
            </a:r>
          </a:p>
        </p:txBody>
      </p:sp>
      <p:sp>
        <p:nvSpPr>
          <p:cNvPr id="1362" name="Shape 1362"/>
          <p:cNvSpPr/>
          <p:nvPr/>
        </p:nvSpPr>
        <p:spPr>
          <a:xfrm>
            <a:off x="10187093" y="6502400"/>
            <a:ext cx="653713" cy="361245"/>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State</a:t>
            </a:r>
          </a:p>
        </p:txBody>
      </p:sp>
      <p:sp>
        <p:nvSpPr>
          <p:cNvPr id="1363" name="Shape 1363"/>
          <p:cNvSpPr/>
          <p:nvPr/>
        </p:nvSpPr>
        <p:spPr>
          <a:xfrm>
            <a:off x="10512213" y="7586133"/>
            <a:ext cx="1139276" cy="361245"/>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Procedure</a:t>
            </a:r>
          </a:p>
        </p:txBody>
      </p:sp>
      <p:sp>
        <p:nvSpPr>
          <p:cNvPr id="1364" name="Shape 1364"/>
          <p:cNvSpPr/>
          <p:nvPr/>
        </p:nvSpPr>
        <p:spPr>
          <a:xfrm>
            <a:off x="5852159" y="3664374"/>
            <a:ext cx="1752037" cy="5080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2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Interface</a:t>
            </a:r>
          </a:p>
        </p:txBody>
      </p:sp>
      <p:sp>
        <p:nvSpPr>
          <p:cNvPr id="1365" name="Shape 1365"/>
          <p:cNvSpPr/>
          <p:nvPr/>
        </p:nvSpPr>
        <p:spPr>
          <a:xfrm>
            <a:off x="8886612" y="2905760"/>
            <a:ext cx="1026669" cy="361246"/>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Interface</a:t>
            </a:r>
          </a:p>
        </p:txBody>
      </p:sp>
      <p:sp>
        <p:nvSpPr>
          <p:cNvPr id="1366" name="Shape 1366"/>
          <p:cNvSpPr/>
          <p:nvPr/>
        </p:nvSpPr>
        <p:spPr>
          <a:xfrm>
            <a:off x="8453119" y="6068906"/>
            <a:ext cx="1026669" cy="361246"/>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buFont typeface="Times New Roman"/>
              <a:defRPr sz="16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Interface</a:t>
            </a:r>
          </a:p>
        </p:txBody>
      </p:sp>
      <p:sp>
        <p:nvSpPr>
          <p:cNvPr id="1367" name="Shape 1367"/>
          <p:cNvSpPr/>
          <p:nvPr/>
        </p:nvSpPr>
        <p:spPr>
          <a:xfrm>
            <a:off x="8128000" y="3610187"/>
            <a:ext cx="1733974" cy="54188"/>
          </a:xfrm>
          <a:prstGeom prst="line">
            <a:avLst/>
          </a:prstGeom>
          <a:ln w="76200">
            <a:solidFill>
              <a:srgbClr val="000000"/>
            </a:solidFill>
            <a:prstDash val="sysDot"/>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68" name="Shape 1368"/>
          <p:cNvSpPr/>
          <p:nvPr/>
        </p:nvSpPr>
        <p:spPr>
          <a:xfrm flipH="1" flipV="1">
            <a:off x="7911253" y="4368801"/>
            <a:ext cx="2059094" cy="2221654"/>
          </a:xfrm>
          <a:prstGeom prst="line">
            <a:avLst/>
          </a:prstGeom>
          <a:ln w="12700">
            <a:solidFill>
              <a:srgbClr val="000000"/>
            </a:solidFill>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69" name="Shape 1369"/>
          <p:cNvSpPr/>
          <p:nvPr/>
        </p:nvSpPr>
        <p:spPr>
          <a:xfrm>
            <a:off x="7152640" y="5201920"/>
            <a:ext cx="2004907" cy="5080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buClr>
                <a:srgbClr val="000000"/>
              </a:buClr>
              <a:buFont typeface="Times New Roman"/>
              <a:defRPr sz="2800" b="1">
                <a:solidFill>
                  <a:srgbClr val="0433FF"/>
                </a:solidFill>
                <a:uFill>
                  <a:solidFill>
                    <a:srgbClr val="0433FF"/>
                  </a:solidFill>
                </a:uFill>
                <a:latin typeface="Times New Roman"/>
                <a:ea typeface="Times New Roman"/>
                <a:cs typeface="Times New Roman"/>
                <a:sym typeface="Times New Roman"/>
              </a:defRPr>
            </a:lvl1pPr>
          </a:lstStyle>
          <a:p>
            <a:pPr>
              <a:defRPr>
                <a:latin typeface="Comic Sans MS"/>
                <a:ea typeface="Comic Sans MS"/>
                <a:cs typeface="Comic Sans MS"/>
                <a:sym typeface="Comic Sans MS"/>
              </a:defRPr>
            </a:pPr>
            <a:r>
              <a:rPr>
                <a:latin typeface="Times New Roman"/>
                <a:ea typeface="Times New Roman"/>
                <a:cs typeface="Times New Roman"/>
                <a:sym typeface="Times New Roman"/>
              </a:rPr>
              <a:t>Messages</a:t>
            </a:r>
          </a:p>
        </p:txBody>
      </p:sp>
      <p:sp>
        <p:nvSpPr>
          <p:cNvPr id="1370" name="Shape 1370"/>
          <p:cNvSpPr/>
          <p:nvPr/>
        </p:nvSpPr>
        <p:spPr>
          <a:xfrm>
            <a:off x="8778240" y="3684693"/>
            <a:ext cx="1318239" cy="614116"/>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spAutoFit/>
          </a:bodyPr>
          <a:lstStyle>
            <a:lvl1pPr marL="40639" marR="40639" algn="l" defTabSz="914400">
              <a:buClr>
                <a:srgbClr val="000000"/>
              </a:buClr>
              <a:defRPr sz="2800">
                <a:solidFill>
                  <a:srgbClr val="0433FF"/>
                </a:solidFill>
                <a:uFill>
                  <a:solidFill>
                    <a:srgbClr val="0433FF"/>
                  </a:solidFill>
                </a:uFill>
                <a:latin typeface="Comic Sans MS"/>
                <a:ea typeface="Comic Sans MS"/>
                <a:cs typeface="Comic Sans MS"/>
                <a:sym typeface="Comic Sans MS"/>
              </a:defRPr>
            </a:lvl1pPr>
          </a:lstStyle>
          <a:p>
            <a:pPr>
              <a:defRPr b="1"/>
            </a:pPr>
            <a:r>
              <a:rPr b="0"/>
              <a:t>create</a:t>
            </a:r>
          </a:p>
        </p:txBody>
      </p:sp>
    </p:spTree>
    <p:extLst>
      <p:ext uri="{BB962C8B-B14F-4D97-AF65-F5344CB8AC3E}">
        <p14:creationId xmlns:p14="http://schemas.microsoft.com/office/powerpoint/2010/main" val="1155794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1334"/>
                                        </p:tgtEl>
                                        <p:attrNameLst>
                                          <p:attrName>style.visibility</p:attrName>
                                        </p:attrNameLst>
                                      </p:cBhvr>
                                      <p:to>
                                        <p:strVal val="visible"/>
                                      </p:to>
                                    </p:set>
                                    <p:animEffect transition="in" filter="blinds(horizontal)">
                                      <p:cBhvr>
                                        <p:cTn id="7" dur="500"/>
                                        <p:tgtEl>
                                          <p:spTgt spid="1334"/>
                                        </p:tgtEl>
                                      </p:cBhvr>
                                    </p:animEffect>
                                  </p:childTnLst>
                                </p:cTn>
                              </p:par>
                            </p:childTnLst>
                          </p:cTn>
                        </p:par>
                        <p:par>
                          <p:cTn id="8" fill="hold">
                            <p:stCondLst>
                              <p:cond delay="500"/>
                            </p:stCondLst>
                            <p:childTnLst>
                              <p:par>
                                <p:cTn id="9" presetID="3" presetClass="entr" presetSubtype="10" fill="hold" grpId="0" nodeType="afterEffect">
                                  <p:stCondLst>
                                    <p:cond delay="0"/>
                                  </p:stCondLst>
                                  <p:iterate>
                                    <p:tmAbs val="0"/>
                                  </p:iterate>
                                  <p:childTnLst>
                                    <p:set>
                                      <p:cBhvr>
                                        <p:cTn id="10" fill="hold"/>
                                        <p:tgtEl>
                                          <p:spTgt spid="1335"/>
                                        </p:tgtEl>
                                        <p:attrNameLst>
                                          <p:attrName>style.visibility</p:attrName>
                                        </p:attrNameLst>
                                      </p:cBhvr>
                                      <p:to>
                                        <p:strVal val="visible"/>
                                      </p:to>
                                    </p:set>
                                    <p:animEffect transition="in" filter="blinds(horizontal)">
                                      <p:cBhvr>
                                        <p:cTn id="11" dur="500"/>
                                        <p:tgtEl>
                                          <p:spTgt spid="1335"/>
                                        </p:tgtEl>
                                      </p:cBhvr>
                                    </p:animEffect>
                                  </p:childTnLst>
                                </p:cTn>
                              </p:par>
                            </p:childTnLst>
                          </p:cTn>
                        </p:par>
                        <p:par>
                          <p:cTn id="12" fill="hold">
                            <p:stCondLst>
                              <p:cond delay="1000"/>
                            </p:stCondLst>
                            <p:childTnLst>
                              <p:par>
                                <p:cTn id="13" presetID="3" presetClass="entr" presetSubtype="10" fill="hold" grpId="0" nodeType="afterEffect">
                                  <p:stCondLst>
                                    <p:cond delay="0"/>
                                  </p:stCondLst>
                                  <p:iterate>
                                    <p:tmAbs val="0"/>
                                  </p:iterate>
                                  <p:childTnLst>
                                    <p:set>
                                      <p:cBhvr>
                                        <p:cTn id="14" fill="hold"/>
                                        <p:tgtEl>
                                          <p:spTgt spid="1336"/>
                                        </p:tgtEl>
                                        <p:attrNameLst>
                                          <p:attrName>style.visibility</p:attrName>
                                        </p:attrNameLst>
                                      </p:cBhvr>
                                      <p:to>
                                        <p:strVal val="visible"/>
                                      </p:to>
                                    </p:set>
                                    <p:animEffect transition="in" filter="blinds(horizontal)">
                                      <p:cBhvr>
                                        <p:cTn id="15" dur="500"/>
                                        <p:tgtEl>
                                          <p:spTgt spid="1336"/>
                                        </p:tgtEl>
                                      </p:cBhvr>
                                    </p:animEffect>
                                  </p:childTnLst>
                                </p:cTn>
                              </p:par>
                            </p:childTnLst>
                          </p:cTn>
                        </p:par>
                        <p:par>
                          <p:cTn id="16" fill="hold">
                            <p:stCondLst>
                              <p:cond delay="1500"/>
                            </p:stCondLst>
                            <p:childTnLst>
                              <p:par>
                                <p:cTn id="17" presetID="3" presetClass="entr" presetSubtype="10" fill="hold" grpId="0" nodeType="afterEffect">
                                  <p:stCondLst>
                                    <p:cond delay="0"/>
                                  </p:stCondLst>
                                  <p:iterate>
                                    <p:tmAbs val="0"/>
                                  </p:iterate>
                                  <p:childTnLst>
                                    <p:set>
                                      <p:cBhvr>
                                        <p:cTn id="18" fill="hold"/>
                                        <p:tgtEl>
                                          <p:spTgt spid="1337"/>
                                        </p:tgtEl>
                                        <p:attrNameLst>
                                          <p:attrName>style.visibility</p:attrName>
                                        </p:attrNameLst>
                                      </p:cBhvr>
                                      <p:to>
                                        <p:strVal val="visible"/>
                                      </p:to>
                                    </p:set>
                                    <p:animEffect transition="in" filter="blinds(horizontal)">
                                      <p:cBhvr>
                                        <p:cTn id="19" dur="500"/>
                                        <p:tgtEl>
                                          <p:spTgt spid="1337"/>
                                        </p:tgtEl>
                                      </p:cBhvr>
                                    </p:animEffect>
                                  </p:childTnLst>
                                </p:cTn>
                              </p:par>
                            </p:childTnLst>
                          </p:cTn>
                        </p:par>
                        <p:par>
                          <p:cTn id="20" fill="hold">
                            <p:stCondLst>
                              <p:cond delay="2000"/>
                            </p:stCondLst>
                            <p:childTnLst>
                              <p:par>
                                <p:cTn id="21" presetID="3" presetClass="entr" presetSubtype="10" fill="hold" grpId="0" nodeType="afterEffect">
                                  <p:stCondLst>
                                    <p:cond delay="0"/>
                                  </p:stCondLst>
                                  <p:iterate>
                                    <p:tmAbs val="0"/>
                                  </p:iterate>
                                  <p:childTnLst>
                                    <p:set>
                                      <p:cBhvr>
                                        <p:cTn id="22" fill="hold"/>
                                        <p:tgtEl>
                                          <p:spTgt spid="1338"/>
                                        </p:tgtEl>
                                        <p:attrNameLst>
                                          <p:attrName>style.visibility</p:attrName>
                                        </p:attrNameLst>
                                      </p:cBhvr>
                                      <p:to>
                                        <p:strVal val="visible"/>
                                      </p:to>
                                    </p:set>
                                    <p:animEffect transition="in" filter="blinds(horizontal)">
                                      <p:cBhvr>
                                        <p:cTn id="23" dur="500"/>
                                        <p:tgtEl>
                                          <p:spTgt spid="1338"/>
                                        </p:tgtEl>
                                      </p:cBhvr>
                                    </p:animEffect>
                                  </p:childTnLst>
                                </p:cTn>
                              </p:par>
                            </p:childTnLst>
                          </p:cTn>
                        </p:par>
                        <p:par>
                          <p:cTn id="24" fill="hold">
                            <p:stCondLst>
                              <p:cond delay="2500"/>
                            </p:stCondLst>
                            <p:childTnLst>
                              <p:par>
                                <p:cTn id="25" presetID="3" presetClass="entr" presetSubtype="10" fill="hold" grpId="0" nodeType="afterEffect">
                                  <p:stCondLst>
                                    <p:cond delay="0"/>
                                  </p:stCondLst>
                                  <p:iterate>
                                    <p:tmAbs val="0"/>
                                  </p:iterate>
                                  <p:childTnLst>
                                    <p:set>
                                      <p:cBhvr>
                                        <p:cTn id="26" fill="hold"/>
                                        <p:tgtEl>
                                          <p:spTgt spid="1339"/>
                                        </p:tgtEl>
                                        <p:attrNameLst>
                                          <p:attrName>style.visibility</p:attrName>
                                        </p:attrNameLst>
                                      </p:cBhvr>
                                      <p:to>
                                        <p:strVal val="visible"/>
                                      </p:to>
                                    </p:set>
                                    <p:animEffect transition="in" filter="blinds(horizontal)">
                                      <p:cBhvr>
                                        <p:cTn id="27" dur="500"/>
                                        <p:tgtEl>
                                          <p:spTgt spid="1339"/>
                                        </p:tgtEl>
                                      </p:cBhvr>
                                    </p:animEffect>
                                  </p:childTnLst>
                                </p:cTn>
                              </p:par>
                            </p:childTnLst>
                          </p:cTn>
                        </p:par>
                        <p:par>
                          <p:cTn id="28" fill="hold">
                            <p:stCondLst>
                              <p:cond delay="3000"/>
                            </p:stCondLst>
                            <p:childTnLst>
                              <p:par>
                                <p:cTn id="29" presetID="3" presetClass="entr" presetSubtype="10" fill="hold" grpId="0" nodeType="afterEffect">
                                  <p:stCondLst>
                                    <p:cond delay="0"/>
                                  </p:stCondLst>
                                  <p:iterate>
                                    <p:tmAbs val="0"/>
                                  </p:iterate>
                                  <p:childTnLst>
                                    <p:set>
                                      <p:cBhvr>
                                        <p:cTn id="30" fill="hold"/>
                                        <p:tgtEl>
                                          <p:spTgt spid="1340"/>
                                        </p:tgtEl>
                                        <p:attrNameLst>
                                          <p:attrName>style.visibility</p:attrName>
                                        </p:attrNameLst>
                                      </p:cBhvr>
                                      <p:to>
                                        <p:strVal val="visible"/>
                                      </p:to>
                                    </p:set>
                                    <p:animEffect transition="in" filter="blinds(horizontal)">
                                      <p:cBhvr>
                                        <p:cTn id="31" dur="500"/>
                                        <p:tgtEl>
                                          <p:spTgt spid="1340"/>
                                        </p:tgtEl>
                                      </p:cBhvr>
                                    </p:animEffect>
                                  </p:childTnLst>
                                </p:cTn>
                              </p:par>
                            </p:childTnLst>
                          </p:cTn>
                        </p:par>
                        <p:par>
                          <p:cTn id="32" fill="hold">
                            <p:stCondLst>
                              <p:cond delay="3500"/>
                            </p:stCondLst>
                            <p:childTnLst>
                              <p:par>
                                <p:cTn id="33" presetID="3" presetClass="entr" presetSubtype="10" fill="hold" grpId="0" nodeType="afterEffect">
                                  <p:stCondLst>
                                    <p:cond delay="0"/>
                                  </p:stCondLst>
                                  <p:iterate>
                                    <p:tmAbs val="0"/>
                                  </p:iterate>
                                  <p:childTnLst>
                                    <p:set>
                                      <p:cBhvr>
                                        <p:cTn id="34" fill="hold"/>
                                        <p:tgtEl>
                                          <p:spTgt spid="1341"/>
                                        </p:tgtEl>
                                        <p:attrNameLst>
                                          <p:attrName>style.visibility</p:attrName>
                                        </p:attrNameLst>
                                      </p:cBhvr>
                                      <p:to>
                                        <p:strVal val="visible"/>
                                      </p:to>
                                    </p:set>
                                    <p:animEffect transition="in" filter="blinds(horizontal)">
                                      <p:cBhvr>
                                        <p:cTn id="35" dur="500"/>
                                        <p:tgtEl>
                                          <p:spTgt spid="1341"/>
                                        </p:tgtEl>
                                      </p:cBhvr>
                                    </p:animEffect>
                                  </p:childTnLst>
                                </p:cTn>
                              </p:par>
                            </p:childTnLst>
                          </p:cTn>
                        </p:par>
                        <p:par>
                          <p:cTn id="36" fill="hold">
                            <p:stCondLst>
                              <p:cond delay="4000"/>
                            </p:stCondLst>
                            <p:childTnLst>
                              <p:par>
                                <p:cTn id="37" presetID="3" presetClass="entr" presetSubtype="10" fill="hold" grpId="0" nodeType="afterEffect">
                                  <p:stCondLst>
                                    <p:cond delay="0"/>
                                  </p:stCondLst>
                                  <p:iterate>
                                    <p:tmAbs val="0"/>
                                  </p:iterate>
                                  <p:childTnLst>
                                    <p:set>
                                      <p:cBhvr>
                                        <p:cTn id="38" fill="hold"/>
                                        <p:tgtEl>
                                          <p:spTgt spid="1342"/>
                                        </p:tgtEl>
                                        <p:attrNameLst>
                                          <p:attrName>style.visibility</p:attrName>
                                        </p:attrNameLst>
                                      </p:cBhvr>
                                      <p:to>
                                        <p:strVal val="visible"/>
                                      </p:to>
                                    </p:set>
                                    <p:animEffect transition="in" filter="blinds(horizontal)">
                                      <p:cBhvr>
                                        <p:cTn id="39" dur="500"/>
                                        <p:tgtEl>
                                          <p:spTgt spid="1342"/>
                                        </p:tgtEl>
                                      </p:cBhvr>
                                    </p:animEffect>
                                  </p:childTnLst>
                                </p:cTn>
                              </p:par>
                            </p:childTnLst>
                          </p:cTn>
                        </p:par>
                        <p:par>
                          <p:cTn id="40" fill="hold">
                            <p:stCondLst>
                              <p:cond delay="4500"/>
                            </p:stCondLst>
                            <p:childTnLst>
                              <p:par>
                                <p:cTn id="41" presetID="3" presetClass="entr" presetSubtype="10" fill="hold" grpId="0" nodeType="afterEffect">
                                  <p:stCondLst>
                                    <p:cond delay="0"/>
                                  </p:stCondLst>
                                  <p:iterate>
                                    <p:tmAbs val="0"/>
                                  </p:iterate>
                                  <p:childTnLst>
                                    <p:set>
                                      <p:cBhvr>
                                        <p:cTn id="42" fill="hold"/>
                                        <p:tgtEl>
                                          <p:spTgt spid="1343"/>
                                        </p:tgtEl>
                                        <p:attrNameLst>
                                          <p:attrName>style.visibility</p:attrName>
                                        </p:attrNameLst>
                                      </p:cBhvr>
                                      <p:to>
                                        <p:strVal val="visible"/>
                                      </p:to>
                                    </p:set>
                                    <p:animEffect transition="in" filter="blinds(horizontal)">
                                      <p:cBhvr>
                                        <p:cTn id="43" dur="500"/>
                                        <p:tgtEl>
                                          <p:spTgt spid="1343"/>
                                        </p:tgtEl>
                                      </p:cBhvr>
                                    </p:animEffect>
                                  </p:childTnLst>
                                </p:cTn>
                              </p:par>
                            </p:childTnLst>
                          </p:cTn>
                        </p:par>
                        <p:par>
                          <p:cTn id="44" fill="hold">
                            <p:stCondLst>
                              <p:cond delay="5000"/>
                            </p:stCondLst>
                            <p:childTnLst>
                              <p:par>
                                <p:cTn id="45" presetID="3" presetClass="entr" presetSubtype="10" fill="hold" grpId="0" nodeType="afterEffect">
                                  <p:stCondLst>
                                    <p:cond delay="0"/>
                                  </p:stCondLst>
                                  <p:iterate>
                                    <p:tmAbs val="0"/>
                                  </p:iterate>
                                  <p:childTnLst>
                                    <p:set>
                                      <p:cBhvr>
                                        <p:cTn id="46" fill="hold"/>
                                        <p:tgtEl>
                                          <p:spTgt spid="1344"/>
                                        </p:tgtEl>
                                        <p:attrNameLst>
                                          <p:attrName>style.visibility</p:attrName>
                                        </p:attrNameLst>
                                      </p:cBhvr>
                                      <p:to>
                                        <p:strVal val="visible"/>
                                      </p:to>
                                    </p:set>
                                    <p:animEffect transition="in" filter="blinds(horizontal)">
                                      <p:cBhvr>
                                        <p:cTn id="47" dur="500"/>
                                        <p:tgtEl>
                                          <p:spTgt spid="1344"/>
                                        </p:tgtEl>
                                      </p:cBhvr>
                                    </p:animEffect>
                                  </p:childTnLst>
                                </p:cTn>
                              </p:par>
                            </p:childTnLst>
                          </p:cTn>
                        </p:par>
                        <p:par>
                          <p:cTn id="48" fill="hold">
                            <p:stCondLst>
                              <p:cond delay="5500"/>
                            </p:stCondLst>
                            <p:childTnLst>
                              <p:par>
                                <p:cTn id="49" presetID="3" presetClass="entr" presetSubtype="10" fill="hold" grpId="0" nodeType="afterEffect">
                                  <p:stCondLst>
                                    <p:cond delay="0"/>
                                  </p:stCondLst>
                                  <p:iterate>
                                    <p:tmAbs val="0"/>
                                  </p:iterate>
                                  <p:childTnLst>
                                    <p:set>
                                      <p:cBhvr>
                                        <p:cTn id="50" fill="hold"/>
                                        <p:tgtEl>
                                          <p:spTgt spid="1345"/>
                                        </p:tgtEl>
                                        <p:attrNameLst>
                                          <p:attrName>style.visibility</p:attrName>
                                        </p:attrNameLst>
                                      </p:cBhvr>
                                      <p:to>
                                        <p:strVal val="visible"/>
                                      </p:to>
                                    </p:set>
                                    <p:animEffect transition="in" filter="blinds(horizontal)">
                                      <p:cBhvr>
                                        <p:cTn id="51" dur="500"/>
                                        <p:tgtEl>
                                          <p:spTgt spid="1345"/>
                                        </p:tgtEl>
                                      </p:cBhvr>
                                    </p:animEffect>
                                  </p:childTnLst>
                                </p:cTn>
                              </p:par>
                            </p:childTnLst>
                          </p:cTn>
                        </p:par>
                        <p:par>
                          <p:cTn id="52" fill="hold">
                            <p:stCondLst>
                              <p:cond delay="6000"/>
                            </p:stCondLst>
                            <p:childTnLst>
                              <p:par>
                                <p:cTn id="53" presetID="3" presetClass="entr" presetSubtype="10" fill="hold" grpId="0" nodeType="afterEffect">
                                  <p:stCondLst>
                                    <p:cond delay="0"/>
                                  </p:stCondLst>
                                  <p:iterate>
                                    <p:tmAbs val="0"/>
                                  </p:iterate>
                                  <p:childTnLst>
                                    <p:set>
                                      <p:cBhvr>
                                        <p:cTn id="54" fill="hold"/>
                                        <p:tgtEl>
                                          <p:spTgt spid="1346"/>
                                        </p:tgtEl>
                                        <p:attrNameLst>
                                          <p:attrName>style.visibility</p:attrName>
                                        </p:attrNameLst>
                                      </p:cBhvr>
                                      <p:to>
                                        <p:strVal val="visible"/>
                                      </p:to>
                                    </p:set>
                                    <p:animEffect transition="in" filter="blinds(horizontal)">
                                      <p:cBhvr>
                                        <p:cTn id="55" dur="500"/>
                                        <p:tgtEl>
                                          <p:spTgt spid="1346"/>
                                        </p:tgtEl>
                                      </p:cBhvr>
                                    </p:animEffect>
                                  </p:childTnLst>
                                </p:cTn>
                              </p:par>
                            </p:childTnLst>
                          </p:cTn>
                        </p:par>
                        <p:par>
                          <p:cTn id="56" fill="hold">
                            <p:stCondLst>
                              <p:cond delay="6500"/>
                            </p:stCondLst>
                            <p:childTnLst>
                              <p:par>
                                <p:cTn id="57" presetID="3" presetClass="entr" presetSubtype="10" fill="hold" grpId="0" nodeType="afterEffect">
                                  <p:stCondLst>
                                    <p:cond delay="0"/>
                                  </p:stCondLst>
                                  <p:iterate>
                                    <p:tmAbs val="0"/>
                                  </p:iterate>
                                  <p:childTnLst>
                                    <p:set>
                                      <p:cBhvr>
                                        <p:cTn id="58" fill="hold"/>
                                        <p:tgtEl>
                                          <p:spTgt spid="1347"/>
                                        </p:tgtEl>
                                        <p:attrNameLst>
                                          <p:attrName>style.visibility</p:attrName>
                                        </p:attrNameLst>
                                      </p:cBhvr>
                                      <p:to>
                                        <p:strVal val="visible"/>
                                      </p:to>
                                    </p:set>
                                    <p:animEffect transition="in" filter="blinds(horizontal)">
                                      <p:cBhvr>
                                        <p:cTn id="59" dur="500"/>
                                        <p:tgtEl>
                                          <p:spTgt spid="1347"/>
                                        </p:tgtEl>
                                      </p:cBhvr>
                                    </p:animEffect>
                                  </p:childTnLst>
                                </p:cTn>
                              </p:par>
                            </p:childTnLst>
                          </p:cTn>
                        </p:par>
                        <p:par>
                          <p:cTn id="60" fill="hold">
                            <p:stCondLst>
                              <p:cond delay="7000"/>
                            </p:stCondLst>
                            <p:childTnLst>
                              <p:par>
                                <p:cTn id="61" presetID="3" presetClass="entr" presetSubtype="10" fill="hold" grpId="0" nodeType="afterEffect">
                                  <p:stCondLst>
                                    <p:cond delay="0"/>
                                  </p:stCondLst>
                                  <p:iterate>
                                    <p:tmAbs val="0"/>
                                  </p:iterate>
                                  <p:childTnLst>
                                    <p:set>
                                      <p:cBhvr>
                                        <p:cTn id="62" fill="hold"/>
                                        <p:tgtEl>
                                          <p:spTgt spid="1348"/>
                                        </p:tgtEl>
                                        <p:attrNameLst>
                                          <p:attrName>style.visibility</p:attrName>
                                        </p:attrNameLst>
                                      </p:cBhvr>
                                      <p:to>
                                        <p:strVal val="visible"/>
                                      </p:to>
                                    </p:set>
                                    <p:animEffect transition="in" filter="blinds(horizontal)">
                                      <p:cBhvr>
                                        <p:cTn id="63" dur="500"/>
                                        <p:tgtEl>
                                          <p:spTgt spid="1348"/>
                                        </p:tgtEl>
                                      </p:cBhvr>
                                    </p:animEffect>
                                  </p:childTnLst>
                                </p:cTn>
                              </p:par>
                            </p:childTnLst>
                          </p:cTn>
                        </p:par>
                        <p:par>
                          <p:cTn id="64" fill="hold">
                            <p:stCondLst>
                              <p:cond delay="7500"/>
                            </p:stCondLst>
                            <p:childTnLst>
                              <p:par>
                                <p:cTn id="65" presetID="3" presetClass="entr" presetSubtype="10" fill="hold" grpId="0" nodeType="afterEffect">
                                  <p:stCondLst>
                                    <p:cond delay="0"/>
                                  </p:stCondLst>
                                  <p:iterate>
                                    <p:tmAbs val="0"/>
                                  </p:iterate>
                                  <p:childTnLst>
                                    <p:set>
                                      <p:cBhvr>
                                        <p:cTn id="66" fill="hold"/>
                                        <p:tgtEl>
                                          <p:spTgt spid="1365"/>
                                        </p:tgtEl>
                                        <p:attrNameLst>
                                          <p:attrName>style.visibility</p:attrName>
                                        </p:attrNameLst>
                                      </p:cBhvr>
                                      <p:to>
                                        <p:strVal val="visible"/>
                                      </p:to>
                                    </p:set>
                                    <p:animEffect transition="in" filter="blinds(horizontal)">
                                      <p:cBhvr>
                                        <p:cTn id="67" dur="500"/>
                                        <p:tgtEl>
                                          <p:spTgt spid="1365"/>
                                        </p:tgtEl>
                                      </p:cBhvr>
                                    </p:animEffect>
                                  </p:childTnLst>
                                </p:cTn>
                              </p:par>
                            </p:childTnLst>
                          </p:cTn>
                        </p:par>
                        <p:par>
                          <p:cTn id="68" fill="hold">
                            <p:stCondLst>
                              <p:cond delay="8000"/>
                            </p:stCondLst>
                            <p:childTnLst>
                              <p:par>
                                <p:cTn id="69" presetID="3" presetClass="entr" presetSubtype="10" fill="hold" grpId="0" nodeType="afterEffect">
                                  <p:stCondLst>
                                    <p:cond delay="0"/>
                                  </p:stCondLst>
                                  <p:iterate>
                                    <p:tmAbs val="0"/>
                                  </p:iterate>
                                  <p:childTnLst>
                                    <p:set>
                                      <p:cBhvr>
                                        <p:cTn id="70" fill="hold"/>
                                        <p:tgtEl>
                                          <p:spTgt spid="1367"/>
                                        </p:tgtEl>
                                        <p:attrNameLst>
                                          <p:attrName>style.visibility</p:attrName>
                                        </p:attrNameLst>
                                      </p:cBhvr>
                                      <p:to>
                                        <p:strVal val="visible"/>
                                      </p:to>
                                    </p:set>
                                    <p:animEffect transition="in" filter="blinds(horizontal)">
                                      <p:cBhvr>
                                        <p:cTn id="71" dur="500"/>
                                        <p:tgtEl>
                                          <p:spTgt spid="1367"/>
                                        </p:tgtEl>
                                      </p:cBhvr>
                                    </p:animEffect>
                                  </p:childTnLst>
                                </p:cTn>
                              </p:par>
                            </p:childTnLst>
                          </p:cTn>
                        </p:par>
                        <p:par>
                          <p:cTn id="72" fill="hold">
                            <p:stCondLst>
                              <p:cond delay="8500"/>
                            </p:stCondLst>
                            <p:childTnLst>
                              <p:par>
                                <p:cTn id="73" presetID="3" presetClass="entr" presetSubtype="10" fill="hold" grpId="0" nodeType="afterEffect">
                                  <p:stCondLst>
                                    <p:cond delay="0"/>
                                  </p:stCondLst>
                                  <p:iterate>
                                    <p:tmAbs val="0"/>
                                  </p:iterate>
                                  <p:childTnLst>
                                    <p:set>
                                      <p:cBhvr>
                                        <p:cTn id="74" fill="hold"/>
                                        <p:tgtEl>
                                          <p:spTgt spid="1370"/>
                                        </p:tgtEl>
                                        <p:attrNameLst>
                                          <p:attrName>style.visibility</p:attrName>
                                        </p:attrNameLst>
                                      </p:cBhvr>
                                      <p:to>
                                        <p:strVal val="visible"/>
                                      </p:to>
                                    </p:set>
                                    <p:animEffect transition="in" filter="blinds(horizontal)">
                                      <p:cBhvr>
                                        <p:cTn id="75" dur="500"/>
                                        <p:tgtEl>
                                          <p:spTgt spid="1370"/>
                                        </p:tgtEl>
                                      </p:cBhvr>
                                    </p:animEffec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grpId="0" nodeType="clickEffect">
                                  <p:stCondLst>
                                    <p:cond delay="0"/>
                                  </p:stCondLst>
                                  <p:iterate>
                                    <p:tmAbs val="0"/>
                                  </p:iterate>
                                  <p:childTnLst>
                                    <p:set>
                                      <p:cBhvr>
                                        <p:cTn id="79" fill="hold"/>
                                        <p:tgtEl>
                                          <p:spTgt spid="1349"/>
                                        </p:tgtEl>
                                        <p:attrNameLst>
                                          <p:attrName>style.visibility</p:attrName>
                                        </p:attrNameLst>
                                      </p:cBhvr>
                                      <p:to>
                                        <p:strVal val="visible"/>
                                      </p:to>
                                    </p:set>
                                    <p:animEffect transition="in" filter="box(in)">
                                      <p:cBhvr>
                                        <p:cTn id="80" dur="500"/>
                                        <p:tgtEl>
                                          <p:spTgt spid="1349"/>
                                        </p:tgtEl>
                                      </p:cBhvr>
                                    </p:animEffect>
                                  </p:childTnLst>
                                </p:cTn>
                              </p:par>
                            </p:childTnLst>
                          </p:cTn>
                        </p:par>
                        <p:par>
                          <p:cTn id="81" fill="hold">
                            <p:stCondLst>
                              <p:cond delay="500"/>
                            </p:stCondLst>
                            <p:childTnLst>
                              <p:par>
                                <p:cTn id="82" presetID="4" presetClass="entr" presetSubtype="16" fill="hold" grpId="0" nodeType="afterEffect">
                                  <p:stCondLst>
                                    <p:cond delay="0"/>
                                  </p:stCondLst>
                                  <p:iterate>
                                    <p:tmAbs val="0"/>
                                  </p:iterate>
                                  <p:childTnLst>
                                    <p:set>
                                      <p:cBhvr>
                                        <p:cTn id="83" fill="hold"/>
                                        <p:tgtEl>
                                          <p:spTgt spid="1350"/>
                                        </p:tgtEl>
                                        <p:attrNameLst>
                                          <p:attrName>style.visibility</p:attrName>
                                        </p:attrNameLst>
                                      </p:cBhvr>
                                      <p:to>
                                        <p:strVal val="visible"/>
                                      </p:to>
                                    </p:set>
                                    <p:animEffect transition="in" filter="box(in)">
                                      <p:cBhvr>
                                        <p:cTn id="84" dur="500"/>
                                        <p:tgtEl>
                                          <p:spTgt spid="1350"/>
                                        </p:tgtEl>
                                      </p:cBhvr>
                                    </p:animEffect>
                                  </p:childTnLst>
                                </p:cTn>
                              </p:par>
                            </p:childTnLst>
                          </p:cTn>
                        </p:par>
                        <p:par>
                          <p:cTn id="85" fill="hold">
                            <p:stCondLst>
                              <p:cond delay="1000"/>
                            </p:stCondLst>
                            <p:childTnLst>
                              <p:par>
                                <p:cTn id="86" presetID="4" presetClass="entr" presetSubtype="16" fill="hold" grpId="0" nodeType="afterEffect">
                                  <p:stCondLst>
                                    <p:cond delay="0"/>
                                  </p:stCondLst>
                                  <p:iterate>
                                    <p:tmAbs val="0"/>
                                  </p:iterate>
                                  <p:childTnLst>
                                    <p:set>
                                      <p:cBhvr>
                                        <p:cTn id="87" fill="hold"/>
                                        <p:tgtEl>
                                          <p:spTgt spid="1351"/>
                                        </p:tgtEl>
                                        <p:attrNameLst>
                                          <p:attrName>style.visibility</p:attrName>
                                        </p:attrNameLst>
                                      </p:cBhvr>
                                      <p:to>
                                        <p:strVal val="visible"/>
                                      </p:to>
                                    </p:set>
                                    <p:animEffect transition="in" filter="box(in)">
                                      <p:cBhvr>
                                        <p:cTn id="88" dur="500"/>
                                        <p:tgtEl>
                                          <p:spTgt spid="1351"/>
                                        </p:tgtEl>
                                      </p:cBhvr>
                                    </p:animEffect>
                                  </p:childTnLst>
                                </p:cTn>
                              </p:par>
                            </p:childTnLst>
                          </p:cTn>
                        </p:par>
                        <p:par>
                          <p:cTn id="89" fill="hold">
                            <p:stCondLst>
                              <p:cond delay="1500"/>
                            </p:stCondLst>
                            <p:childTnLst>
                              <p:par>
                                <p:cTn id="90" presetID="4" presetClass="entr" presetSubtype="16" fill="hold" grpId="0" nodeType="afterEffect">
                                  <p:stCondLst>
                                    <p:cond delay="0"/>
                                  </p:stCondLst>
                                  <p:iterate>
                                    <p:tmAbs val="0"/>
                                  </p:iterate>
                                  <p:childTnLst>
                                    <p:set>
                                      <p:cBhvr>
                                        <p:cTn id="91" fill="hold"/>
                                        <p:tgtEl>
                                          <p:spTgt spid="1352"/>
                                        </p:tgtEl>
                                        <p:attrNameLst>
                                          <p:attrName>style.visibility</p:attrName>
                                        </p:attrNameLst>
                                      </p:cBhvr>
                                      <p:to>
                                        <p:strVal val="visible"/>
                                      </p:to>
                                    </p:set>
                                    <p:animEffect transition="in" filter="box(in)">
                                      <p:cBhvr>
                                        <p:cTn id="92" dur="500"/>
                                        <p:tgtEl>
                                          <p:spTgt spid="1352"/>
                                        </p:tgtEl>
                                      </p:cBhvr>
                                    </p:animEffect>
                                  </p:childTnLst>
                                </p:cTn>
                              </p:par>
                            </p:childTnLst>
                          </p:cTn>
                        </p:par>
                        <p:par>
                          <p:cTn id="93" fill="hold">
                            <p:stCondLst>
                              <p:cond delay="2000"/>
                            </p:stCondLst>
                            <p:childTnLst>
                              <p:par>
                                <p:cTn id="94" presetID="4" presetClass="entr" presetSubtype="16" fill="hold" grpId="0" nodeType="afterEffect">
                                  <p:stCondLst>
                                    <p:cond delay="0"/>
                                  </p:stCondLst>
                                  <p:iterate>
                                    <p:tmAbs val="0"/>
                                  </p:iterate>
                                  <p:childTnLst>
                                    <p:set>
                                      <p:cBhvr>
                                        <p:cTn id="95" fill="hold"/>
                                        <p:tgtEl>
                                          <p:spTgt spid="1353"/>
                                        </p:tgtEl>
                                        <p:attrNameLst>
                                          <p:attrName>style.visibility</p:attrName>
                                        </p:attrNameLst>
                                      </p:cBhvr>
                                      <p:to>
                                        <p:strVal val="visible"/>
                                      </p:to>
                                    </p:set>
                                    <p:animEffect transition="in" filter="box(in)">
                                      <p:cBhvr>
                                        <p:cTn id="96" dur="500"/>
                                        <p:tgtEl>
                                          <p:spTgt spid="1353"/>
                                        </p:tgtEl>
                                      </p:cBhvr>
                                    </p:animEffect>
                                  </p:childTnLst>
                                </p:cTn>
                              </p:par>
                            </p:childTnLst>
                          </p:cTn>
                        </p:par>
                        <p:par>
                          <p:cTn id="97" fill="hold">
                            <p:stCondLst>
                              <p:cond delay="2500"/>
                            </p:stCondLst>
                            <p:childTnLst>
                              <p:par>
                                <p:cTn id="98" presetID="4" presetClass="entr" presetSubtype="16" fill="hold" grpId="0" nodeType="afterEffect">
                                  <p:stCondLst>
                                    <p:cond delay="0"/>
                                  </p:stCondLst>
                                  <p:iterate>
                                    <p:tmAbs val="0"/>
                                  </p:iterate>
                                  <p:childTnLst>
                                    <p:set>
                                      <p:cBhvr>
                                        <p:cTn id="99" fill="hold"/>
                                        <p:tgtEl>
                                          <p:spTgt spid="1354"/>
                                        </p:tgtEl>
                                        <p:attrNameLst>
                                          <p:attrName>style.visibility</p:attrName>
                                        </p:attrNameLst>
                                      </p:cBhvr>
                                      <p:to>
                                        <p:strVal val="visible"/>
                                      </p:to>
                                    </p:set>
                                    <p:animEffect transition="in" filter="box(in)">
                                      <p:cBhvr>
                                        <p:cTn id="100" dur="500"/>
                                        <p:tgtEl>
                                          <p:spTgt spid="1354"/>
                                        </p:tgtEl>
                                      </p:cBhvr>
                                    </p:animEffect>
                                  </p:childTnLst>
                                </p:cTn>
                              </p:par>
                            </p:childTnLst>
                          </p:cTn>
                        </p:par>
                        <p:par>
                          <p:cTn id="101" fill="hold">
                            <p:stCondLst>
                              <p:cond delay="3000"/>
                            </p:stCondLst>
                            <p:childTnLst>
                              <p:par>
                                <p:cTn id="102" presetID="4" presetClass="entr" presetSubtype="16" fill="hold" grpId="0" nodeType="afterEffect">
                                  <p:stCondLst>
                                    <p:cond delay="0"/>
                                  </p:stCondLst>
                                  <p:iterate>
                                    <p:tmAbs val="0"/>
                                  </p:iterate>
                                  <p:childTnLst>
                                    <p:set>
                                      <p:cBhvr>
                                        <p:cTn id="103" fill="hold"/>
                                        <p:tgtEl>
                                          <p:spTgt spid="1355"/>
                                        </p:tgtEl>
                                        <p:attrNameLst>
                                          <p:attrName>style.visibility</p:attrName>
                                        </p:attrNameLst>
                                      </p:cBhvr>
                                      <p:to>
                                        <p:strVal val="visible"/>
                                      </p:to>
                                    </p:set>
                                    <p:animEffect transition="in" filter="box(in)">
                                      <p:cBhvr>
                                        <p:cTn id="104" dur="500"/>
                                        <p:tgtEl>
                                          <p:spTgt spid="1355"/>
                                        </p:tgtEl>
                                      </p:cBhvr>
                                    </p:animEffect>
                                  </p:childTnLst>
                                </p:cTn>
                              </p:par>
                            </p:childTnLst>
                          </p:cTn>
                        </p:par>
                        <p:par>
                          <p:cTn id="105" fill="hold">
                            <p:stCondLst>
                              <p:cond delay="3500"/>
                            </p:stCondLst>
                            <p:childTnLst>
                              <p:par>
                                <p:cTn id="106" presetID="4" presetClass="entr" presetSubtype="16" fill="hold" grpId="0" nodeType="afterEffect">
                                  <p:stCondLst>
                                    <p:cond delay="0"/>
                                  </p:stCondLst>
                                  <p:iterate>
                                    <p:tmAbs val="0"/>
                                  </p:iterate>
                                  <p:childTnLst>
                                    <p:set>
                                      <p:cBhvr>
                                        <p:cTn id="107" fill="hold"/>
                                        <p:tgtEl>
                                          <p:spTgt spid="1356"/>
                                        </p:tgtEl>
                                        <p:attrNameLst>
                                          <p:attrName>style.visibility</p:attrName>
                                        </p:attrNameLst>
                                      </p:cBhvr>
                                      <p:to>
                                        <p:strVal val="visible"/>
                                      </p:to>
                                    </p:set>
                                    <p:animEffect transition="in" filter="box(in)">
                                      <p:cBhvr>
                                        <p:cTn id="108" dur="500"/>
                                        <p:tgtEl>
                                          <p:spTgt spid="1356"/>
                                        </p:tgtEl>
                                      </p:cBhvr>
                                    </p:animEffect>
                                  </p:childTnLst>
                                </p:cTn>
                              </p:par>
                            </p:childTnLst>
                          </p:cTn>
                        </p:par>
                        <p:par>
                          <p:cTn id="109" fill="hold">
                            <p:stCondLst>
                              <p:cond delay="4000"/>
                            </p:stCondLst>
                            <p:childTnLst>
                              <p:par>
                                <p:cTn id="110" presetID="4" presetClass="entr" presetSubtype="16" fill="hold" grpId="0" nodeType="afterEffect">
                                  <p:stCondLst>
                                    <p:cond delay="0"/>
                                  </p:stCondLst>
                                  <p:iterate>
                                    <p:tmAbs val="0"/>
                                  </p:iterate>
                                  <p:childTnLst>
                                    <p:set>
                                      <p:cBhvr>
                                        <p:cTn id="111" fill="hold"/>
                                        <p:tgtEl>
                                          <p:spTgt spid="1357"/>
                                        </p:tgtEl>
                                        <p:attrNameLst>
                                          <p:attrName>style.visibility</p:attrName>
                                        </p:attrNameLst>
                                      </p:cBhvr>
                                      <p:to>
                                        <p:strVal val="visible"/>
                                      </p:to>
                                    </p:set>
                                    <p:animEffect transition="in" filter="box(in)">
                                      <p:cBhvr>
                                        <p:cTn id="112" dur="500"/>
                                        <p:tgtEl>
                                          <p:spTgt spid="1357"/>
                                        </p:tgtEl>
                                      </p:cBhvr>
                                    </p:animEffect>
                                  </p:childTnLst>
                                </p:cTn>
                              </p:par>
                            </p:childTnLst>
                          </p:cTn>
                        </p:par>
                        <p:par>
                          <p:cTn id="113" fill="hold">
                            <p:stCondLst>
                              <p:cond delay="4500"/>
                            </p:stCondLst>
                            <p:childTnLst>
                              <p:par>
                                <p:cTn id="114" presetID="4" presetClass="entr" presetSubtype="16" fill="hold" grpId="0" nodeType="afterEffect">
                                  <p:stCondLst>
                                    <p:cond delay="0"/>
                                  </p:stCondLst>
                                  <p:iterate>
                                    <p:tmAbs val="0"/>
                                  </p:iterate>
                                  <p:childTnLst>
                                    <p:set>
                                      <p:cBhvr>
                                        <p:cTn id="115" fill="hold"/>
                                        <p:tgtEl>
                                          <p:spTgt spid="1358"/>
                                        </p:tgtEl>
                                        <p:attrNameLst>
                                          <p:attrName>style.visibility</p:attrName>
                                        </p:attrNameLst>
                                      </p:cBhvr>
                                      <p:to>
                                        <p:strVal val="visible"/>
                                      </p:to>
                                    </p:set>
                                    <p:animEffect transition="in" filter="box(in)">
                                      <p:cBhvr>
                                        <p:cTn id="116" dur="500"/>
                                        <p:tgtEl>
                                          <p:spTgt spid="1358"/>
                                        </p:tgtEl>
                                      </p:cBhvr>
                                    </p:animEffect>
                                  </p:childTnLst>
                                </p:cTn>
                              </p:par>
                            </p:childTnLst>
                          </p:cTn>
                        </p:par>
                        <p:par>
                          <p:cTn id="117" fill="hold">
                            <p:stCondLst>
                              <p:cond delay="5000"/>
                            </p:stCondLst>
                            <p:childTnLst>
                              <p:par>
                                <p:cTn id="118" presetID="4" presetClass="entr" presetSubtype="16" fill="hold" grpId="0" nodeType="afterEffect">
                                  <p:stCondLst>
                                    <p:cond delay="0"/>
                                  </p:stCondLst>
                                  <p:iterate>
                                    <p:tmAbs val="0"/>
                                  </p:iterate>
                                  <p:childTnLst>
                                    <p:set>
                                      <p:cBhvr>
                                        <p:cTn id="119" fill="hold"/>
                                        <p:tgtEl>
                                          <p:spTgt spid="1359"/>
                                        </p:tgtEl>
                                        <p:attrNameLst>
                                          <p:attrName>style.visibility</p:attrName>
                                        </p:attrNameLst>
                                      </p:cBhvr>
                                      <p:to>
                                        <p:strVal val="visible"/>
                                      </p:to>
                                    </p:set>
                                    <p:animEffect transition="in" filter="box(in)">
                                      <p:cBhvr>
                                        <p:cTn id="120" dur="500"/>
                                        <p:tgtEl>
                                          <p:spTgt spid="1359"/>
                                        </p:tgtEl>
                                      </p:cBhvr>
                                    </p:animEffect>
                                  </p:childTnLst>
                                </p:cTn>
                              </p:par>
                            </p:childTnLst>
                          </p:cTn>
                        </p:par>
                        <p:par>
                          <p:cTn id="121" fill="hold">
                            <p:stCondLst>
                              <p:cond delay="5500"/>
                            </p:stCondLst>
                            <p:childTnLst>
                              <p:par>
                                <p:cTn id="122" presetID="4" presetClass="entr" presetSubtype="16" fill="hold" grpId="0" nodeType="afterEffect">
                                  <p:stCondLst>
                                    <p:cond delay="0"/>
                                  </p:stCondLst>
                                  <p:iterate>
                                    <p:tmAbs val="0"/>
                                  </p:iterate>
                                  <p:childTnLst>
                                    <p:set>
                                      <p:cBhvr>
                                        <p:cTn id="123" fill="hold"/>
                                        <p:tgtEl>
                                          <p:spTgt spid="1360"/>
                                        </p:tgtEl>
                                        <p:attrNameLst>
                                          <p:attrName>style.visibility</p:attrName>
                                        </p:attrNameLst>
                                      </p:cBhvr>
                                      <p:to>
                                        <p:strVal val="visible"/>
                                      </p:to>
                                    </p:set>
                                    <p:animEffect transition="in" filter="box(in)">
                                      <p:cBhvr>
                                        <p:cTn id="124" dur="500"/>
                                        <p:tgtEl>
                                          <p:spTgt spid="1360"/>
                                        </p:tgtEl>
                                      </p:cBhvr>
                                    </p:animEffect>
                                  </p:childTnLst>
                                </p:cTn>
                              </p:par>
                            </p:childTnLst>
                          </p:cTn>
                        </p:par>
                        <p:par>
                          <p:cTn id="125" fill="hold">
                            <p:stCondLst>
                              <p:cond delay="6000"/>
                            </p:stCondLst>
                            <p:childTnLst>
                              <p:par>
                                <p:cTn id="126" presetID="4" presetClass="entr" presetSubtype="16" fill="hold" grpId="0" nodeType="afterEffect">
                                  <p:stCondLst>
                                    <p:cond delay="0"/>
                                  </p:stCondLst>
                                  <p:iterate>
                                    <p:tmAbs val="0"/>
                                  </p:iterate>
                                  <p:childTnLst>
                                    <p:set>
                                      <p:cBhvr>
                                        <p:cTn id="127" fill="hold"/>
                                        <p:tgtEl>
                                          <p:spTgt spid="1361"/>
                                        </p:tgtEl>
                                        <p:attrNameLst>
                                          <p:attrName>style.visibility</p:attrName>
                                        </p:attrNameLst>
                                      </p:cBhvr>
                                      <p:to>
                                        <p:strVal val="visible"/>
                                      </p:to>
                                    </p:set>
                                    <p:animEffect transition="in" filter="box(in)">
                                      <p:cBhvr>
                                        <p:cTn id="128" dur="500"/>
                                        <p:tgtEl>
                                          <p:spTgt spid="1361"/>
                                        </p:tgtEl>
                                      </p:cBhvr>
                                    </p:animEffect>
                                  </p:childTnLst>
                                </p:cTn>
                              </p:par>
                            </p:childTnLst>
                          </p:cTn>
                        </p:par>
                        <p:par>
                          <p:cTn id="129" fill="hold">
                            <p:stCondLst>
                              <p:cond delay="6500"/>
                            </p:stCondLst>
                            <p:childTnLst>
                              <p:par>
                                <p:cTn id="130" presetID="4" presetClass="entr" presetSubtype="16" fill="hold" grpId="0" nodeType="afterEffect">
                                  <p:stCondLst>
                                    <p:cond delay="0"/>
                                  </p:stCondLst>
                                  <p:iterate>
                                    <p:tmAbs val="0"/>
                                  </p:iterate>
                                  <p:childTnLst>
                                    <p:set>
                                      <p:cBhvr>
                                        <p:cTn id="131" fill="hold"/>
                                        <p:tgtEl>
                                          <p:spTgt spid="1362"/>
                                        </p:tgtEl>
                                        <p:attrNameLst>
                                          <p:attrName>style.visibility</p:attrName>
                                        </p:attrNameLst>
                                      </p:cBhvr>
                                      <p:to>
                                        <p:strVal val="visible"/>
                                      </p:to>
                                    </p:set>
                                    <p:animEffect transition="in" filter="box(in)">
                                      <p:cBhvr>
                                        <p:cTn id="132" dur="500"/>
                                        <p:tgtEl>
                                          <p:spTgt spid="1362"/>
                                        </p:tgtEl>
                                      </p:cBhvr>
                                    </p:animEffect>
                                  </p:childTnLst>
                                </p:cTn>
                              </p:par>
                            </p:childTnLst>
                          </p:cTn>
                        </p:par>
                        <p:par>
                          <p:cTn id="133" fill="hold">
                            <p:stCondLst>
                              <p:cond delay="7000"/>
                            </p:stCondLst>
                            <p:childTnLst>
                              <p:par>
                                <p:cTn id="134" presetID="4" presetClass="entr" presetSubtype="16" fill="hold" grpId="0" nodeType="afterEffect">
                                  <p:stCondLst>
                                    <p:cond delay="0"/>
                                  </p:stCondLst>
                                  <p:iterate>
                                    <p:tmAbs val="0"/>
                                  </p:iterate>
                                  <p:childTnLst>
                                    <p:set>
                                      <p:cBhvr>
                                        <p:cTn id="135" fill="hold"/>
                                        <p:tgtEl>
                                          <p:spTgt spid="1363"/>
                                        </p:tgtEl>
                                        <p:attrNameLst>
                                          <p:attrName>style.visibility</p:attrName>
                                        </p:attrNameLst>
                                      </p:cBhvr>
                                      <p:to>
                                        <p:strVal val="visible"/>
                                      </p:to>
                                    </p:set>
                                    <p:animEffect transition="in" filter="box(in)">
                                      <p:cBhvr>
                                        <p:cTn id="136" dur="500"/>
                                        <p:tgtEl>
                                          <p:spTgt spid="1363"/>
                                        </p:tgtEl>
                                      </p:cBhvr>
                                    </p:animEffect>
                                  </p:childTnLst>
                                </p:cTn>
                              </p:par>
                            </p:childTnLst>
                          </p:cTn>
                        </p:par>
                        <p:par>
                          <p:cTn id="137" fill="hold">
                            <p:stCondLst>
                              <p:cond delay="7500"/>
                            </p:stCondLst>
                            <p:childTnLst>
                              <p:par>
                                <p:cTn id="138" presetID="4" presetClass="entr" presetSubtype="16" fill="hold" grpId="0" nodeType="afterEffect">
                                  <p:stCondLst>
                                    <p:cond delay="0"/>
                                  </p:stCondLst>
                                  <p:iterate>
                                    <p:tmAbs val="0"/>
                                  </p:iterate>
                                  <p:childTnLst>
                                    <p:set>
                                      <p:cBhvr>
                                        <p:cTn id="139" fill="hold"/>
                                        <p:tgtEl>
                                          <p:spTgt spid="1369"/>
                                        </p:tgtEl>
                                        <p:attrNameLst>
                                          <p:attrName>style.visibility</p:attrName>
                                        </p:attrNameLst>
                                      </p:cBhvr>
                                      <p:to>
                                        <p:strVal val="visible"/>
                                      </p:to>
                                    </p:set>
                                    <p:animEffect transition="in" filter="box(in)">
                                      <p:cBhvr>
                                        <p:cTn id="140" dur="500"/>
                                        <p:tgtEl>
                                          <p:spTgt spid="1369"/>
                                        </p:tgtEl>
                                      </p:cBhvr>
                                    </p:animEffect>
                                  </p:childTnLst>
                                </p:cTn>
                              </p:par>
                            </p:childTnLst>
                          </p:cTn>
                        </p:par>
                        <p:par>
                          <p:cTn id="141" fill="hold">
                            <p:stCondLst>
                              <p:cond delay="8000"/>
                            </p:stCondLst>
                            <p:childTnLst>
                              <p:par>
                                <p:cTn id="142" presetID="4" presetClass="entr" presetSubtype="16" fill="hold" grpId="0" nodeType="afterEffect">
                                  <p:stCondLst>
                                    <p:cond delay="0"/>
                                  </p:stCondLst>
                                  <p:iterate>
                                    <p:tmAbs val="0"/>
                                  </p:iterate>
                                  <p:childTnLst>
                                    <p:set>
                                      <p:cBhvr>
                                        <p:cTn id="143" fill="hold"/>
                                        <p:tgtEl>
                                          <p:spTgt spid="1368"/>
                                        </p:tgtEl>
                                        <p:attrNameLst>
                                          <p:attrName>style.visibility</p:attrName>
                                        </p:attrNameLst>
                                      </p:cBhvr>
                                      <p:to>
                                        <p:strVal val="visible"/>
                                      </p:to>
                                    </p:set>
                                    <p:animEffect transition="in" filter="box(in)">
                                      <p:cBhvr>
                                        <p:cTn id="144" dur="500"/>
                                        <p:tgtEl>
                                          <p:spTgt spid="1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 grpId="0" animBg="1" advAuto="0"/>
      <p:bldP spid="1335" grpId="0" animBg="1" advAuto="0"/>
      <p:bldP spid="1336" grpId="0" animBg="1" advAuto="0"/>
      <p:bldP spid="1337" grpId="0" animBg="1" advAuto="0"/>
      <p:bldP spid="1338" grpId="0" animBg="1" advAuto="0"/>
      <p:bldP spid="1339" grpId="0" animBg="1" advAuto="0"/>
      <p:bldP spid="1340" grpId="0" animBg="1" advAuto="0"/>
      <p:bldP spid="1341" grpId="0" animBg="1" advAuto="0"/>
      <p:bldP spid="1342" grpId="0" animBg="1" advAuto="0"/>
      <p:bldP spid="1343" grpId="0" animBg="1" advAuto="0"/>
      <p:bldP spid="1344" grpId="0" animBg="1" advAuto="0"/>
      <p:bldP spid="1345" grpId="0" animBg="1" advAuto="0"/>
      <p:bldP spid="1346" grpId="0" animBg="1" advAuto="0"/>
      <p:bldP spid="1347" grpId="0" animBg="1" advAuto="0"/>
      <p:bldP spid="1348" grpId="0" animBg="1" advAuto="0"/>
      <p:bldP spid="1349" grpId="0" animBg="1" advAuto="0"/>
      <p:bldP spid="1350" grpId="0" animBg="1" advAuto="0"/>
      <p:bldP spid="1351" grpId="0" animBg="1" advAuto="0"/>
      <p:bldP spid="1352" grpId="0" animBg="1" advAuto="0"/>
      <p:bldP spid="1353" grpId="0" animBg="1" advAuto="0"/>
      <p:bldP spid="1354" grpId="0" animBg="1" advAuto="0"/>
      <p:bldP spid="1355" grpId="0" animBg="1" advAuto="0"/>
      <p:bldP spid="1356" grpId="0" animBg="1" advAuto="0"/>
      <p:bldP spid="1357" grpId="0" animBg="1" advAuto="0"/>
      <p:bldP spid="1358" grpId="0" animBg="1" advAuto="0"/>
      <p:bldP spid="1359" grpId="0" animBg="1" advAuto="0"/>
      <p:bldP spid="1360" grpId="0" animBg="1" advAuto="0"/>
      <p:bldP spid="1361" grpId="0" animBg="1" advAuto="0"/>
      <p:bldP spid="1362" grpId="0" animBg="1" advAuto="0"/>
      <p:bldP spid="1363" grpId="0" animBg="1" advAuto="0"/>
      <p:bldP spid="1365" grpId="0" animBg="1" advAuto="0"/>
      <p:bldP spid="1367" grpId="0" animBg="1" advAuto="0"/>
      <p:bldP spid="1368" grpId="0" animBg="1" advAuto="0"/>
      <p:bldP spid="1369" grpId="0" animBg="1" advAuto="0"/>
      <p:bldP spid="1370" grpId="0" animBg="1" advAuto="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Shape 137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74" name="Shape 137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375" name="Shape 137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37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377" name="Shape 1377"/>
          <p:cNvSpPr>
            <a:spLocks noGrp="1"/>
          </p:cNvSpPr>
          <p:nvPr>
            <p:ph type="title"/>
          </p:nvPr>
        </p:nvSpPr>
        <p:spPr>
          <a:xfrm>
            <a:off x="756355" y="-1"/>
            <a:ext cx="11464996" cy="1320801"/>
          </a:xfrm>
          <a:prstGeom prst="rect">
            <a:avLst/>
          </a:prstGeom>
        </p:spPr>
        <p:txBody>
          <a:bodyPr lIns="54186" tIns="54186" rIns="54186" bIns="54186"/>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Arrival Order Nondeterminism</a:t>
            </a:r>
          </a:p>
        </p:txBody>
      </p:sp>
      <p:sp>
        <p:nvSpPr>
          <p:cNvPr id="1380" name="Shape 1380"/>
          <p:cNvSpPr>
            <a:spLocks noGrp="1"/>
          </p:cNvSpPr>
          <p:nvPr>
            <p:ph type="sldNum" sz="quarter" idx="2"/>
          </p:nvPr>
        </p:nvSpPr>
        <p:spPr>
          <a:xfrm>
            <a:off x="406510" y="9268177"/>
            <a:ext cx="495606"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137</a:t>
            </a:fld>
            <a:endParaRPr/>
          </a:p>
        </p:txBody>
      </p:sp>
      <p:pic>
        <p:nvPicPr>
          <p:cNvPr id="1378" name="image3.png"/>
          <p:cNvPicPr>
            <a:picLocks/>
          </p:cNvPicPr>
          <p:nvPr/>
        </p:nvPicPr>
        <p:blipFill>
          <a:blip r:embed="rId3">
            <a:extLst/>
          </a:blip>
          <a:stretch>
            <a:fillRect/>
          </a:stretch>
        </p:blipFill>
        <p:spPr>
          <a:xfrm>
            <a:off x="1921369" y="1882986"/>
            <a:ext cx="9024338" cy="7003628"/>
          </a:xfrm>
          <a:prstGeom prst="rect">
            <a:avLst/>
          </a:prstGeom>
          <a:ln w="12700">
            <a:miter lim="400000"/>
          </a:ln>
        </p:spPr>
      </p:pic>
      <p:sp>
        <p:nvSpPr>
          <p:cNvPr id="1379" name="Shape 1379"/>
          <p:cNvSpPr/>
          <p:nvPr/>
        </p:nvSpPr>
        <p:spPr>
          <a:xfrm>
            <a:off x="9121422" y="3684693"/>
            <a:ext cx="3594383" cy="4889501"/>
          </a:xfrm>
          <a:prstGeom prst="rect">
            <a:avLst/>
          </a:prstGeom>
          <a:solidFill>
            <a:srgbClr val="C9D366"/>
          </a:solidFill>
          <a:ln w="12700">
            <a:miter lim="400000"/>
          </a:ln>
          <a:extLst>
            <a:ext uri="{C572A759-6A51-4108-AA02-DFA0A04FC94B}">
              <ma14:wrappingTextBoxFlag xmlns:ma14="http://schemas.microsoft.com/office/mac/drawingml/2011/main" val="1"/>
            </a:ext>
          </a:extLst>
        </p:spPr>
        <p:txBody>
          <a:bodyPr lIns="54186" tIns="54186" rIns="54186" bIns="54186">
            <a:spAutoFit/>
          </a:bodyPr>
          <a:lstStyle>
            <a:lvl1pPr marL="40639" marR="40639" algn="l" defTabSz="914400">
              <a:spcBef>
                <a:spcPts val="1400"/>
              </a:spcBef>
              <a:buClr>
                <a:srgbClr val="000000"/>
              </a:buClr>
              <a:defRPr sz="3400">
                <a:solidFill>
                  <a:srgbClr val="0433FF"/>
                </a:solidFill>
                <a:uFill>
                  <a:solidFill>
                    <a:srgbClr val="0433FF"/>
                  </a:solidFill>
                </a:uFill>
                <a:latin typeface="Comic Sans MS"/>
                <a:ea typeface="Comic Sans MS"/>
                <a:cs typeface="Comic Sans MS"/>
                <a:sym typeface="Comic Sans MS"/>
              </a:defRPr>
            </a:lvl1pPr>
          </a:lstStyle>
          <a:p>
            <a:pPr>
              <a:defRPr b="1"/>
            </a:pPr>
            <a:r>
              <a:rPr b="0"/>
              <a:t>Communication is asynchronous: no assumption can be made about order of message delivery</a:t>
            </a:r>
          </a:p>
        </p:txBody>
      </p:sp>
    </p:spTree>
    <p:extLst>
      <p:ext uri="{BB962C8B-B14F-4D97-AF65-F5344CB8AC3E}">
        <p14:creationId xmlns:p14="http://schemas.microsoft.com/office/powerpoint/2010/main" val="1448641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Shape 138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83" name="Shape 138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384" name="Shape 138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38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386" name="Shape 1386"/>
          <p:cNvSpPr>
            <a:spLocks noGrp="1"/>
          </p:cNvSpPr>
          <p:nvPr>
            <p:ph type="title"/>
          </p:nvPr>
        </p:nvSpPr>
        <p:spPr>
          <a:xfrm>
            <a:off x="756355" y="-1"/>
            <a:ext cx="11464996" cy="1320801"/>
          </a:xfrm>
          <a:prstGeom prst="rect">
            <a:avLst/>
          </a:prstGeom>
        </p:spPr>
        <p:txBody>
          <a:bodyPr lIns="54186" tIns="54186" rIns="54186" bIns="54186"/>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Actor anatomy</a:t>
            </a:r>
          </a:p>
        </p:txBody>
      </p:sp>
      <p:sp>
        <p:nvSpPr>
          <p:cNvPr id="1387" name="Shape 1387"/>
          <p:cNvSpPr>
            <a:spLocks noGrp="1"/>
          </p:cNvSpPr>
          <p:nvPr>
            <p:ph type="body" idx="1"/>
          </p:nvPr>
        </p:nvSpPr>
        <p:spPr>
          <a:xfrm>
            <a:off x="566702" y="1625599"/>
            <a:ext cx="12210063" cy="2348090"/>
          </a:xfrm>
          <a:prstGeom prst="rect">
            <a:avLst/>
          </a:prstGeom>
        </p:spPr>
        <p:txBody>
          <a:bodyPr lIns="54186" tIns="54186" rIns="54186" bIns="54186" anchor="t">
            <a:noAutofit/>
          </a:bodyPr>
          <a:lstStyle/>
          <a:p>
            <a:pPr marL="342900" marR="39686" indent="-342900" defTabSz="914400">
              <a:lnSpc>
                <a:spcPct val="90000"/>
              </a:lnSpc>
              <a:spcBef>
                <a:spcPts val="700"/>
              </a:spcBef>
              <a:buSzTx/>
              <a:buNone/>
              <a:defRPr sz="2800" b="1">
                <a:uFill>
                  <a:solidFill>
                    <a:srgbClr val="000000"/>
                  </a:solidFill>
                </a:uFill>
                <a:latin typeface="Arial"/>
                <a:ea typeface="Arial"/>
                <a:cs typeface="Arial"/>
                <a:sym typeface="Arial"/>
              </a:defRPr>
            </a:pPr>
            <a:r>
              <a:t>	Actors = encapsulated state + behavior (methods)  + </a:t>
            </a:r>
          </a:p>
          <a:p>
            <a:pPr marL="342900" marR="39686" indent="-342900" defTabSz="914400">
              <a:lnSpc>
                <a:spcPct val="90000"/>
              </a:lnSpc>
              <a:spcBef>
                <a:spcPts val="700"/>
              </a:spcBef>
              <a:buSzTx/>
              <a:buNone/>
              <a:defRPr sz="2800" b="1">
                <a:uFill>
                  <a:solidFill>
                    <a:srgbClr val="000000"/>
                  </a:solidFill>
                </a:uFill>
                <a:latin typeface="Arial"/>
                <a:ea typeface="Arial"/>
                <a:cs typeface="Arial"/>
                <a:sym typeface="Arial"/>
              </a:defRPr>
            </a:pPr>
            <a:r>
              <a:t>			</a:t>
            </a:r>
          </a:p>
          <a:p>
            <a:pPr marL="342900" marR="39686" indent="-342900" defTabSz="914400">
              <a:lnSpc>
                <a:spcPct val="90000"/>
              </a:lnSpc>
              <a:spcBef>
                <a:spcPts val="700"/>
              </a:spcBef>
              <a:buSzTx/>
              <a:buNone/>
              <a:defRPr sz="2800" b="1">
                <a:uFill>
                  <a:solidFill>
                    <a:srgbClr val="000000"/>
                  </a:solidFill>
                </a:uFill>
                <a:latin typeface="Arial"/>
                <a:ea typeface="Arial"/>
                <a:cs typeface="Arial"/>
                <a:sym typeface="Arial"/>
              </a:defRPr>
            </a:pPr>
            <a:r>
              <a:t>                 thread of control + mailbox</a:t>
            </a:r>
          </a:p>
        </p:txBody>
      </p:sp>
      <p:sp>
        <p:nvSpPr>
          <p:cNvPr id="1389" name="Shape 1389"/>
          <p:cNvSpPr>
            <a:spLocks noGrp="1"/>
          </p:cNvSpPr>
          <p:nvPr>
            <p:ph type="sldNum" sz="quarter" idx="2"/>
          </p:nvPr>
        </p:nvSpPr>
        <p:spPr>
          <a:xfrm>
            <a:off x="412817" y="9268177"/>
            <a:ext cx="495606"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138</a:t>
            </a:fld>
            <a:endParaRPr/>
          </a:p>
        </p:txBody>
      </p:sp>
      <p:pic>
        <p:nvPicPr>
          <p:cNvPr id="1388" name="image4.png"/>
          <p:cNvPicPr>
            <a:picLocks noChangeAspect="1"/>
          </p:cNvPicPr>
          <p:nvPr/>
        </p:nvPicPr>
        <p:blipFill>
          <a:blip r:embed="rId3">
            <a:extLst/>
          </a:blip>
          <a:stretch>
            <a:fillRect/>
          </a:stretch>
        </p:blipFill>
        <p:spPr>
          <a:xfrm>
            <a:off x="2856357" y="4271715"/>
            <a:ext cx="6621794" cy="4136250"/>
          </a:xfrm>
          <a:prstGeom prst="rect">
            <a:avLst/>
          </a:prstGeom>
          <a:ln w="12700"/>
        </p:spPr>
      </p:pic>
    </p:spTree>
    <p:extLst>
      <p:ext uri="{BB962C8B-B14F-4D97-AF65-F5344CB8AC3E}">
        <p14:creationId xmlns:p14="http://schemas.microsoft.com/office/powerpoint/2010/main" val="1297483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Shape 139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92" name="Shape 139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393" name="Shape 139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39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396" name="Shape 1396"/>
          <p:cNvSpPr>
            <a:spLocks noGrp="1"/>
          </p:cNvSpPr>
          <p:nvPr>
            <p:ph type="title"/>
          </p:nvPr>
        </p:nvSpPr>
        <p:spPr>
          <a:xfrm>
            <a:off x="756355" y="182879"/>
            <a:ext cx="11464996" cy="1045353"/>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Actor Model</a:t>
            </a:r>
          </a:p>
        </p:txBody>
      </p:sp>
      <p:sp>
        <p:nvSpPr>
          <p:cNvPr id="1395" name="Shape 1395"/>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139</a:t>
            </a:fld>
            <a:endParaRPr/>
          </a:p>
        </p:txBody>
      </p:sp>
      <p:sp>
        <p:nvSpPr>
          <p:cNvPr id="1397" name="Shape 1397"/>
          <p:cNvSpPr/>
          <p:nvPr/>
        </p:nvSpPr>
        <p:spPr>
          <a:xfrm>
            <a:off x="568959" y="1625600"/>
            <a:ext cx="12228126" cy="63627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75774" marR="39199" indent="-431800"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A message-based concurrency model to manage mutable shared state</a:t>
            </a:r>
          </a:p>
          <a:p>
            <a:pPr marL="575774" marR="39199" indent="-431800"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First defined in 1973 by Carl Hewitt</a:t>
            </a:r>
          </a:p>
          <a:p>
            <a:pPr marL="604349" marR="39199" algn="l" defTabSz="914400">
              <a:lnSpc>
                <a:spcPct val="90000"/>
              </a:lnSpc>
              <a:spcBef>
                <a:spcPts val="1400"/>
              </a:spcBef>
              <a:buFont typeface="Times New Roman"/>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Further theoretical development by Henry Baker and Gul Agha</a:t>
            </a:r>
          </a:p>
          <a:p>
            <a:pPr marL="575774" marR="39199" indent="-431800"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Key Ideas:</a:t>
            </a:r>
          </a:p>
          <a:p>
            <a:pPr marL="604349" marR="39199" algn="l" defTabSz="914400">
              <a:lnSpc>
                <a:spcPct val="90000"/>
              </a:lnSpc>
              <a:spcBef>
                <a:spcPts val="11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solidFill>
                  <a:srgbClr val="0433FF"/>
                </a:solidFill>
                <a:uFill>
                  <a:solidFill>
                    <a:srgbClr val="0433FF"/>
                  </a:solidFill>
                </a:uFill>
                <a:latin typeface="Arial"/>
                <a:ea typeface="Arial"/>
                <a:cs typeface="Arial"/>
                <a:sym typeface="Arial"/>
              </a:defRPr>
            </a:pPr>
            <a:r>
              <a:t> </a:t>
            </a:r>
            <a:r>
              <a:rPr>
                <a:solidFill>
                  <a:srgbClr val="000000"/>
                </a:solidFill>
                <a:uFill>
                  <a:solidFill>
                    <a:srgbClr val="000000"/>
                  </a:solidFill>
                </a:uFill>
              </a:rPr>
              <a:t>Everything is an Actor!</a:t>
            </a:r>
          </a:p>
          <a:p>
            <a:pPr marL="604349" marR="39199" algn="l" defTabSz="914400">
              <a:lnSpc>
                <a:spcPct val="90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Analogous to “everything is an object” in OOP</a:t>
            </a:r>
          </a:p>
          <a:p>
            <a:pPr marL="604349" marR="39199"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Encapsulate shared state in Actors</a:t>
            </a:r>
          </a:p>
          <a:p>
            <a:pPr marL="604349" marR="39199"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Mutable state is not shared</a:t>
            </a:r>
          </a:p>
          <a:p>
            <a:pPr marL="575774" marR="39199" indent="-431800"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Other important features (we will get to these later)</a:t>
            </a:r>
          </a:p>
          <a:p>
            <a:pPr marL="604349" marR="39199" algn="l" defTabSz="914400">
              <a:lnSpc>
                <a:spcPct val="90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Asynchronous message passing</a:t>
            </a:r>
          </a:p>
          <a:p>
            <a:pPr marL="604349" marR="39199" algn="l" defTabSz="914400">
              <a:lnSpc>
                <a:spcPct val="90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Non-deterministic ordering of messages</a:t>
            </a:r>
          </a:p>
        </p:txBody>
      </p:sp>
    </p:spTree>
    <p:extLst>
      <p:ext uri="{BB962C8B-B14F-4D97-AF65-F5344CB8AC3E}">
        <p14:creationId xmlns:p14="http://schemas.microsoft.com/office/powerpoint/2010/main" val="1258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H()</a:t>
            </a:r>
          </a:p>
          <a:p>
            <a:pPr algn="l"/>
            <a:r>
              <a:rPr lang="en-US" sz="2800" dirty="0">
                <a:latin typeface="Lucida Console" charset="0"/>
                <a:ea typeface="Lucida Console" charset="0"/>
                <a:cs typeface="Lucida Console" charset="0"/>
              </a:rPr>
              <a:t>     F</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2829006"/>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065092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 name="Shape 139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00" name="Shape 1400"/>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01" name="Shape 140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0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404" name="Shape 1404"/>
          <p:cNvSpPr>
            <a:spLocks noGrp="1"/>
          </p:cNvSpPr>
          <p:nvPr>
            <p:ph type="title"/>
          </p:nvPr>
        </p:nvSpPr>
        <p:spPr>
          <a:xfrm>
            <a:off x="756355" y="200942"/>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Actors’ Behavior</a:t>
            </a:r>
          </a:p>
        </p:txBody>
      </p:sp>
      <p:sp>
        <p:nvSpPr>
          <p:cNvPr id="1403" name="Shape 1403"/>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140</a:t>
            </a:fld>
            <a:endParaRPr/>
          </a:p>
        </p:txBody>
      </p:sp>
      <p:sp>
        <p:nvSpPr>
          <p:cNvPr id="1405" name="Shape 1405"/>
          <p:cNvSpPr/>
          <p:nvPr/>
        </p:nvSpPr>
        <p:spPr>
          <a:xfrm>
            <a:off x="-298027" y="1733973"/>
            <a:ext cx="12228126" cy="64897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1139189" marR="39199" lvl="2" indent="-453389"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Actors are passive and lazy</a:t>
            </a:r>
          </a:p>
          <a:p>
            <a:pPr marL="1445089" marR="39199" indent="-397827" algn="l" defTabSz="914400">
              <a:lnSpc>
                <a:spcPct val="104000"/>
              </a:lnSpc>
              <a:spcBef>
                <a:spcPts val="800"/>
              </a:spcBef>
              <a:buSzPct val="75000"/>
              <a:buFont typeface="Symbol"/>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Only respond if messages are sent to them</a:t>
            </a:r>
          </a:p>
          <a:p>
            <a:pPr marL="1848314" marR="39199" indent="-297814" algn="l" defTabSz="914400">
              <a:lnSpc>
                <a:spcPct val="104000"/>
              </a:lnSpc>
              <a:spcBef>
                <a:spcPts val="5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Messages may come from other actors or from main program (environment)</a:t>
            </a:r>
          </a:p>
          <a:p>
            <a:pPr marL="1445089" marR="39199" indent="-397827" algn="l" defTabSz="914400">
              <a:lnSpc>
                <a:spcPct val="104000"/>
              </a:lnSpc>
              <a:spcBef>
                <a:spcPts val="800"/>
              </a:spcBef>
              <a:buSzPct val="75000"/>
              <a:buFont typeface="Symbol"/>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Only process one message at a time</a:t>
            </a:r>
          </a:p>
          <a:p>
            <a:pPr marL="1848314" marR="39199" indent="-297814" algn="l" defTabSz="914400">
              <a:lnSpc>
                <a:spcPct val="104000"/>
              </a:lnSpc>
              <a:spcBef>
                <a:spcPts val="5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Pending messages are stored in a “</a:t>
            </a:r>
            <a:r>
              <a:rPr i="1"/>
              <a:t>mailbox”</a:t>
            </a:r>
          </a:p>
          <a:p>
            <a:pPr marL="1848314" marR="39199" indent="-297814" algn="l" defTabSz="914400">
              <a:lnSpc>
                <a:spcPct val="104000"/>
              </a:lnSpc>
              <a:spcBef>
                <a:spcPts val="5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rPr i="1"/>
              <a:t>Parallelism comes from multiple actors processing messages in parallel</a:t>
            </a:r>
          </a:p>
          <a:p>
            <a:pPr marL="1445089" marR="39199" indent="-397827" algn="l" defTabSz="914400">
              <a:lnSpc>
                <a:spcPct val="104000"/>
              </a:lnSpc>
              <a:spcBef>
                <a:spcPts val="800"/>
              </a:spcBef>
              <a:buClr>
                <a:srgbClr val="000000"/>
              </a:buClr>
              <a:buSzPct val="75000"/>
              <a:buFont typeface="Symbol"/>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Arial"/>
                <a:ea typeface="Arial"/>
                <a:cs typeface="Arial"/>
                <a:sym typeface="Arial"/>
              </a:defRPr>
            </a:pPr>
            <a:r>
              <a:rPr b="0">
                <a:solidFill>
                  <a:srgbClr val="000000"/>
                </a:solidFill>
                <a:uFill>
                  <a:solidFill>
                    <a:srgbClr val="000000"/>
                  </a:solidFill>
                </a:uFill>
              </a:rPr>
              <a:t>Mutate local state </a:t>
            </a:r>
            <a:r>
              <a:t>only</a:t>
            </a:r>
            <a:r>
              <a:rPr b="0">
                <a:solidFill>
                  <a:srgbClr val="000000"/>
                </a:solidFill>
                <a:uFill>
                  <a:solidFill>
                    <a:srgbClr val="000000"/>
                  </a:solidFill>
                </a:uFill>
              </a:rPr>
              <a:t> while processing a message</a:t>
            </a:r>
          </a:p>
          <a:p>
            <a:pPr marL="1445089" marR="39199" indent="-397827" algn="l" defTabSz="914400">
              <a:lnSpc>
                <a:spcPct val="104000"/>
              </a:lnSpc>
              <a:spcBef>
                <a:spcPts val="800"/>
              </a:spcBef>
              <a:buSzPct val="75000"/>
              <a:buFont typeface="Symbol"/>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Mutating local state can result in actor responding differently to subsequent messages</a:t>
            </a:r>
          </a:p>
        </p:txBody>
      </p:sp>
    </p:spTree>
    <p:extLst>
      <p:ext uri="{BB962C8B-B14F-4D97-AF65-F5344CB8AC3E}">
        <p14:creationId xmlns:p14="http://schemas.microsoft.com/office/powerpoint/2010/main" val="1580542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7" name="Shape 140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08" name="Shape 140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09" name="Shape 140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1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412" name="Shape 1412"/>
          <p:cNvSpPr>
            <a:spLocks noGrp="1"/>
          </p:cNvSpPr>
          <p:nvPr>
            <p:ph type="title"/>
          </p:nvPr>
        </p:nvSpPr>
        <p:spPr>
          <a:xfrm>
            <a:off x="756355" y="146755"/>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Actor</a:t>
            </a:r>
          </a:p>
        </p:txBody>
      </p:sp>
      <p:sp>
        <p:nvSpPr>
          <p:cNvPr id="1411" name="Shape 1411"/>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141</a:t>
            </a:fld>
            <a:endParaRPr/>
          </a:p>
        </p:txBody>
      </p:sp>
      <p:pic>
        <p:nvPicPr>
          <p:cNvPr id="1413" name="image.png"/>
          <p:cNvPicPr>
            <a:picLocks/>
          </p:cNvPicPr>
          <p:nvPr/>
        </p:nvPicPr>
        <p:blipFill>
          <a:blip r:embed="rId3">
            <a:extLst/>
          </a:blip>
          <a:stretch>
            <a:fillRect/>
          </a:stretch>
        </p:blipFill>
        <p:spPr>
          <a:xfrm>
            <a:off x="2275839" y="1950719"/>
            <a:ext cx="8453121" cy="6502402"/>
          </a:xfrm>
          <a:prstGeom prst="rect">
            <a:avLst/>
          </a:prstGeom>
          <a:ln w="25400"/>
        </p:spPr>
      </p:pic>
    </p:spTree>
    <p:extLst>
      <p:ext uri="{BB962C8B-B14F-4D97-AF65-F5344CB8AC3E}">
        <p14:creationId xmlns:p14="http://schemas.microsoft.com/office/powerpoint/2010/main" val="19590384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Shape 141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16" name="Shape 141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17" name="Shape 141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1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420" name="Shape 1420"/>
          <p:cNvSpPr>
            <a:spLocks noGrp="1"/>
          </p:cNvSpPr>
          <p:nvPr>
            <p:ph type="title"/>
          </p:nvPr>
        </p:nvSpPr>
        <p:spPr>
          <a:xfrm>
            <a:off x="756355" y="273191"/>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Actor Analogy - Email</a:t>
            </a:r>
          </a:p>
        </p:txBody>
      </p:sp>
      <p:sp>
        <p:nvSpPr>
          <p:cNvPr id="1419" name="Shape 1419"/>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142</a:t>
            </a:fld>
            <a:endParaRPr/>
          </a:p>
        </p:txBody>
      </p:sp>
      <p:sp>
        <p:nvSpPr>
          <p:cNvPr id="1421" name="Shape 1421"/>
          <p:cNvSpPr/>
          <p:nvPr/>
        </p:nvSpPr>
        <p:spPr>
          <a:xfrm>
            <a:off x="568959" y="1571413"/>
            <a:ext cx="12228126" cy="7550010"/>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75774" marR="39199" indent="-431800" algn="l" defTabSz="914400">
              <a:lnSpc>
                <a:spcPct val="104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Email accounts are a good simple analogy to Actors</a:t>
            </a:r>
          </a:p>
          <a:p>
            <a:pPr marL="575774" marR="39199" indent="-431800" algn="l" defTabSz="914400">
              <a:lnSpc>
                <a:spcPct val="104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To notify some information to (i.e. change some state of) A1 another account A2 sends an email (i.e. sends a message) to A1</a:t>
            </a:r>
          </a:p>
          <a:p>
            <a:pPr marL="575774" marR="39199" indent="-431800" algn="l" defTabSz="914400">
              <a:lnSpc>
                <a:spcPct val="104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A1 has a mailbox to store all incoming messages</a:t>
            </a:r>
          </a:p>
          <a:p>
            <a:pPr marL="575774" marR="39199" indent="-43180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A1 can read (i.e. process) one email at a time</a:t>
            </a:r>
          </a:p>
          <a:p>
            <a:pPr marL="1006516" marR="39199" indent="-427566"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At least that is what normal people do :)</a:t>
            </a:r>
          </a:p>
          <a:p>
            <a:pPr marL="575774" marR="39199" indent="-43180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Reading an email can change how you respond to a subsequent email</a:t>
            </a:r>
          </a:p>
          <a:p>
            <a:pPr marL="1006516" marR="39199" indent="-427566"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e.g. receiving pleasant news while reading current email can affect the response to a subsequent email</a:t>
            </a:r>
          </a:p>
          <a:p>
            <a:pPr marR="39199"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Actor creation (stretching the analogy)</a:t>
            </a:r>
          </a:p>
          <a:p>
            <a:pPr marL="457200" marR="39199" lvl="1" indent="0"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 Create a new email account that can send/receive messages</a:t>
            </a:r>
          </a:p>
          <a:p>
            <a:pPr marR="39199" algn="l" defTabSz="914400">
              <a:lnSpc>
                <a:spcPct val="104000"/>
              </a:lnSpc>
              <a:spcBef>
                <a:spcPts val="11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endParaRPr/>
          </a:p>
        </p:txBody>
      </p:sp>
    </p:spTree>
    <p:extLst>
      <p:ext uri="{BB962C8B-B14F-4D97-AF65-F5344CB8AC3E}">
        <p14:creationId xmlns:p14="http://schemas.microsoft.com/office/powerpoint/2010/main" val="339986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24" name="Shape 142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25" name="Shape 142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2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pic>
        <p:nvPicPr>
          <p:cNvPr id="1427" name="image.png"/>
          <p:cNvPicPr>
            <a:picLocks/>
          </p:cNvPicPr>
          <p:nvPr/>
        </p:nvPicPr>
        <p:blipFill>
          <a:blip r:embed="rId3">
            <a:extLst/>
          </a:blip>
          <a:stretch>
            <a:fillRect/>
          </a:stretch>
        </p:blipFill>
        <p:spPr>
          <a:xfrm>
            <a:off x="325119" y="1763324"/>
            <a:ext cx="12354561" cy="2275841"/>
          </a:xfrm>
          <a:prstGeom prst="rect">
            <a:avLst/>
          </a:prstGeom>
          <a:ln w="25400"/>
        </p:spPr>
      </p:pic>
      <p:sp>
        <p:nvSpPr>
          <p:cNvPr id="1429" name="Shape 1429"/>
          <p:cNvSpPr>
            <a:spLocks noGrp="1"/>
          </p:cNvSpPr>
          <p:nvPr>
            <p:ph type="title"/>
          </p:nvPr>
        </p:nvSpPr>
        <p:spPr>
          <a:xfrm>
            <a:off x="756355" y="128693"/>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Actor Life Cycle</a:t>
            </a:r>
          </a:p>
        </p:txBody>
      </p:sp>
      <p:sp>
        <p:nvSpPr>
          <p:cNvPr id="1428" name="Shape 1428"/>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143</a:t>
            </a:fld>
            <a:endParaRPr/>
          </a:p>
        </p:txBody>
      </p:sp>
      <p:sp>
        <p:nvSpPr>
          <p:cNvPr id="1430" name="Shape 1430"/>
          <p:cNvSpPr/>
          <p:nvPr/>
        </p:nvSpPr>
        <p:spPr>
          <a:xfrm>
            <a:off x="88053" y="1137920"/>
            <a:ext cx="12228126" cy="7333263"/>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70999" marR="39199" indent="-320674" algn="l" defTabSz="914400">
              <a:lnSpc>
                <a:spcPct val="104000"/>
              </a:lnSpc>
              <a:spcBef>
                <a:spcPts val="1400"/>
              </a:spcBef>
              <a:buFont typeface="Comic Sans MS"/>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endParaRPr/>
          </a:p>
          <a:p>
            <a:pPr marL="470999" marR="39199" indent="-320674" algn="l" defTabSz="914400">
              <a:lnSpc>
                <a:spcPct val="104000"/>
              </a:lnSpc>
              <a:spcBef>
                <a:spcPts val="1400"/>
              </a:spcBef>
              <a:buFont typeface="Comic Sans MS"/>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endParaRPr/>
          </a:p>
          <a:p>
            <a:pPr marL="470999" marR="39199" indent="-320674" algn="l" defTabSz="914400">
              <a:lnSpc>
                <a:spcPct val="104000"/>
              </a:lnSpc>
              <a:spcBef>
                <a:spcPts val="1400"/>
              </a:spcBef>
              <a:buFont typeface="Comic Sans MS"/>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endParaRPr/>
          </a:p>
          <a:p>
            <a:pPr marL="470999" marR="39199" indent="-320674" algn="l" defTabSz="914400">
              <a:lnSpc>
                <a:spcPct val="104000"/>
              </a:lnSpc>
              <a:spcBef>
                <a:spcPts val="1400"/>
              </a:spcBef>
              <a:buFont typeface="Comic Sans MS"/>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endParaRPr/>
          </a:p>
          <a:p>
            <a:pPr marL="470999" marR="39199" indent="-320674" algn="l" defTabSz="914400">
              <a:lnSpc>
                <a:spcPct val="104000"/>
              </a:lnSpc>
              <a:spcBef>
                <a:spcPts val="1400"/>
              </a:spcBef>
              <a:buFont typeface="Comic Sans MS"/>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Actor states</a:t>
            </a:r>
          </a:p>
          <a:p>
            <a:pPr marL="599269"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New: Actor has been created</a:t>
            </a:r>
          </a:p>
          <a:p>
            <a:pPr marL="1027894" marR="39199" indent="-448944"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e.g., email account has been created</a:t>
            </a:r>
          </a:p>
          <a:p>
            <a:pPr marL="599269"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Started: Actor can receive and process messages</a:t>
            </a:r>
          </a:p>
          <a:p>
            <a:pPr marL="1027894" marR="39199" indent="-448944" algn="l" defTabSz="914400">
              <a:lnSpc>
                <a:spcPct val="104000"/>
              </a:lnSpc>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e.g., email account has been activated</a:t>
            </a:r>
          </a:p>
          <a:p>
            <a:pPr marL="599269"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a:uFill>
                  <a:solidFill>
                    <a:srgbClr val="000000"/>
                  </a:solidFill>
                </a:uFill>
                <a:latin typeface="Arial"/>
                <a:ea typeface="Arial"/>
                <a:cs typeface="Arial"/>
                <a:sym typeface="Arial"/>
              </a:defRPr>
            </a:pPr>
            <a:r>
              <a:t>Terminated: Actor will no longer processes messages </a:t>
            </a:r>
          </a:p>
          <a:p>
            <a:pPr marL="1027938" marR="39199" lvl="1" indent="-448945"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e.g., termination of email account after graduation</a:t>
            </a:r>
          </a:p>
        </p:txBody>
      </p:sp>
    </p:spTree>
    <p:extLst>
      <p:ext uri="{BB962C8B-B14F-4D97-AF65-F5344CB8AC3E}">
        <p14:creationId xmlns:p14="http://schemas.microsoft.com/office/powerpoint/2010/main" val="1854335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hape 143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33" name="Shape 143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34" name="Shape 143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35"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437" name="Shape 1437"/>
          <p:cNvSpPr>
            <a:spLocks noGrp="1"/>
          </p:cNvSpPr>
          <p:nvPr>
            <p:ph type="title"/>
          </p:nvPr>
        </p:nvSpPr>
        <p:spPr>
          <a:xfrm>
            <a:off x="521546" y="291253"/>
            <a:ext cx="11464997"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Using Actors in HJ-Lib</a:t>
            </a:r>
          </a:p>
        </p:txBody>
      </p:sp>
      <p:sp>
        <p:nvSpPr>
          <p:cNvPr id="1436" name="Shape 1436"/>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144</a:t>
            </a:fld>
            <a:endParaRPr/>
          </a:p>
        </p:txBody>
      </p:sp>
      <p:sp>
        <p:nvSpPr>
          <p:cNvPr id="1438" name="Shape 1438"/>
          <p:cNvSpPr/>
          <p:nvPr/>
        </p:nvSpPr>
        <p:spPr>
          <a:xfrm>
            <a:off x="142239" y="1426915"/>
            <a:ext cx="12228126" cy="73533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Create your custom class which extends hj.lang.Actor&lt;Object&gt; ,and implement the void process() method</a:t>
            </a:r>
          </a:p>
          <a:p>
            <a:pPr marL="578949" marR="39199" algn="l" defTabSz="914400">
              <a:lnSpc>
                <a:spcPct val="90000"/>
              </a:lnSpc>
              <a:spcBef>
                <a:spcPts val="1400"/>
              </a:spcBef>
              <a:buClr>
                <a:srgbClr val="000000"/>
              </a:buClr>
              <a:buFont typeface="Times New Roman"/>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2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class MyActor extends </a:t>
            </a:r>
            <a:r>
              <a:rPr>
                <a:uFill>
                  <a:solidFill>
                    <a:srgbClr val="000000"/>
                  </a:solidFill>
                </a:uFill>
              </a:rPr>
              <a:t>Actor</a:t>
            </a:r>
            <a:r>
              <a:rPr>
                <a:solidFill>
                  <a:srgbClr val="000000"/>
                </a:solidFill>
                <a:uFill>
                  <a:solidFill>
                    <a:srgbClr val="000000"/>
                  </a:solidFill>
                </a:uFill>
              </a:rPr>
              <a:t>&lt;Object&gt; {</a:t>
            </a:r>
            <a:br>
              <a:rPr>
                <a:solidFill>
                  <a:srgbClr val="000000"/>
                </a:solidFill>
                <a:uFill>
                  <a:solidFill>
                    <a:srgbClr val="000000"/>
                  </a:solidFill>
                </a:uFill>
              </a:rPr>
            </a:br>
            <a:r>
              <a:rPr>
                <a:solidFill>
                  <a:srgbClr val="000000"/>
                </a:solidFill>
                <a:uFill>
                  <a:solidFill>
                    <a:srgbClr val="000000"/>
                  </a:solidFill>
                </a:uFill>
              </a:rPr>
              <a:t>  protected void </a:t>
            </a:r>
            <a:r>
              <a:t>process</a:t>
            </a:r>
            <a:r>
              <a:rPr>
                <a:solidFill>
                  <a:srgbClr val="000000"/>
                </a:solidFill>
                <a:uFill>
                  <a:solidFill>
                    <a:srgbClr val="000000"/>
                  </a:solidFill>
                </a:uFill>
              </a:rPr>
              <a:t>(Object message) {</a:t>
            </a:r>
            <a:br>
              <a:rPr>
                <a:solidFill>
                  <a:srgbClr val="000000"/>
                </a:solidFill>
                <a:uFill>
                  <a:solidFill>
                    <a:srgbClr val="000000"/>
                  </a:solidFill>
                </a:uFill>
              </a:rPr>
            </a:br>
            <a:r>
              <a:rPr>
                <a:solidFill>
                  <a:srgbClr val="000000"/>
                </a:solidFill>
                <a:uFill>
                  <a:solidFill>
                    <a:srgbClr val="000000"/>
                  </a:solidFill>
                </a:uFill>
              </a:rPr>
              <a:t>    System.out.println(“Processing “ + message);</a:t>
            </a:r>
            <a:br>
              <a:rPr>
                <a:solidFill>
                  <a:srgbClr val="000000"/>
                </a:solidFill>
                <a:uFill>
                  <a:solidFill>
                    <a:srgbClr val="000000"/>
                  </a:solidFill>
                </a:uFill>
              </a:rPr>
            </a:br>
            <a:r>
              <a:rPr>
                <a:solidFill>
                  <a:srgbClr val="000000"/>
                </a:solidFill>
                <a:uFill>
                  <a:solidFill>
                    <a:srgbClr val="000000"/>
                  </a:solidFill>
                </a:uFill>
              </a:rPr>
              <a:t>} }</a:t>
            </a:r>
            <a:endParaRPr sz="1800" b="0">
              <a:solidFill>
                <a:srgbClr val="000000"/>
              </a:solidFill>
              <a:uFill>
                <a:solidFill>
                  <a:srgbClr val="000000"/>
                </a:solidFill>
              </a:uFill>
              <a:latin typeface="Monaco"/>
              <a:ea typeface="Monaco"/>
              <a:cs typeface="Monaco"/>
              <a:sym typeface="Monaco"/>
            </a:endParaRPr>
          </a:p>
          <a:p>
            <a:pPr marL="597364" marR="39199"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Arial"/>
                <a:ea typeface="Arial"/>
                <a:cs typeface="Arial"/>
                <a:sym typeface="Arial"/>
              </a:rPr>
              <a:t>Instantiate and start your actor</a:t>
            </a:r>
            <a:r>
              <a:rPr b="0">
                <a:solidFill>
                  <a:srgbClr val="000000"/>
                </a:solidFill>
                <a:uFill>
                  <a:solidFill>
                    <a:srgbClr val="000000"/>
                  </a:solidFill>
                </a:uFill>
              </a:rPr>
              <a:t/>
            </a:r>
            <a:br>
              <a:rPr b="0">
                <a:solidFill>
                  <a:srgbClr val="000000"/>
                </a:solidFill>
                <a:uFill>
                  <a:solidFill>
                    <a:srgbClr val="000000"/>
                  </a:solidFill>
                </a:uFill>
              </a:rPr>
            </a:br>
            <a:r>
              <a:rPr sz="2200">
                <a:solidFill>
                  <a:srgbClr val="000000"/>
                </a:solidFill>
                <a:uFill>
                  <a:solidFill>
                    <a:srgbClr val="000000"/>
                  </a:solidFill>
                </a:uFill>
                <a:latin typeface="Courier"/>
                <a:ea typeface="Courier"/>
                <a:cs typeface="Courier"/>
                <a:sym typeface="Courier"/>
              </a:rPr>
              <a:t>	 </a:t>
            </a:r>
            <a:r>
              <a:rPr sz="2200">
                <a:uFill>
                  <a:solidFill>
                    <a:srgbClr val="000000"/>
                  </a:solidFill>
                </a:uFill>
                <a:latin typeface="Courier"/>
                <a:ea typeface="Courier"/>
                <a:cs typeface="Courier"/>
                <a:sym typeface="Courier"/>
              </a:rPr>
              <a:t>Actor</a:t>
            </a:r>
            <a:r>
              <a:rPr sz="2200">
                <a:solidFill>
                  <a:srgbClr val="000000"/>
                </a:solidFill>
                <a:uFill>
                  <a:solidFill>
                    <a:srgbClr val="000000"/>
                  </a:solidFill>
                </a:uFill>
                <a:latin typeface="Courier"/>
                <a:ea typeface="Courier"/>
                <a:cs typeface="Courier"/>
                <a:sym typeface="Courier"/>
              </a:rPr>
              <a:t>&lt;Object&gt; anActor = </a:t>
            </a:r>
            <a:r>
              <a:rPr sz="2200">
                <a:latin typeface="Courier"/>
                <a:ea typeface="Courier"/>
                <a:cs typeface="Courier"/>
                <a:sym typeface="Courier"/>
              </a:rPr>
              <a:t>new</a:t>
            </a:r>
            <a:r>
              <a:rPr sz="2200">
                <a:solidFill>
                  <a:srgbClr val="000000"/>
                </a:solidFill>
                <a:uFill>
                  <a:solidFill>
                    <a:srgbClr val="000000"/>
                  </a:solidFill>
                </a:uFill>
                <a:latin typeface="Courier"/>
                <a:ea typeface="Courier"/>
                <a:cs typeface="Courier"/>
                <a:sym typeface="Courier"/>
              </a:rPr>
              <a:t> MyActor(); </a:t>
            </a:r>
            <a:br>
              <a:rPr sz="2200">
                <a:solidFill>
                  <a:srgbClr val="000000"/>
                </a:solidFill>
                <a:uFill>
                  <a:solidFill>
                    <a:srgbClr val="000000"/>
                  </a:solidFill>
                </a:uFill>
                <a:latin typeface="Courier"/>
                <a:ea typeface="Courier"/>
                <a:cs typeface="Courier"/>
                <a:sym typeface="Courier"/>
              </a:rPr>
            </a:br>
            <a:r>
              <a:rPr sz="2200">
                <a:solidFill>
                  <a:srgbClr val="000000"/>
                </a:solidFill>
                <a:uFill>
                  <a:solidFill>
                    <a:srgbClr val="000000"/>
                  </a:solidFill>
                </a:uFill>
                <a:latin typeface="Courier"/>
                <a:ea typeface="Courier"/>
                <a:cs typeface="Courier"/>
                <a:sym typeface="Courier"/>
              </a:rPr>
              <a:t> anActor.</a:t>
            </a:r>
            <a:r>
              <a:rPr sz="2200">
                <a:latin typeface="Courier"/>
                <a:ea typeface="Courier"/>
                <a:cs typeface="Courier"/>
                <a:sym typeface="Courier"/>
              </a:rPr>
              <a:t>start</a:t>
            </a:r>
            <a:r>
              <a:rPr sz="2200">
                <a:solidFill>
                  <a:srgbClr val="000000"/>
                </a:solidFill>
                <a:uFill>
                  <a:solidFill>
                    <a:srgbClr val="000000"/>
                  </a:solidFill>
                </a:uFill>
                <a:latin typeface="Courier"/>
                <a:ea typeface="Courier"/>
                <a:cs typeface="Courier"/>
                <a:sym typeface="Courier"/>
              </a:rPr>
              <a:t>()</a:t>
            </a:r>
          </a:p>
          <a:p>
            <a:pPr marL="597364" marR="39199"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Arial"/>
                <a:ea typeface="Arial"/>
                <a:cs typeface="Arial"/>
                <a:sym typeface="Arial"/>
              </a:rPr>
              <a:t>Send messages to the actor</a:t>
            </a:r>
            <a:r>
              <a:rPr b="0">
                <a:solidFill>
                  <a:srgbClr val="000000"/>
                </a:solidFill>
                <a:uFill>
                  <a:solidFill>
                    <a:srgbClr val="000000"/>
                  </a:solidFill>
                </a:uFill>
              </a:rPr>
              <a:t/>
            </a:r>
            <a:br>
              <a:rPr b="0">
                <a:solidFill>
                  <a:srgbClr val="000000"/>
                </a:solidFill>
                <a:uFill>
                  <a:solidFill>
                    <a:srgbClr val="000000"/>
                  </a:solidFill>
                </a:uFill>
              </a:rPr>
            </a:br>
            <a:r>
              <a:rPr sz="2200" b="0">
                <a:solidFill>
                  <a:srgbClr val="000000"/>
                </a:solidFill>
                <a:uFill>
                  <a:solidFill>
                    <a:srgbClr val="000000"/>
                  </a:solidFill>
                </a:uFill>
                <a:latin typeface="Monaco"/>
                <a:ea typeface="Monaco"/>
                <a:cs typeface="Monaco"/>
                <a:sym typeface="Monaco"/>
              </a:rPr>
              <a:t> </a:t>
            </a:r>
            <a:r>
              <a:rPr sz="2200">
                <a:solidFill>
                  <a:srgbClr val="000000"/>
                </a:solidFill>
                <a:uFill>
                  <a:solidFill>
                    <a:srgbClr val="000000"/>
                  </a:solidFill>
                </a:uFill>
                <a:latin typeface="Courier"/>
                <a:ea typeface="Courier"/>
                <a:cs typeface="Courier"/>
                <a:sym typeface="Courier"/>
              </a:rPr>
              <a:t> anActor.</a:t>
            </a:r>
            <a:r>
              <a:rPr sz="2200">
                <a:latin typeface="Courier"/>
                <a:ea typeface="Courier"/>
                <a:cs typeface="Courier"/>
                <a:sym typeface="Courier"/>
              </a:rPr>
              <a:t>send</a:t>
            </a:r>
            <a:r>
              <a:rPr sz="2200">
                <a:solidFill>
                  <a:srgbClr val="000000"/>
                </a:solidFill>
                <a:uFill>
                  <a:solidFill>
                    <a:srgbClr val="000000"/>
                  </a:solidFill>
                </a:uFill>
                <a:latin typeface="Courier"/>
                <a:ea typeface="Courier"/>
                <a:cs typeface="Courier"/>
                <a:sym typeface="Courier"/>
              </a:rPr>
              <a:t>(aMessage); //aMessage can be any object in general</a:t>
            </a:r>
          </a:p>
          <a:p>
            <a:pPr marL="597364" marR="39199"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Arial"/>
                <a:ea typeface="Arial"/>
                <a:cs typeface="Arial"/>
                <a:sym typeface="Arial"/>
              </a:rPr>
              <a:t>Use a special message to terminate an actor</a:t>
            </a:r>
            <a:r>
              <a:rPr b="0">
                <a:solidFill>
                  <a:srgbClr val="000000"/>
                </a:solidFill>
                <a:uFill>
                  <a:solidFill>
                    <a:srgbClr val="000000"/>
                  </a:solidFill>
                </a:uFill>
                <a:latin typeface="Arial"/>
                <a:ea typeface="Arial"/>
                <a:cs typeface="Arial"/>
                <a:sym typeface="Arial"/>
              </a:rPr>
              <a:t/>
            </a:r>
            <a:br>
              <a:rPr b="0">
                <a:solidFill>
                  <a:srgbClr val="000000"/>
                </a:solidFill>
                <a:uFill>
                  <a:solidFill>
                    <a:srgbClr val="000000"/>
                  </a:solidFill>
                </a:uFill>
                <a:latin typeface="Arial"/>
                <a:ea typeface="Arial"/>
                <a:cs typeface="Arial"/>
                <a:sym typeface="Arial"/>
              </a:rPr>
            </a:br>
            <a:r>
              <a:rPr sz="2200">
                <a:solidFill>
                  <a:srgbClr val="000000"/>
                </a:solidFill>
                <a:uFill>
                  <a:solidFill>
                    <a:srgbClr val="000000"/>
                  </a:solidFill>
                </a:uFill>
                <a:latin typeface="Courier"/>
                <a:ea typeface="Courier"/>
                <a:cs typeface="Courier"/>
                <a:sym typeface="Courier"/>
              </a:rPr>
              <a:t>  protected void process(Object message) {</a:t>
            </a:r>
            <a:br>
              <a:rPr sz="2200">
                <a:solidFill>
                  <a:srgbClr val="000000"/>
                </a:solidFill>
                <a:uFill>
                  <a:solidFill>
                    <a:srgbClr val="000000"/>
                  </a:solidFill>
                </a:uFill>
                <a:latin typeface="Courier"/>
                <a:ea typeface="Courier"/>
                <a:cs typeface="Courier"/>
                <a:sym typeface="Courier"/>
              </a:rPr>
            </a:br>
            <a:r>
              <a:rPr sz="2200">
                <a:solidFill>
                  <a:srgbClr val="000000"/>
                </a:solidFill>
                <a:uFill>
                  <a:solidFill>
                    <a:srgbClr val="000000"/>
                  </a:solidFill>
                </a:uFill>
                <a:latin typeface="Courier"/>
                <a:ea typeface="Courier"/>
                <a:cs typeface="Courier"/>
                <a:sym typeface="Courier"/>
              </a:rPr>
              <a:t>    if (message.someCondition()) </a:t>
            </a:r>
            <a:r>
              <a:rPr sz="2200">
                <a:latin typeface="Courier"/>
                <a:ea typeface="Courier"/>
                <a:cs typeface="Courier"/>
                <a:sym typeface="Courier"/>
              </a:rPr>
              <a:t>exit</a:t>
            </a:r>
            <a:r>
              <a:rPr sz="2200">
                <a:solidFill>
                  <a:srgbClr val="000000"/>
                </a:solidFill>
                <a:uFill>
                  <a:solidFill>
                    <a:srgbClr val="000000"/>
                  </a:solidFill>
                </a:uFill>
                <a:latin typeface="Courier"/>
                <a:ea typeface="Courier"/>
                <a:cs typeface="Courier"/>
                <a:sym typeface="Courier"/>
              </a:rPr>
              <a:t>(); </a:t>
            </a:r>
            <a:br>
              <a:rPr sz="2200">
                <a:solidFill>
                  <a:srgbClr val="000000"/>
                </a:solidFill>
                <a:uFill>
                  <a:solidFill>
                    <a:srgbClr val="000000"/>
                  </a:solidFill>
                </a:uFill>
                <a:latin typeface="Courier"/>
                <a:ea typeface="Courier"/>
                <a:cs typeface="Courier"/>
                <a:sym typeface="Courier"/>
              </a:rPr>
            </a:br>
            <a:r>
              <a:rPr sz="2200">
                <a:solidFill>
                  <a:srgbClr val="000000"/>
                </a:solidFill>
                <a:uFill>
                  <a:solidFill>
                    <a:srgbClr val="000000"/>
                  </a:solidFill>
                </a:uFill>
                <a:latin typeface="Courier"/>
                <a:ea typeface="Courier"/>
                <a:cs typeface="Courier"/>
                <a:sym typeface="Courier"/>
              </a:rPr>
              <a:t>  }</a:t>
            </a:r>
          </a:p>
          <a:p>
            <a:pPr marL="597364" marR="39199"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Actor execution implemented as async tasks in HJ</a:t>
            </a:r>
          </a:p>
          <a:p>
            <a:pPr marL="597408" marR="39199" lvl="1" indent="-453390" algn="l" defTabSz="914400">
              <a:lnSpc>
                <a:spcPct val="90000"/>
              </a:lnSpc>
              <a:spcBef>
                <a:spcPts val="1400"/>
              </a:spcBef>
              <a:buClr>
                <a:srgbClr val="000000"/>
              </a:buClr>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Can use </a:t>
            </a:r>
            <a:r>
              <a:t>finish</a:t>
            </a:r>
            <a:r>
              <a:rPr>
                <a:solidFill>
                  <a:srgbClr val="000000"/>
                </a:solidFill>
                <a:uFill>
                  <a:solidFill>
                    <a:srgbClr val="000000"/>
                  </a:solidFill>
                </a:uFill>
              </a:rPr>
              <a:t> to await completion of an actor!</a:t>
            </a:r>
            <a:r>
              <a:rPr sz="1800">
                <a:solidFill>
                  <a:srgbClr val="000000"/>
                </a:solidFill>
                <a:uFill>
                  <a:solidFill>
                    <a:srgbClr val="000000"/>
                  </a:solidFill>
                </a:uFill>
              </a:rPr>
              <a:t/>
            </a:r>
            <a:br>
              <a:rPr sz="1800">
                <a:solidFill>
                  <a:srgbClr val="000000"/>
                </a:solidFill>
                <a:uFill>
                  <a:solidFill>
                    <a:srgbClr val="000000"/>
                  </a:solidFill>
                </a:uFill>
              </a:rPr>
            </a:br>
            <a:endParaRPr sz="1800">
              <a:solidFill>
                <a:srgbClr val="000000"/>
              </a:solidFill>
              <a:uFill>
                <a:solidFill>
                  <a:srgbClr val="000000"/>
                </a:solidFill>
              </a:uFill>
            </a:endParaRPr>
          </a:p>
        </p:txBody>
      </p:sp>
    </p:spTree>
    <p:extLst>
      <p:ext uri="{BB962C8B-B14F-4D97-AF65-F5344CB8AC3E}">
        <p14:creationId xmlns:p14="http://schemas.microsoft.com/office/powerpoint/2010/main" val="1537424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Shape 144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43" name="Shape 144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44" name="Shape 144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4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446" name="Shape 1446"/>
          <p:cNvSpPr>
            <a:spLocks noGrp="1"/>
          </p:cNvSpPr>
          <p:nvPr>
            <p:ph type="title"/>
          </p:nvPr>
        </p:nvSpPr>
        <p:spPr>
          <a:xfrm>
            <a:off x="325119" y="-54187"/>
            <a:ext cx="12246188" cy="1446389"/>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Hello World Example</a:t>
            </a:r>
          </a:p>
        </p:txBody>
      </p:sp>
      <p:sp>
        <p:nvSpPr>
          <p:cNvPr id="1448" name="Shape 1448"/>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145</a:t>
            </a:fld>
            <a:endParaRPr/>
          </a:p>
        </p:txBody>
      </p:sp>
      <p:sp>
        <p:nvSpPr>
          <p:cNvPr id="1447" name="Shape 1447"/>
          <p:cNvSpPr/>
          <p:nvPr/>
        </p:nvSpPr>
        <p:spPr>
          <a:xfrm>
            <a:off x="307055" y="1535287"/>
            <a:ext cx="12246188" cy="7429501"/>
          </a:xfrm>
          <a:prstGeom prst="rect">
            <a:avLst/>
          </a:prstGeom>
          <a:ln w="12700"/>
          <a:extLst>
            <a:ext uri="{C572A759-6A51-4108-AA02-DFA0A04FC94B}">
              <ma14:wrappingTextBoxFlag xmlns:ma14="http://schemas.microsoft.com/office/mac/drawingml/2011/main" val="1"/>
            </a:ext>
          </a:extLst>
        </p:spPr>
        <p:txBody>
          <a:bodyPr lIns="54186" tIns="54186" rIns="54186" bIns="54186">
            <a:spAutoFit/>
          </a:bodyPr>
          <a:lstStyle/>
          <a:p>
            <a:pPr marL="308609" marR="40639" indent="-308609" algn="l" defTabSz="914400">
              <a:lnSpc>
                <a:spcPct val="120000"/>
              </a:lnSpc>
              <a:buClr>
                <a:srgbClr val="000000"/>
              </a:buClr>
              <a:buSzPct val="100000"/>
              <a:buFont typeface="Courier"/>
              <a:buAutoNum type="arabicPeriod"/>
              <a:defRPr sz="1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public class HelloWorld {</a:t>
            </a:r>
          </a:p>
          <a:p>
            <a:pPr marL="308609" marR="40639" indent="-308609" algn="l" defTabSz="914400">
              <a:lnSpc>
                <a:spcPct val="120000"/>
              </a:lnSpc>
              <a:buClr>
                <a:srgbClr val="000000"/>
              </a:buClr>
              <a:buSzPct val="100000"/>
              <a:buFont typeface="Courier"/>
              <a:buAutoNum type="arabicPeriod"/>
              <a:defRPr sz="1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public static void main(String[] args) {</a:t>
            </a:r>
          </a:p>
          <a:p>
            <a:pPr marL="308609" marR="40639" indent="-308609" algn="l" defTabSz="914400">
              <a:lnSpc>
                <a:spcPct val="120000"/>
              </a:lnSpc>
              <a:buClr>
                <a:srgbClr val="000000"/>
              </a:buClr>
              <a:buSzPct val="100000"/>
              <a:buFont typeface="Courier"/>
              <a:buAutoNum type="arabicPeriod"/>
              <a:defRPr sz="1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EchoActor actor = new EchoActor();</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actor.</a:t>
            </a:r>
            <a:r>
              <a:rPr sz="1800">
                <a:latin typeface="Courier"/>
                <a:ea typeface="Courier"/>
                <a:cs typeface="Courier"/>
                <a:sym typeface="Courier"/>
              </a:rPr>
              <a:t>start</a:t>
            </a:r>
            <a:r>
              <a:rPr sz="1800">
                <a:solidFill>
                  <a:srgbClr val="000000"/>
                </a:solidFill>
                <a:uFill>
                  <a:solidFill>
                    <a:srgbClr val="000000"/>
                  </a:solidFill>
                </a:uFill>
                <a:latin typeface="Courier"/>
                <a:ea typeface="Courier"/>
                <a:cs typeface="Courier"/>
                <a:sym typeface="Courier"/>
              </a:rPr>
              <a:t>(); // don’t forget to start the actor</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actor.</a:t>
            </a:r>
            <a:r>
              <a:rPr sz="1800">
                <a:latin typeface="Courier"/>
                <a:ea typeface="Courier"/>
                <a:cs typeface="Courier"/>
                <a:sym typeface="Courier"/>
              </a:rPr>
              <a:t>send</a:t>
            </a:r>
            <a:r>
              <a:rPr sz="1800">
                <a:solidFill>
                  <a:srgbClr val="000000"/>
                </a:solidFill>
                <a:uFill>
                  <a:solidFill>
                    <a:srgbClr val="000000"/>
                  </a:solidFill>
                </a:uFill>
                <a:latin typeface="Courier"/>
                <a:ea typeface="Courier"/>
                <a:cs typeface="Courier"/>
                <a:sym typeface="Courier"/>
              </a:rPr>
              <a:t>("Hello"); // asynchronous send (returns immediately)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actor.</a:t>
            </a:r>
            <a:r>
              <a:rPr sz="1800">
                <a:latin typeface="Courier"/>
                <a:ea typeface="Courier"/>
                <a:cs typeface="Courier"/>
                <a:sym typeface="Courier"/>
              </a:rPr>
              <a:t>send</a:t>
            </a:r>
            <a:r>
              <a:rPr sz="1800">
                <a:solidFill>
                  <a:srgbClr val="000000"/>
                </a:solidFill>
                <a:uFill>
                  <a:solidFill>
                    <a:srgbClr val="000000"/>
                  </a:solidFill>
                </a:uFill>
                <a:latin typeface="Courier"/>
                <a:ea typeface="Courier"/>
                <a:cs typeface="Courier"/>
                <a:sym typeface="Courier"/>
              </a:rPr>
              <a:t>("World");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actor.</a:t>
            </a:r>
            <a:r>
              <a:rPr sz="1800">
                <a:latin typeface="Courier"/>
                <a:ea typeface="Courier"/>
                <a:cs typeface="Courier"/>
                <a:sym typeface="Courier"/>
              </a:rPr>
              <a:t>send</a:t>
            </a:r>
            <a:r>
              <a:rPr sz="1800">
                <a:solidFill>
                  <a:srgbClr val="000000"/>
                </a:solidFill>
                <a:uFill>
                  <a:solidFill>
                    <a:srgbClr val="000000"/>
                  </a:solidFill>
                </a:uFill>
                <a:latin typeface="Courier"/>
                <a:ea typeface="Courier"/>
                <a:cs typeface="Courier"/>
                <a:sym typeface="Courier"/>
              </a:rPr>
              <a:t>(EchoActor.STOP_MSG);</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class EchoActor extends </a:t>
            </a:r>
            <a:r>
              <a:rPr sz="1800">
                <a:uFill>
                  <a:solidFill>
                    <a:srgbClr val="000000"/>
                  </a:solidFill>
                </a:uFill>
                <a:latin typeface="Courier"/>
                <a:ea typeface="Courier"/>
                <a:cs typeface="Courier"/>
                <a:sym typeface="Courier"/>
              </a:rPr>
              <a:t>Actor</a:t>
            </a:r>
            <a:r>
              <a:rPr sz="1800">
                <a:solidFill>
                  <a:srgbClr val="000000"/>
                </a:solidFill>
                <a:uFill>
                  <a:solidFill>
                    <a:srgbClr val="000000"/>
                  </a:solidFill>
                </a:uFill>
                <a:latin typeface="Courier"/>
                <a:ea typeface="Courier"/>
                <a:cs typeface="Courier"/>
                <a:sym typeface="Courier"/>
              </a:rPr>
              <a:t>&lt;Object&gt;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static final Object STOP_MSG = new Object();</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private int messageCount = 0;</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protected void process(final Object msg)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if (STOP_MSG.equals(msg)) {</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println("Message-" + messageCount + ": terminating.”);</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t>
            </a:r>
            <a:r>
              <a:rPr sz="1800">
                <a:uFill>
                  <a:solidFill>
                    <a:srgbClr val="000000"/>
                  </a:solidFill>
                </a:uFill>
                <a:latin typeface="Courier"/>
                <a:ea typeface="Courier"/>
                <a:cs typeface="Courier"/>
                <a:sym typeface="Courier"/>
              </a:rPr>
              <a:t>exit</a:t>
            </a:r>
            <a:r>
              <a:rPr sz="1800">
                <a:solidFill>
                  <a:srgbClr val="000000"/>
                </a:solidFill>
                <a:uFill>
                  <a:solidFill>
                    <a:srgbClr val="000000"/>
                  </a:solidFill>
                </a:uFill>
                <a:latin typeface="Courier"/>
                <a:ea typeface="Courier"/>
                <a:cs typeface="Courier"/>
                <a:sym typeface="Courier"/>
              </a:rPr>
              <a:t>(); // never forget to terminate an actor</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 else { </a:t>
            </a:r>
            <a:br>
              <a:rPr sz="1800">
                <a:solidFill>
                  <a:srgbClr val="000000"/>
                </a:solidFill>
                <a:uFill>
                  <a:solidFill>
                    <a:srgbClr val="000000"/>
                  </a:solidFill>
                </a:uFill>
                <a:latin typeface="Courier"/>
                <a:ea typeface="Courier"/>
                <a:cs typeface="Courier"/>
                <a:sym typeface="Courier"/>
              </a:rPr>
            </a:br>
            <a:r>
              <a:rPr sz="1800">
                <a:solidFill>
                  <a:srgbClr val="000000"/>
                </a:solidFill>
                <a:uFill>
                  <a:solidFill>
                    <a:srgbClr val="000000"/>
                  </a:solidFill>
                </a:uFill>
                <a:latin typeface="Courier"/>
                <a:ea typeface="Courier"/>
                <a:cs typeface="Courier"/>
                <a:sym typeface="Courier"/>
              </a:rPr>
              <a:t>       messageCount += 1;</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println("Message-" + messageCount + ": " + msg);</a:t>
            </a:r>
          </a:p>
          <a:p>
            <a:pPr marL="308610" marR="40639" indent="-308610" algn="l" defTabSz="914400">
              <a:lnSpc>
                <a:spcPct val="120000"/>
              </a:lnSpc>
              <a:buClr>
                <a:srgbClr val="000000"/>
              </a:buClr>
              <a:buSzPct val="100000"/>
              <a:buFont typeface="Courier"/>
              <a:buAutoNum type="arabicPeriod"/>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 }  </a:t>
            </a:r>
          </a:p>
        </p:txBody>
      </p:sp>
      <p:sp>
        <p:nvSpPr>
          <p:cNvPr id="1449" name="Shape 1449"/>
          <p:cNvSpPr/>
          <p:nvPr/>
        </p:nvSpPr>
        <p:spPr>
          <a:xfrm>
            <a:off x="8128000" y="3587608"/>
            <a:ext cx="4352605" cy="22399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39" marR="40639" algn="l" defTabSz="914400">
              <a:defRPr sz="2400" b="1">
                <a:solidFill>
                  <a:srgbClr val="FF2600"/>
                </a:solidFill>
                <a:uFill>
                  <a:solidFill>
                    <a:srgbClr val="FF2600"/>
                  </a:solidFill>
                </a:uFill>
                <a:latin typeface="Comic Sans MS"/>
                <a:ea typeface="Comic Sans MS"/>
                <a:cs typeface="Comic Sans MS"/>
                <a:sym typeface="Comic Sans MS"/>
              </a:defRPr>
            </a:lvl1pPr>
          </a:lstStyle>
          <a:p>
            <a:r>
              <a:t>Sends are asynchronous in actor model, but HJ Actor library preserves order of messages between same sender and receiver</a:t>
            </a:r>
          </a:p>
        </p:txBody>
      </p:sp>
    </p:spTree>
    <p:extLst>
      <p:ext uri="{BB962C8B-B14F-4D97-AF65-F5344CB8AC3E}">
        <p14:creationId xmlns:p14="http://schemas.microsoft.com/office/powerpoint/2010/main" val="12080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9" grpId="0" animBg="1" advAuto="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 name="Shape 145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52" name="Shape 145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53" name="Shape 145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54"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456" name="Shape 1456"/>
          <p:cNvSpPr>
            <a:spLocks noGrp="1"/>
          </p:cNvSpPr>
          <p:nvPr>
            <p:ph type="title"/>
          </p:nvPr>
        </p:nvSpPr>
        <p:spPr>
          <a:xfrm>
            <a:off x="782602" y="173002"/>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Integer Counter Example</a:t>
            </a:r>
          </a:p>
        </p:txBody>
      </p:sp>
      <p:sp>
        <p:nvSpPr>
          <p:cNvPr id="1455" name="Shape 1455"/>
          <p:cNvSpPr>
            <a:spLocks noGrp="1"/>
          </p:cNvSpPr>
          <p:nvPr>
            <p:ph type="sldNum" sz="quarter" idx="2"/>
          </p:nvPr>
        </p:nvSpPr>
        <p:spPr>
          <a:xfrm>
            <a:off x="414336" y="9268177"/>
            <a:ext cx="525995"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146</a:t>
            </a:fld>
            <a:endParaRPr/>
          </a:p>
        </p:txBody>
      </p:sp>
      <p:sp>
        <p:nvSpPr>
          <p:cNvPr id="1457" name="Shape 1457"/>
          <p:cNvSpPr/>
          <p:nvPr/>
        </p:nvSpPr>
        <p:spPr>
          <a:xfrm>
            <a:off x="392853" y="1444977"/>
            <a:ext cx="4985174" cy="71887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39199" algn="l" defTabSz="914400">
              <a:lnSpc>
                <a:spcPct val="104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Comic Sans MS"/>
                <a:ea typeface="Comic Sans MS"/>
                <a:cs typeface="Comic Sans MS"/>
                <a:sym typeface="Comic Sans MS"/>
              </a:defRPr>
            </a:pPr>
            <a:r>
              <a:t>Without Actors:</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int counter = 0;</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public void foo()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a:t>
            </a:r>
          </a:p>
          <a:p>
            <a:pPr marL="434339" marR="39199" indent="-291464" algn="l" defTabSz="914400">
              <a:lnSpc>
                <a:spcPct val="104000"/>
              </a:lnSpc>
              <a:spcBef>
                <a:spcPts val="200"/>
              </a:spcBef>
              <a:buClr>
                <a:srgbClr val="000000"/>
              </a:buClr>
              <a:buSzPct val="100000"/>
              <a:buFont typeface="Courier"/>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t>
            </a:r>
            <a:r>
              <a:rPr sz="1800">
                <a:latin typeface="Courier"/>
                <a:ea typeface="Courier"/>
                <a:cs typeface="Courier"/>
                <a:sym typeface="Courier"/>
              </a:rPr>
              <a:t>isolated</a:t>
            </a:r>
            <a:r>
              <a:rPr sz="1800">
                <a:solidFill>
                  <a:srgbClr val="000000"/>
                </a:solidFill>
                <a:uFill>
                  <a:solidFill>
                    <a:srgbClr val="000000"/>
                  </a:solidFill>
                </a:uFill>
                <a:latin typeface="Courier"/>
                <a:ea typeface="Courier"/>
                <a:cs typeface="Courier"/>
                <a:sym typeface="Courier"/>
              </a:rPr>
              <a:t>(() -&gt;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counter++;</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 else</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public void bar()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a:t>
            </a:r>
          </a:p>
          <a:p>
            <a:pPr marL="434339" marR="39199" indent="-291464" algn="l" defTabSz="914400">
              <a:lnSpc>
                <a:spcPct val="104000"/>
              </a:lnSpc>
              <a:spcBef>
                <a:spcPts val="200"/>
              </a:spcBef>
              <a:buClr>
                <a:srgbClr val="000000"/>
              </a:buClr>
              <a:buSzPct val="100000"/>
              <a:buFont typeface="Courier"/>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t>
            </a:r>
            <a:r>
              <a:rPr sz="1800">
                <a:latin typeface="Courier"/>
                <a:ea typeface="Courier"/>
                <a:cs typeface="Courier"/>
                <a:sym typeface="Courier"/>
              </a:rPr>
              <a:t>isolated</a:t>
            </a:r>
            <a:r>
              <a:rPr sz="1800">
                <a:solidFill>
                  <a:srgbClr val="000000"/>
                </a:solidFill>
                <a:uFill>
                  <a:solidFill>
                    <a:srgbClr val="000000"/>
                  </a:solidFill>
                </a:uFill>
                <a:latin typeface="Courier"/>
                <a:ea typeface="Courier"/>
                <a:cs typeface="Courier"/>
                <a:sym typeface="Courier"/>
              </a:rPr>
              <a:t>(() -&gt;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counter--;</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a:t>
            </a:r>
          </a:p>
          <a:p>
            <a:pPr marL="559253" marR="39199" indent="-416378" algn="l" defTabSz="914400">
              <a:lnSpc>
                <a:spcPct val="104000"/>
              </a:lnSpc>
              <a:spcBef>
                <a:spcPts val="200"/>
              </a:spcBef>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a:t>
            </a:r>
          </a:p>
          <a:p>
            <a:pPr marR="39199" algn="l" defTabSz="914400">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a:uFill>
                  <a:solidFill>
                    <a:srgbClr val="000000"/>
                  </a:solidFill>
                </a:uFill>
                <a:latin typeface="Monaco"/>
                <a:ea typeface="Monaco"/>
                <a:cs typeface="Monaco"/>
                <a:sym typeface="Monaco"/>
              </a:defRPr>
            </a:pPr>
            <a:r>
              <a:t>  </a:t>
            </a:r>
          </a:p>
          <a:p>
            <a:pPr marL="574675" marR="39199" indent="-431800" algn="l" defTabSz="914400">
              <a:spcBef>
                <a:spcPts val="1400"/>
              </a:spcBef>
              <a:buSzPct val="125000"/>
              <a:buFont typeface="Monaco"/>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400" b="1">
                <a:uFill>
                  <a:solidFill>
                    <a:srgbClr val="000000"/>
                  </a:solidFill>
                </a:uFill>
                <a:latin typeface="Arial"/>
                <a:ea typeface="Arial"/>
                <a:cs typeface="Arial"/>
                <a:sym typeface="Arial"/>
              </a:defRPr>
            </a:pPr>
            <a:r>
              <a:t>Can also use atomic </a:t>
            </a:r>
            <a:br/>
            <a:r>
              <a:t>variables instead of </a:t>
            </a:r>
            <a:br/>
            <a:r>
              <a:t>isolated construct</a:t>
            </a:r>
          </a:p>
        </p:txBody>
      </p:sp>
      <p:sp>
        <p:nvSpPr>
          <p:cNvPr id="1458" name="Shape 1458"/>
          <p:cNvSpPr/>
          <p:nvPr/>
        </p:nvSpPr>
        <p:spPr>
          <a:xfrm>
            <a:off x="5113866" y="1444977"/>
            <a:ext cx="7423574" cy="7369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39199" algn="l" defTabSz="914400">
              <a:lnSpc>
                <a:spcPct val="104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Comic Sans MS"/>
                <a:ea typeface="Comic Sans MS"/>
                <a:cs typeface="Comic Sans MS"/>
                <a:sym typeface="Comic Sans MS"/>
              </a:defRPr>
            </a:pPr>
            <a:r>
              <a:t>With Actors:</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class Counter extends Actor {</a:t>
            </a:r>
          </a:p>
          <a:p>
            <a:pPr marL="434339" marR="39199" indent="-291464" algn="l" defTabSz="914400">
              <a:lnSpc>
                <a:spcPct val="104000"/>
              </a:lnSpc>
              <a:spcBef>
                <a:spcPts val="200"/>
              </a:spcBef>
              <a:buClr>
                <a:srgbClr val="000000"/>
              </a:buClr>
              <a:buSzPct val="100000"/>
              <a:buFont typeface="Courier"/>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a:t>
            </a:r>
            <a:r>
              <a:rPr sz="1800">
                <a:solidFill>
                  <a:srgbClr val="008F00"/>
                </a:solidFill>
                <a:uFill>
                  <a:solidFill>
                    <a:srgbClr val="008F00"/>
                  </a:solidFill>
                </a:uFill>
                <a:latin typeface="Courier"/>
                <a:ea typeface="Courier"/>
                <a:cs typeface="Courier"/>
                <a:sym typeface="Courier"/>
              </a:rPr>
              <a:t>private</a:t>
            </a:r>
            <a:r>
              <a:rPr sz="1800">
                <a:solidFill>
                  <a:srgbClr val="000000"/>
                </a:solidFill>
                <a:uFill>
                  <a:solidFill>
                    <a:srgbClr val="000000"/>
                  </a:solidFill>
                </a:uFill>
                <a:latin typeface="Courier"/>
                <a:ea typeface="Courier"/>
                <a:cs typeface="Courier"/>
                <a:sym typeface="Courier"/>
              </a:rPr>
              <a:t> int counter = 0; </a:t>
            </a:r>
            <a:r>
              <a:rPr sz="1800">
                <a:solidFill>
                  <a:srgbClr val="008F00"/>
                </a:solidFill>
                <a:uFill>
                  <a:solidFill>
                    <a:srgbClr val="008F00"/>
                  </a:solidFill>
                </a:uFill>
                <a:latin typeface="Courier"/>
                <a:ea typeface="Courier"/>
                <a:cs typeface="Courier"/>
                <a:sym typeface="Courier"/>
              </a:rPr>
              <a:t>// local state</a:t>
            </a:r>
          </a:p>
          <a:p>
            <a:pPr marL="434339" marR="39199" indent="-291464" algn="l" defTabSz="914400">
              <a:lnSpc>
                <a:spcPct val="104000"/>
              </a:lnSpc>
              <a:spcBef>
                <a:spcPts val="200"/>
              </a:spcBef>
              <a:buClr>
                <a:srgbClr val="000000"/>
              </a:buClr>
              <a:buSzPct val="100000"/>
              <a:buFont typeface="Courier"/>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public void </a:t>
            </a:r>
            <a:r>
              <a:rPr sz="1800">
                <a:latin typeface="Courier"/>
                <a:ea typeface="Courier"/>
                <a:cs typeface="Courier"/>
                <a:sym typeface="Courier"/>
              </a:rPr>
              <a:t>process</a:t>
            </a:r>
            <a:r>
              <a:rPr sz="1800">
                <a:solidFill>
                  <a:srgbClr val="000000"/>
                </a:solidFill>
                <a:uFill>
                  <a:solidFill>
                    <a:srgbClr val="000000"/>
                  </a:solidFill>
                </a:uFill>
                <a:latin typeface="Courier"/>
                <a:ea typeface="Courier"/>
                <a:cs typeface="Courier"/>
                <a:sym typeface="Courier"/>
              </a:rPr>
              <a:t>(Message msg) {</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if (msg instanceof IncMessage) {</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counter++;</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else if (msg instanceof DecMessage){</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counter--;</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 . </a:t>
            </a:r>
          </a:p>
          <a:p>
            <a:pPr marL="434339" marR="39199" indent="-291464" algn="l" defTabSz="914400">
              <a:lnSpc>
                <a:spcPct val="104000"/>
              </a:lnSpc>
              <a:spcBef>
                <a:spcPts val="200"/>
              </a:spcBef>
              <a:buClr>
                <a:srgbClr val="000000"/>
              </a:buClr>
              <a:buSzPct val="100000"/>
              <a:buFont typeface="Courier"/>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Counter counter = </a:t>
            </a:r>
            <a:r>
              <a:rPr sz="1800">
                <a:latin typeface="Courier"/>
                <a:ea typeface="Courier"/>
                <a:cs typeface="Courier"/>
                <a:sym typeface="Courier"/>
              </a:rPr>
              <a:t>new</a:t>
            </a:r>
            <a:r>
              <a:rPr sz="1800">
                <a:solidFill>
                  <a:srgbClr val="000000"/>
                </a:solidFill>
                <a:uFill>
                  <a:solidFill>
                    <a:srgbClr val="000000"/>
                  </a:solidFill>
                </a:uFill>
                <a:latin typeface="Courier"/>
                <a:ea typeface="Courier"/>
                <a:cs typeface="Courier"/>
                <a:sym typeface="Courier"/>
              </a:rPr>
              <a:t> Counter();</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public void foo() {</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a:t>
            </a:r>
          </a:p>
          <a:p>
            <a:pPr marL="434339" marR="39199" indent="-291464" algn="l" defTabSz="914400">
              <a:lnSpc>
                <a:spcPct val="104000"/>
              </a:lnSpc>
              <a:spcBef>
                <a:spcPts val="200"/>
              </a:spcBef>
              <a:buClr>
                <a:srgbClr val="000000"/>
              </a:buClr>
              <a:buSzPct val="100000"/>
              <a:buFont typeface="Courier"/>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counter.</a:t>
            </a:r>
            <a:r>
              <a:rPr sz="1800">
                <a:latin typeface="Courier"/>
                <a:ea typeface="Courier"/>
                <a:cs typeface="Courier"/>
                <a:sym typeface="Courier"/>
              </a:rPr>
              <a:t>send</a:t>
            </a:r>
            <a:r>
              <a:rPr sz="1800">
                <a:solidFill>
                  <a:srgbClr val="000000"/>
                </a:solidFill>
                <a:uFill>
                  <a:solidFill>
                    <a:srgbClr val="000000"/>
                  </a:solidFill>
                </a:uFill>
                <a:latin typeface="Courier"/>
                <a:ea typeface="Courier"/>
                <a:cs typeface="Courier"/>
                <a:sym typeface="Courier"/>
              </a:rPr>
              <a:t>(new IncrementMessage(1));</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 else</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public void bar() {</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  // do something</a:t>
            </a:r>
          </a:p>
          <a:p>
            <a:pPr marL="434339" marR="39199" indent="-291464" algn="l" defTabSz="914400">
              <a:lnSpc>
                <a:spcPct val="104000"/>
              </a:lnSpc>
              <a:spcBef>
                <a:spcPts val="200"/>
              </a:spcBef>
              <a:buClr>
                <a:srgbClr val="000000"/>
              </a:buClr>
              <a:buSzPct val="100000"/>
              <a:buFont typeface="Courier"/>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solidFill>
                  <a:srgbClr val="0433FF"/>
                </a:solidFill>
                <a:uFill>
                  <a:solidFill>
                    <a:srgbClr val="0433FF"/>
                  </a:solidFill>
                </a:uFill>
                <a:latin typeface="Comic Sans MS"/>
                <a:ea typeface="Comic Sans MS"/>
                <a:cs typeface="Comic Sans MS"/>
                <a:sym typeface="Comic Sans MS"/>
              </a:defRPr>
            </a:pPr>
            <a:r>
              <a:rPr sz="1800">
                <a:solidFill>
                  <a:srgbClr val="000000"/>
                </a:solidFill>
                <a:uFill>
                  <a:solidFill>
                    <a:srgbClr val="000000"/>
                  </a:solidFill>
                </a:uFill>
                <a:latin typeface="Courier"/>
                <a:ea typeface="Courier"/>
                <a:cs typeface="Courier"/>
                <a:sym typeface="Courier"/>
              </a:rPr>
              <a:t>  counter.</a:t>
            </a:r>
            <a:r>
              <a:rPr sz="1800">
                <a:latin typeface="Courier"/>
                <a:ea typeface="Courier"/>
                <a:cs typeface="Courier"/>
                <a:sym typeface="Courier"/>
              </a:rPr>
              <a:t>send</a:t>
            </a:r>
            <a:r>
              <a:rPr sz="1800">
                <a:solidFill>
                  <a:srgbClr val="000000"/>
                </a:solidFill>
                <a:uFill>
                  <a:solidFill>
                    <a:srgbClr val="000000"/>
                  </a:solidFill>
                </a:uFill>
                <a:latin typeface="Courier"/>
                <a:ea typeface="Courier"/>
                <a:cs typeface="Courier"/>
                <a:sym typeface="Courier"/>
              </a:rPr>
              <a:t>(new DecrementMessage(1));</a:t>
            </a:r>
          </a:p>
          <a:p>
            <a:pPr marL="559253" marR="39199" indent="-416378" algn="l" defTabSz="914400">
              <a:lnSpc>
                <a:spcPct val="104000"/>
              </a:lnSpc>
              <a:spcBef>
                <a:spcPts val="200"/>
              </a:spcBef>
              <a:buSzPct val="100000"/>
              <a:buAutoNum type="arabicPeriod" startAt="14"/>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1800" b="1">
                <a:uFill>
                  <a:solidFill>
                    <a:srgbClr val="000000"/>
                  </a:solidFill>
                </a:uFill>
                <a:latin typeface="Courier"/>
                <a:ea typeface="Courier"/>
                <a:cs typeface="Courier"/>
                <a:sym typeface="Courier"/>
              </a:defRPr>
            </a:pPr>
            <a:r>
              <a:t>}</a:t>
            </a:r>
          </a:p>
        </p:txBody>
      </p:sp>
    </p:spTree>
    <p:extLst>
      <p:ext uri="{BB962C8B-B14F-4D97-AF65-F5344CB8AC3E}">
        <p14:creationId xmlns:p14="http://schemas.microsoft.com/office/powerpoint/2010/main" val="934932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Shape 146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63" name="Shape 146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464" name="Shape 146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465"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467" name="Shape 1467"/>
          <p:cNvSpPr>
            <a:spLocks noGrp="1"/>
          </p:cNvSpPr>
          <p:nvPr>
            <p:ph type="title"/>
          </p:nvPr>
        </p:nvSpPr>
        <p:spPr>
          <a:xfrm>
            <a:off x="756355" y="237066"/>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Pi Computation Example</a:t>
            </a:r>
          </a:p>
        </p:txBody>
      </p:sp>
      <p:sp>
        <p:nvSpPr>
          <p:cNvPr id="1466" name="Shape 1466"/>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147</a:t>
            </a:fld>
            <a:endParaRPr/>
          </a:p>
        </p:txBody>
      </p:sp>
      <p:sp>
        <p:nvSpPr>
          <p:cNvPr id="1468" name="Shape 1468"/>
          <p:cNvSpPr/>
          <p:nvPr/>
        </p:nvSpPr>
        <p:spPr>
          <a:xfrm>
            <a:off x="390595" y="1625600"/>
            <a:ext cx="12228126" cy="20066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143975" marR="39199" defTabSz="914400">
              <a:lnSpc>
                <a:spcPct val="104000"/>
              </a:lnSpc>
              <a:spcBef>
                <a:spcPts val="1400"/>
              </a:spcBef>
              <a:buClr>
                <a:srgbClr val="000000"/>
              </a:buClr>
              <a:buFont typeface="Times New Roman"/>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Comic Sans MS"/>
                <a:ea typeface="Comic Sans MS"/>
                <a:cs typeface="Comic Sans MS"/>
                <a:sym typeface="Comic Sans MS"/>
              </a:defRPr>
            </a:pPr>
            <a:endParaRPr/>
          </a:p>
          <a:p>
            <a:pPr marL="143974" marR="39199"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1600">
                <a:uFill>
                  <a:solidFill>
                    <a:srgbClr val="000000"/>
                  </a:solidFill>
                </a:uFill>
                <a:latin typeface="Comic Sans MS"/>
                <a:ea typeface="Comic Sans MS"/>
                <a:cs typeface="Comic Sans MS"/>
                <a:sym typeface="Comic Sans MS"/>
              </a:defRPr>
            </a:pPr>
            <a:endParaRPr/>
          </a:p>
          <a:p>
            <a:pPr marL="143974" marR="39199"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 Use Master-Worker technique:</a:t>
            </a:r>
          </a:p>
        </p:txBody>
      </p:sp>
      <p:pic>
        <p:nvPicPr>
          <p:cNvPr id="1469" name="image.png"/>
          <p:cNvPicPr>
            <a:picLocks/>
          </p:cNvPicPr>
          <p:nvPr/>
        </p:nvPicPr>
        <p:blipFill>
          <a:blip r:embed="rId4">
            <a:extLst/>
          </a:blip>
          <a:stretch>
            <a:fillRect/>
          </a:stretch>
        </p:blipFill>
        <p:spPr>
          <a:xfrm>
            <a:off x="3016391" y="1625599"/>
            <a:ext cx="6953956" cy="903113"/>
          </a:xfrm>
          <a:prstGeom prst="rect">
            <a:avLst/>
          </a:prstGeom>
          <a:ln w="12700">
            <a:miter lim="400000"/>
          </a:ln>
        </p:spPr>
      </p:pic>
      <p:grpSp>
        <p:nvGrpSpPr>
          <p:cNvPr id="1472" name="Group 1472"/>
          <p:cNvGrpSpPr/>
          <p:nvPr/>
        </p:nvGrpSpPr>
        <p:grpSpPr>
          <a:xfrm>
            <a:off x="3034453" y="3901440"/>
            <a:ext cx="5743787" cy="975361"/>
            <a:chOff x="0" y="0"/>
            <a:chExt cx="5743786" cy="975360"/>
          </a:xfrm>
        </p:grpSpPr>
        <p:sp>
          <p:nvSpPr>
            <p:cNvPr id="1470" name="Shape 1470"/>
            <p:cNvSpPr/>
            <p:nvPr/>
          </p:nvSpPr>
          <p:spPr>
            <a:xfrm>
              <a:off x="0" y="0"/>
              <a:ext cx="5743787" cy="975361"/>
            </a:xfrm>
            <a:prstGeom prst="rect">
              <a:avLst/>
            </a:prstGeom>
            <a:solidFill>
              <a:srgbClr val="3DAAD6">
                <a:alpha val="65881"/>
              </a:srgbClr>
            </a:solid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71" name="Shape 1471"/>
            <p:cNvSpPr/>
            <p:nvPr/>
          </p:nvSpPr>
          <p:spPr>
            <a:xfrm>
              <a:off x="0" y="0"/>
              <a:ext cx="5743787" cy="9572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p>
              <a:pPr marL="40639" marR="40639" defTabSz="914400">
                <a:buClr>
                  <a:srgbClr val="000000"/>
                </a:buClr>
                <a:buFont typeface="Times New Roman"/>
                <a:defRPr sz="2800" b="1">
                  <a:solidFill>
                    <a:srgbClr val="0433FF"/>
                  </a:solidFill>
                  <a:uFill>
                    <a:solidFill>
                      <a:srgbClr val="0433FF"/>
                    </a:solidFill>
                  </a:uFill>
                  <a:latin typeface="Comic Sans MS"/>
                  <a:ea typeface="Comic Sans MS"/>
                  <a:cs typeface="Comic Sans MS"/>
                  <a:sym typeface="Comic Sans MS"/>
                </a:defRPr>
              </a:pPr>
              <a:r>
                <a:rPr>
                  <a:solidFill>
                    <a:srgbClr val="0F0F0F"/>
                  </a:solidFill>
                  <a:uFill>
                    <a:solidFill>
                      <a:srgbClr val="0F0F0F"/>
                    </a:solidFill>
                  </a:uFill>
                </a:rPr>
                <a:t>Master</a:t>
              </a:r>
              <a:r>
                <a:rPr sz="2400">
                  <a:solidFill>
                    <a:srgbClr val="0F0F0F"/>
                  </a:solidFill>
                  <a:uFill>
                    <a:solidFill>
                      <a:srgbClr val="0F0F0F"/>
                    </a:solidFill>
                  </a:uFill>
                </a:rPr>
                <a:t/>
              </a:r>
              <a:br>
                <a:rPr sz="2400">
                  <a:solidFill>
                    <a:srgbClr val="0F0F0F"/>
                  </a:solidFill>
                  <a:uFill>
                    <a:solidFill>
                      <a:srgbClr val="0F0F0F"/>
                    </a:solidFill>
                  </a:uFill>
                </a:rPr>
              </a:br>
              <a:r>
                <a:rPr sz="1800">
                  <a:solidFill>
                    <a:srgbClr val="0F0F0F"/>
                  </a:solidFill>
                  <a:uFill>
                    <a:solidFill>
                      <a:srgbClr val="0F0F0F"/>
                    </a:solidFill>
                  </a:uFill>
                </a:rPr>
                <a:t>accumulates approximation of PI</a:t>
              </a:r>
            </a:p>
          </p:txBody>
        </p:sp>
      </p:grpSp>
      <p:grpSp>
        <p:nvGrpSpPr>
          <p:cNvPr id="1475" name="Group 1475"/>
          <p:cNvGrpSpPr/>
          <p:nvPr/>
        </p:nvGrpSpPr>
        <p:grpSpPr>
          <a:xfrm>
            <a:off x="758613" y="7369386"/>
            <a:ext cx="2709334" cy="758614"/>
            <a:chOff x="0" y="0"/>
            <a:chExt cx="2709333" cy="758613"/>
          </a:xfrm>
        </p:grpSpPr>
        <p:sp>
          <p:nvSpPr>
            <p:cNvPr id="1473" name="Shape 1473"/>
            <p:cNvSpPr/>
            <p:nvPr/>
          </p:nvSpPr>
          <p:spPr>
            <a:xfrm>
              <a:off x="0" y="0"/>
              <a:ext cx="2709334" cy="758614"/>
            </a:xfrm>
            <a:prstGeom prst="rect">
              <a:avLst/>
            </a:prstGeom>
            <a:solidFill>
              <a:srgbClr val="3DAAD6">
                <a:alpha val="65881"/>
              </a:srgbClr>
            </a:solid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74" name="Shape 1474"/>
            <p:cNvSpPr/>
            <p:nvPr/>
          </p:nvSpPr>
          <p:spPr>
            <a:xfrm>
              <a:off x="0" y="0"/>
              <a:ext cx="2709334" cy="563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lvl1pPr marL="40639" marR="40639" defTabSz="914400">
                <a:buClr>
                  <a:srgbClr val="000000"/>
                </a:buClr>
                <a:buFont typeface="Times New Roman"/>
                <a:defRPr sz="2400" b="1">
                  <a:solidFill>
                    <a:srgbClr val="0F0F0F"/>
                  </a:solidFill>
                  <a:uFill>
                    <a:solidFill>
                      <a:srgbClr val="0F0F0F"/>
                    </a:solidFill>
                  </a:uFill>
                  <a:latin typeface="Comic Sans MS"/>
                  <a:ea typeface="Comic Sans MS"/>
                  <a:cs typeface="Comic Sans MS"/>
                  <a:sym typeface="Comic Sans MS"/>
                </a:defRPr>
              </a:lvl1pPr>
            </a:lstStyle>
            <a:p>
              <a:r>
                <a:t>Worker-1</a:t>
              </a:r>
            </a:p>
          </p:txBody>
        </p:sp>
      </p:grpSp>
      <p:grpSp>
        <p:nvGrpSpPr>
          <p:cNvPr id="1478" name="Group 1478"/>
          <p:cNvGrpSpPr/>
          <p:nvPr/>
        </p:nvGrpSpPr>
        <p:grpSpPr>
          <a:xfrm>
            <a:off x="4443306" y="7369386"/>
            <a:ext cx="2709335" cy="758614"/>
            <a:chOff x="0" y="0"/>
            <a:chExt cx="2709333" cy="758613"/>
          </a:xfrm>
        </p:grpSpPr>
        <p:sp>
          <p:nvSpPr>
            <p:cNvPr id="1476" name="Shape 1476"/>
            <p:cNvSpPr/>
            <p:nvPr/>
          </p:nvSpPr>
          <p:spPr>
            <a:xfrm>
              <a:off x="0" y="0"/>
              <a:ext cx="2709334" cy="758614"/>
            </a:xfrm>
            <a:prstGeom prst="rect">
              <a:avLst/>
            </a:prstGeom>
            <a:solidFill>
              <a:srgbClr val="3DAAD6">
                <a:alpha val="65881"/>
              </a:srgbClr>
            </a:solid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77" name="Shape 1477"/>
            <p:cNvSpPr/>
            <p:nvPr/>
          </p:nvSpPr>
          <p:spPr>
            <a:xfrm>
              <a:off x="0" y="0"/>
              <a:ext cx="2709334" cy="563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lvl1pPr marL="40639" marR="40639" defTabSz="914400">
                <a:buClr>
                  <a:srgbClr val="000000"/>
                </a:buClr>
                <a:buFont typeface="Times New Roman"/>
                <a:defRPr sz="2400" b="1">
                  <a:solidFill>
                    <a:srgbClr val="0F0F0F"/>
                  </a:solidFill>
                  <a:uFill>
                    <a:solidFill>
                      <a:srgbClr val="0F0F0F"/>
                    </a:solidFill>
                  </a:uFill>
                  <a:latin typeface="Comic Sans MS"/>
                  <a:ea typeface="Comic Sans MS"/>
                  <a:cs typeface="Comic Sans MS"/>
                  <a:sym typeface="Comic Sans MS"/>
                </a:defRPr>
              </a:lvl1pPr>
            </a:lstStyle>
            <a:p>
              <a:r>
                <a:t>Worker-2</a:t>
              </a:r>
            </a:p>
          </p:txBody>
        </p:sp>
      </p:grpSp>
      <p:grpSp>
        <p:nvGrpSpPr>
          <p:cNvPr id="1481" name="Group 1481"/>
          <p:cNvGrpSpPr/>
          <p:nvPr/>
        </p:nvGrpSpPr>
        <p:grpSpPr>
          <a:xfrm>
            <a:off x="9211733" y="7369386"/>
            <a:ext cx="2709334" cy="758614"/>
            <a:chOff x="0" y="0"/>
            <a:chExt cx="2709333" cy="758613"/>
          </a:xfrm>
        </p:grpSpPr>
        <p:sp>
          <p:nvSpPr>
            <p:cNvPr id="1479" name="Shape 1479"/>
            <p:cNvSpPr/>
            <p:nvPr/>
          </p:nvSpPr>
          <p:spPr>
            <a:xfrm>
              <a:off x="0" y="0"/>
              <a:ext cx="2709334" cy="758614"/>
            </a:xfrm>
            <a:prstGeom prst="rect">
              <a:avLst/>
            </a:prstGeom>
            <a:solidFill>
              <a:srgbClr val="3DAAD6">
                <a:alpha val="65881"/>
              </a:srgbClr>
            </a:solid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80" name="Shape 1480"/>
            <p:cNvSpPr/>
            <p:nvPr/>
          </p:nvSpPr>
          <p:spPr>
            <a:xfrm>
              <a:off x="0" y="0"/>
              <a:ext cx="2709334" cy="563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lvl1pPr marL="40639" marR="40639" defTabSz="914400">
                <a:buClr>
                  <a:srgbClr val="000000"/>
                </a:buClr>
                <a:buFont typeface="Times New Roman"/>
                <a:defRPr sz="2400" b="1">
                  <a:solidFill>
                    <a:srgbClr val="0F0F0F"/>
                  </a:solidFill>
                  <a:uFill>
                    <a:solidFill>
                      <a:srgbClr val="0F0F0F"/>
                    </a:solidFill>
                  </a:uFill>
                  <a:latin typeface="Comic Sans MS"/>
                  <a:ea typeface="Comic Sans MS"/>
                  <a:cs typeface="Comic Sans MS"/>
                  <a:sym typeface="Comic Sans MS"/>
                </a:defRPr>
              </a:lvl1pPr>
            </a:lstStyle>
            <a:p>
              <a:r>
                <a:t>Worker-n</a:t>
              </a:r>
            </a:p>
          </p:txBody>
        </p:sp>
      </p:grpSp>
      <p:sp>
        <p:nvSpPr>
          <p:cNvPr id="1505" name="Shape 1505"/>
          <p:cNvSpPr/>
          <p:nvPr/>
        </p:nvSpPr>
        <p:spPr>
          <a:xfrm>
            <a:off x="2555868" y="4889658"/>
            <a:ext cx="2785355" cy="24670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50800">
            <a:solidFill>
              <a:srgbClr val="000000"/>
            </a:solidFill>
          </a:ln>
        </p:spPr>
        <p:txBody>
          <a:bodyPr/>
          <a:lstStyle/>
          <a:p>
            <a:endParaRPr/>
          </a:p>
        </p:txBody>
      </p:sp>
      <p:sp>
        <p:nvSpPr>
          <p:cNvPr id="1506" name="Shape 1506"/>
          <p:cNvSpPr/>
          <p:nvPr/>
        </p:nvSpPr>
        <p:spPr>
          <a:xfrm>
            <a:off x="5810618" y="4889658"/>
            <a:ext cx="79583" cy="24670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50800">
            <a:solidFill>
              <a:srgbClr val="000000"/>
            </a:solidFill>
          </a:ln>
        </p:spPr>
        <p:txBody>
          <a:bodyPr/>
          <a:lstStyle/>
          <a:p>
            <a:endParaRPr/>
          </a:p>
        </p:txBody>
      </p:sp>
      <p:sp>
        <p:nvSpPr>
          <p:cNvPr id="1507" name="Shape 1507"/>
          <p:cNvSpPr/>
          <p:nvPr/>
        </p:nvSpPr>
        <p:spPr>
          <a:xfrm>
            <a:off x="6600642" y="4889658"/>
            <a:ext cx="3422007" cy="24670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50800">
            <a:solidFill>
              <a:srgbClr val="000000"/>
            </a:solidFill>
          </a:ln>
        </p:spPr>
        <p:txBody>
          <a:bodyPr/>
          <a:lstStyle/>
          <a:p>
            <a:endParaRPr/>
          </a:p>
        </p:txBody>
      </p:sp>
      <p:sp>
        <p:nvSpPr>
          <p:cNvPr id="1485" name="Shape 1485"/>
          <p:cNvSpPr/>
          <p:nvPr/>
        </p:nvSpPr>
        <p:spPr>
          <a:xfrm>
            <a:off x="7586133" y="7152640"/>
            <a:ext cx="798351" cy="800101"/>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39" marR="40639" algn="l" defTabSz="914400">
              <a:buClr>
                <a:srgbClr val="000000"/>
              </a:buClr>
              <a:buFont typeface="Times New Roman"/>
              <a:defRPr sz="4400" b="1">
                <a:solidFill>
                  <a:srgbClr val="0F0F0F"/>
                </a:solidFill>
                <a:uFill>
                  <a:solidFill>
                    <a:srgbClr val="0F0F0F"/>
                  </a:solidFill>
                </a:uFill>
                <a:latin typeface="Arial"/>
                <a:ea typeface="Arial"/>
                <a:cs typeface="Arial"/>
                <a:sym typeface="Arial"/>
              </a:defRPr>
            </a:lvl1pPr>
          </a:lstStyle>
          <a:p>
            <a:r>
              <a:t>…</a:t>
            </a:r>
          </a:p>
        </p:txBody>
      </p:sp>
      <p:grpSp>
        <p:nvGrpSpPr>
          <p:cNvPr id="1488" name="Group 1488"/>
          <p:cNvGrpSpPr/>
          <p:nvPr/>
        </p:nvGrpSpPr>
        <p:grpSpPr>
          <a:xfrm>
            <a:off x="1408853" y="6502400"/>
            <a:ext cx="2492588" cy="461998"/>
            <a:chOff x="0" y="0"/>
            <a:chExt cx="2492586" cy="461997"/>
          </a:xfrm>
        </p:grpSpPr>
        <p:sp>
          <p:nvSpPr>
            <p:cNvPr id="1486" name="Shape 1486"/>
            <p:cNvSpPr/>
            <p:nvPr/>
          </p:nvSpPr>
          <p:spPr>
            <a:xfrm>
              <a:off x="0" y="0"/>
              <a:ext cx="2492587" cy="433494"/>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87" name="Shape 1487"/>
            <p:cNvSpPr/>
            <p:nvPr/>
          </p:nvSpPr>
          <p:spPr>
            <a:xfrm>
              <a:off x="0" y="0"/>
              <a:ext cx="2492587" cy="461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1 - 100</a:t>
              </a:r>
            </a:p>
          </p:txBody>
        </p:sp>
      </p:grpSp>
      <p:grpSp>
        <p:nvGrpSpPr>
          <p:cNvPr id="1491" name="Group 1491"/>
          <p:cNvGrpSpPr/>
          <p:nvPr/>
        </p:nvGrpSpPr>
        <p:grpSpPr>
          <a:xfrm>
            <a:off x="4443306" y="6502400"/>
            <a:ext cx="2492588" cy="461998"/>
            <a:chOff x="0" y="0"/>
            <a:chExt cx="2492586" cy="461997"/>
          </a:xfrm>
        </p:grpSpPr>
        <p:sp>
          <p:nvSpPr>
            <p:cNvPr id="1489" name="Shape 1489"/>
            <p:cNvSpPr/>
            <p:nvPr/>
          </p:nvSpPr>
          <p:spPr>
            <a:xfrm>
              <a:off x="0" y="0"/>
              <a:ext cx="2492587" cy="433494"/>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90" name="Shape 1490"/>
            <p:cNvSpPr/>
            <p:nvPr/>
          </p:nvSpPr>
          <p:spPr>
            <a:xfrm>
              <a:off x="0" y="0"/>
              <a:ext cx="2492587" cy="461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101 - 200</a:t>
              </a:r>
            </a:p>
          </p:txBody>
        </p:sp>
      </p:grpSp>
      <p:grpSp>
        <p:nvGrpSpPr>
          <p:cNvPr id="1494" name="Group 1494"/>
          <p:cNvGrpSpPr/>
          <p:nvPr/>
        </p:nvGrpSpPr>
        <p:grpSpPr>
          <a:xfrm>
            <a:off x="8128000" y="6502400"/>
            <a:ext cx="2926081" cy="830863"/>
            <a:chOff x="0" y="0"/>
            <a:chExt cx="2926080" cy="830862"/>
          </a:xfrm>
        </p:grpSpPr>
        <p:sp>
          <p:nvSpPr>
            <p:cNvPr id="1492" name="Shape 1492"/>
            <p:cNvSpPr/>
            <p:nvPr/>
          </p:nvSpPr>
          <p:spPr>
            <a:xfrm>
              <a:off x="0" y="0"/>
              <a:ext cx="2926081" cy="433494"/>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93" name="Shape 1493"/>
            <p:cNvSpPr/>
            <p:nvPr/>
          </p:nvSpPr>
          <p:spPr>
            <a:xfrm>
              <a:off x="0" y="0"/>
              <a:ext cx="2926081" cy="8308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no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1201 - 1300</a:t>
              </a:r>
            </a:p>
          </p:txBody>
        </p:sp>
      </p:grpSp>
      <p:grpSp>
        <p:nvGrpSpPr>
          <p:cNvPr id="1497" name="Group 1497"/>
          <p:cNvGrpSpPr/>
          <p:nvPr/>
        </p:nvGrpSpPr>
        <p:grpSpPr>
          <a:xfrm>
            <a:off x="1119857" y="5906346"/>
            <a:ext cx="2944143" cy="776677"/>
            <a:chOff x="0" y="0"/>
            <a:chExt cx="2944141" cy="776675"/>
          </a:xfrm>
        </p:grpSpPr>
        <p:sp>
          <p:nvSpPr>
            <p:cNvPr id="1495" name="Shape 1495"/>
            <p:cNvSpPr/>
            <p:nvPr/>
          </p:nvSpPr>
          <p:spPr>
            <a:xfrm>
              <a:off x="0" y="0"/>
              <a:ext cx="2944142" cy="405223"/>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96" name="Shape 1496"/>
            <p:cNvSpPr/>
            <p:nvPr/>
          </p:nvSpPr>
          <p:spPr>
            <a:xfrm>
              <a:off x="0" y="0"/>
              <a:ext cx="2944142" cy="77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no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1301 - 1400</a:t>
              </a:r>
            </a:p>
          </p:txBody>
        </p:sp>
      </p:grpSp>
      <p:grpSp>
        <p:nvGrpSpPr>
          <p:cNvPr id="1500" name="Group 1500"/>
          <p:cNvGrpSpPr/>
          <p:nvPr/>
        </p:nvGrpSpPr>
        <p:grpSpPr>
          <a:xfrm>
            <a:off x="4280746" y="5852159"/>
            <a:ext cx="2835770" cy="830864"/>
            <a:chOff x="0" y="0"/>
            <a:chExt cx="2835769" cy="830862"/>
          </a:xfrm>
        </p:grpSpPr>
        <p:sp>
          <p:nvSpPr>
            <p:cNvPr id="1498" name="Shape 1498"/>
            <p:cNvSpPr/>
            <p:nvPr/>
          </p:nvSpPr>
          <p:spPr>
            <a:xfrm>
              <a:off x="0" y="0"/>
              <a:ext cx="2835770" cy="433494"/>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499" name="Shape 1499"/>
            <p:cNvSpPr/>
            <p:nvPr/>
          </p:nvSpPr>
          <p:spPr>
            <a:xfrm>
              <a:off x="0" y="0"/>
              <a:ext cx="2835770" cy="8308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no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1401 - 1500</a:t>
              </a:r>
            </a:p>
          </p:txBody>
        </p:sp>
      </p:grpSp>
      <p:grpSp>
        <p:nvGrpSpPr>
          <p:cNvPr id="1503" name="Group 1503"/>
          <p:cNvGrpSpPr/>
          <p:nvPr/>
        </p:nvGrpSpPr>
        <p:grpSpPr>
          <a:xfrm>
            <a:off x="7802880" y="5852159"/>
            <a:ext cx="3070578" cy="903112"/>
            <a:chOff x="0" y="0"/>
            <a:chExt cx="3070577" cy="903111"/>
          </a:xfrm>
        </p:grpSpPr>
        <p:sp>
          <p:nvSpPr>
            <p:cNvPr id="1501" name="Shape 1501"/>
            <p:cNvSpPr/>
            <p:nvPr/>
          </p:nvSpPr>
          <p:spPr>
            <a:xfrm>
              <a:off x="0" y="0"/>
              <a:ext cx="3070578" cy="471189"/>
            </a:xfrm>
            <a:prstGeom prst="rect">
              <a:avLst/>
            </a:prstGeom>
            <a:solidFill>
              <a:srgbClr val="FFFFFF"/>
            </a:solidFill>
            <a:ln w="25400" cap="flat">
              <a:solidFill>
                <a:srgbClr val="000000"/>
              </a:solidFill>
              <a:prstDash val="solid"/>
              <a:miter lim="400000"/>
            </a:ln>
            <a:effectLst/>
          </p:spPr>
          <p:txBody>
            <a:bodyPr wrap="square" lIns="72248" tIns="72248" rIns="72248" bIns="72248" numCol="1" anchor="ctr">
              <a:noAutofit/>
            </a:bodyP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02" name="Shape 1502"/>
            <p:cNvSpPr/>
            <p:nvPr/>
          </p:nvSpPr>
          <p:spPr>
            <a:xfrm>
              <a:off x="0" y="0"/>
              <a:ext cx="3070578" cy="903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noAutofit/>
            </a:bodyPr>
            <a:lstStyle>
              <a:lvl1pPr marL="40639" marR="40639" algn="l" defTabSz="914400">
                <a:buFont typeface="Times New Roman"/>
                <a:defRPr sz="1800" b="1">
                  <a:uFill>
                    <a:solidFill>
                      <a:srgbClr val="000000"/>
                    </a:solidFill>
                  </a:uFill>
                  <a:latin typeface="Comic Sans MS"/>
                  <a:ea typeface="Comic Sans MS"/>
                  <a:cs typeface="Comic Sans MS"/>
                  <a:sym typeface="Comic Sans MS"/>
                </a:defRPr>
              </a:lvl1pPr>
            </a:lstStyle>
            <a:p>
              <a:r>
                <a:t>Series 2501 - 2600</a:t>
              </a:r>
            </a:p>
          </p:txBody>
        </p:sp>
      </p:grpSp>
      <p:sp>
        <p:nvSpPr>
          <p:cNvPr id="1504" name="Shape 1504"/>
          <p:cNvSpPr/>
          <p:nvPr/>
        </p:nvSpPr>
        <p:spPr>
          <a:xfrm>
            <a:off x="3770860" y="8543431"/>
            <a:ext cx="4636113" cy="436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marL="143975" marR="39199" defTabSz="914400">
              <a:lnSpc>
                <a:spcPct val="104000"/>
              </a:lnSpc>
              <a:spcBef>
                <a:spcPts val="1400"/>
              </a:spcBef>
              <a:buFont typeface="Times New Roman"/>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r>
              <a:rPr sz="1600"/>
              <a:t>Source: </a:t>
            </a:r>
            <a:r>
              <a:rPr sz="1600" u="sng">
                <a:hlinkClick r:id="rId5"/>
              </a:rPr>
              <a:t>http://www.enotes.com/topic/Pi</a:t>
            </a:r>
          </a:p>
        </p:txBody>
      </p:sp>
    </p:spTree>
    <p:extLst>
      <p:ext uri="{BB962C8B-B14F-4D97-AF65-F5344CB8AC3E}">
        <p14:creationId xmlns:p14="http://schemas.microsoft.com/office/powerpoint/2010/main" val="10980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Shape 151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12" name="Shape 151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13" name="Shape 151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1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15" name="Shape 1515"/>
          <p:cNvSpPr>
            <a:spLocks noGrp="1"/>
          </p:cNvSpPr>
          <p:nvPr>
            <p:ph type="title"/>
          </p:nvPr>
        </p:nvSpPr>
        <p:spPr>
          <a:xfrm>
            <a:off x="325119" y="-54187"/>
            <a:ext cx="12246188" cy="1446389"/>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Pi Calculation --- Master Actor</a:t>
            </a:r>
          </a:p>
        </p:txBody>
      </p:sp>
      <p:sp>
        <p:nvSpPr>
          <p:cNvPr id="1517" name="Shape 1517"/>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148</a:t>
            </a:fld>
            <a:endParaRPr/>
          </a:p>
        </p:txBody>
      </p:sp>
      <p:sp>
        <p:nvSpPr>
          <p:cNvPr id="1516" name="Shape 1516"/>
          <p:cNvSpPr/>
          <p:nvPr/>
        </p:nvSpPr>
        <p:spPr>
          <a:xfrm>
            <a:off x="379304" y="1499163"/>
            <a:ext cx="12246188" cy="7875130"/>
          </a:xfrm>
          <a:prstGeom prst="rect">
            <a:avLst/>
          </a:prstGeom>
          <a:ln w="12700"/>
          <a:extLst>
            <a:ext uri="{C572A759-6A51-4108-AA02-DFA0A04FC94B}">
              <ma14:wrappingTextBoxFlag xmlns:ma14="http://schemas.microsoft.com/office/mac/drawingml/2011/main" val="1"/>
            </a:ext>
          </a:extLst>
        </p:spPr>
        <p:txBody>
          <a:bodyPr lIns="54186" tIns="54186" rIns="54186" bIns="54186">
            <a:spAutoFit/>
          </a:bodyPr>
          <a:lstStyle/>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class Master extends </a:t>
            </a:r>
            <a:r>
              <a:rPr>
                <a:uFill>
                  <a:solidFill>
                    <a:srgbClr val="000000"/>
                  </a:solidFill>
                </a:uFill>
                <a:latin typeface="Courier"/>
                <a:ea typeface="Courier"/>
                <a:cs typeface="Courier"/>
                <a:sym typeface="Courier"/>
              </a:rPr>
              <a:t>Actor</a:t>
            </a:r>
            <a:r>
              <a:rPr>
                <a:solidFill>
                  <a:srgbClr val="000000"/>
                </a:solidFill>
                <a:uFill>
                  <a:solidFill>
                    <a:srgbClr val="000000"/>
                  </a:solidFill>
                </a:uFill>
                <a:latin typeface="Courier"/>
                <a:ea typeface="Courier"/>
                <a:cs typeface="Courier"/>
                <a:sym typeface="Courier"/>
              </a:rPr>
              <a:t>&lt;Object&gt;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private double result = 0; private int nrMsgsReceived = 0;</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private Worker[] workers;</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Master(nrWrkrs, nrEls, nrMsgs) {...} // constructor</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void </a:t>
            </a:r>
            <a:r>
              <a:rPr>
                <a:latin typeface="Courier"/>
                <a:ea typeface="Courier"/>
                <a:cs typeface="Courier"/>
                <a:sym typeface="Courier"/>
              </a:rPr>
              <a:t>start</a:t>
            </a:r>
            <a:r>
              <a:rPr>
                <a:solidFill>
                  <a:srgbClr val="000000"/>
                </a:solidFill>
                <a:uFill>
                  <a:solidFill>
                    <a:srgbClr val="000000"/>
                  </a:solidFill>
                </a:uFill>
                <a:latin typeface="Courier"/>
                <a:ea typeface="Courier"/>
                <a:cs typeface="Courier"/>
                <a:sym typeface="Courier"/>
              </a:rPr>
              <a:t>() {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super.</a:t>
            </a:r>
            <a:r>
              <a:rPr>
                <a:latin typeface="Courier"/>
                <a:ea typeface="Courier"/>
                <a:cs typeface="Courier"/>
                <a:sym typeface="Courier"/>
              </a:rPr>
              <a:t>start</a:t>
            </a:r>
            <a:r>
              <a:rPr>
                <a:solidFill>
                  <a:srgbClr val="000000"/>
                </a:solidFill>
                <a:uFill>
                  <a:solidFill>
                    <a:srgbClr val="000000"/>
                  </a:solidFill>
                </a:uFill>
                <a:latin typeface="Courier"/>
                <a:ea typeface="Courier"/>
                <a:cs typeface="Courier"/>
                <a:sym typeface="Courier"/>
              </a:rPr>
              <a:t>(); // Starts the master actor</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Create and start workers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workers = new Worker[nrWrkrs];</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for (int i = 0; i &lt; nrwrkrs; i++)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workers[i] = new Worker();</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workers[i].</a:t>
            </a:r>
            <a:r>
              <a:rPr>
                <a:latin typeface="Courier"/>
                <a:ea typeface="Courier"/>
                <a:cs typeface="Courier"/>
                <a:sym typeface="Courier"/>
              </a:rPr>
              <a:t>start</a:t>
            </a:r>
            <a:r>
              <a:rPr>
                <a:solidFill>
                  <a:srgbClr val="000000"/>
                </a:solidFill>
                <a:uFill>
                  <a:solidFill>
                    <a:srgbClr val="000000"/>
                  </a:solidFill>
                </a:uFill>
                <a:latin typeface="Courier"/>
                <a:ea typeface="Courier"/>
                <a:cs typeface="Courier"/>
                <a:sym typeface="Courier"/>
              </a:rPr>
              <a:t>();</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Send messages to workers</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for (int j = 0; j &lt; nrMsgs; j++)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someWrkr = ... ; // Select worker for message j</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someWrkr.</a:t>
            </a:r>
            <a:r>
              <a:rPr>
                <a:latin typeface="Courier"/>
                <a:ea typeface="Courier"/>
                <a:cs typeface="Courier"/>
                <a:sym typeface="Courier"/>
              </a:rPr>
              <a:t>send</a:t>
            </a:r>
            <a:r>
              <a:rPr>
                <a:solidFill>
                  <a:srgbClr val="000000"/>
                </a:solidFill>
                <a:uFill>
                  <a:solidFill>
                    <a:srgbClr val="000000"/>
                  </a:solidFill>
                </a:uFill>
                <a:latin typeface="Courier"/>
                <a:ea typeface="Courier"/>
                <a:cs typeface="Courier"/>
                <a:sym typeface="Courier"/>
              </a:rPr>
              <a:t>(new Work(...));</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a:t>
            </a:r>
          </a:p>
          <a:p>
            <a:pPr marL="471487" marR="40639" indent="-471487" algn="l" defTabSz="914400">
              <a:spcBef>
                <a:spcPts val="200"/>
              </a:spcBef>
              <a:buClr>
                <a:srgbClr val="000000"/>
              </a:buClr>
              <a:buSzPct val="100000"/>
              <a:buFont typeface="Courier"/>
              <a:buAutoNum type="arabicPeriod"/>
              <a:defRPr sz="24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start()</a:t>
            </a:r>
          </a:p>
        </p:txBody>
      </p:sp>
    </p:spTree>
    <p:extLst>
      <p:ext uri="{BB962C8B-B14F-4D97-AF65-F5344CB8AC3E}">
        <p14:creationId xmlns:p14="http://schemas.microsoft.com/office/powerpoint/2010/main" val="206011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 name="Shape 151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20" name="Shape 1520"/>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21" name="Shape 152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2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23" name="Shape 1523"/>
          <p:cNvSpPr>
            <a:spLocks noGrp="1"/>
          </p:cNvSpPr>
          <p:nvPr>
            <p:ph type="title"/>
          </p:nvPr>
        </p:nvSpPr>
        <p:spPr>
          <a:xfrm>
            <a:off x="325119" y="-54187"/>
            <a:ext cx="12246188" cy="1446389"/>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Pi Calculation --- Master Actor (contd)</a:t>
            </a:r>
          </a:p>
        </p:txBody>
      </p:sp>
      <p:sp>
        <p:nvSpPr>
          <p:cNvPr id="1525" name="Shape 1525"/>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149</a:t>
            </a:fld>
            <a:endParaRPr/>
          </a:p>
        </p:txBody>
      </p:sp>
      <p:sp>
        <p:nvSpPr>
          <p:cNvPr id="1524" name="Shape 1524"/>
          <p:cNvSpPr/>
          <p:nvPr/>
        </p:nvSpPr>
        <p:spPr>
          <a:xfrm>
            <a:off x="325118" y="1463038"/>
            <a:ext cx="12246187" cy="7570895"/>
          </a:xfrm>
          <a:prstGeom prst="rect">
            <a:avLst/>
          </a:prstGeom>
          <a:ln w="12700"/>
          <a:extLst>
            <a:ext uri="{C572A759-6A51-4108-AA02-DFA0A04FC94B}">
              <ma14:wrappingTextBoxFlag xmlns:ma14="http://schemas.microsoft.com/office/mac/drawingml/2011/main" val="1"/>
            </a:ext>
          </a:extLst>
        </p:spPr>
        <p:txBody>
          <a:bodyPr lIns="54186" tIns="54186" rIns="54186" bIns="54186">
            <a:spAutoFit/>
          </a:bodyPr>
          <a:lstStyle/>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void </a:t>
            </a:r>
            <a:r>
              <a:rPr>
                <a:latin typeface="Courier"/>
                <a:ea typeface="Courier"/>
                <a:cs typeface="Courier"/>
                <a:sym typeface="Courier"/>
              </a:rPr>
              <a:t>exit</a:t>
            </a:r>
            <a:r>
              <a:rPr>
                <a:solidFill>
                  <a:srgbClr val="000000"/>
                </a:solidFill>
                <a:uFill>
                  <a:solidFill>
                    <a:srgbClr val="000000"/>
                  </a:solidFill>
                </a:uFill>
                <a:latin typeface="Courier"/>
                <a:ea typeface="Courier"/>
                <a:cs typeface="Courier"/>
                <a:sym typeface="Courier"/>
              </a:rPr>
              <a:t>() {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for (int i = 0; i &lt; nrWrkrs; i++) workers[i].send(new Stop());</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super.</a:t>
            </a:r>
            <a:r>
              <a:rPr>
                <a:latin typeface="Courier"/>
                <a:ea typeface="Courier"/>
                <a:cs typeface="Courier"/>
                <a:sym typeface="Courier"/>
              </a:rPr>
              <a:t>exit</a:t>
            </a:r>
            <a:r>
              <a:rPr>
                <a:solidFill>
                  <a:srgbClr val="000000"/>
                </a:solidFill>
                <a:uFill>
                  <a:solidFill>
                    <a:srgbClr val="000000"/>
                  </a:solidFill>
                </a:uFill>
                <a:latin typeface="Courier"/>
                <a:ea typeface="Courier"/>
                <a:cs typeface="Courier"/>
                <a:sym typeface="Courier"/>
              </a:rPr>
              <a:t>(); // Terminates the actor</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exit()</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void </a:t>
            </a:r>
            <a:r>
              <a:rPr>
                <a:latin typeface="Courier"/>
                <a:ea typeface="Courier"/>
                <a:cs typeface="Courier"/>
                <a:sym typeface="Courier"/>
              </a:rPr>
              <a:t>process</a:t>
            </a:r>
            <a:r>
              <a:rPr>
                <a:solidFill>
                  <a:srgbClr val="000000"/>
                </a:solidFill>
                <a:uFill>
                  <a:solidFill>
                    <a:srgbClr val="000000"/>
                  </a:solidFill>
                </a:uFill>
                <a:latin typeface="Courier"/>
                <a:ea typeface="Courier"/>
                <a:cs typeface="Courier"/>
                <a:sym typeface="Courier"/>
              </a:rPr>
              <a:t>(final Object msg)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if (msg instanceof Result)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result += ((Result) msg).result;</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nrMsgsReceived += 1;</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if (nrMsgsReceived == nrMsgs) </a:t>
            </a:r>
            <a:r>
              <a:rPr>
                <a:uFill>
                  <a:solidFill>
                    <a:srgbClr val="000000"/>
                  </a:solidFill>
                </a:uFill>
                <a:latin typeface="Courier"/>
                <a:ea typeface="Courier"/>
                <a:cs typeface="Courier"/>
                <a:sym typeface="Courier"/>
              </a:rPr>
              <a:t>exit</a:t>
            </a:r>
            <a:r>
              <a:rPr>
                <a:solidFill>
                  <a:srgbClr val="000000"/>
                </a:solidFill>
                <a:uFill>
                  <a:solidFill>
                    <a:srgbClr val="000000"/>
                  </a:solidFill>
                </a:uFill>
                <a:latin typeface="Courier"/>
                <a:ea typeface="Courier"/>
                <a:cs typeface="Courier"/>
                <a:sym typeface="Courier"/>
              </a:rPr>
              <a:t>();</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Handle other message cases here</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process()</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Master</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 Main program</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Master master = new Master(w, e, m);</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a:t>
            </a:r>
            <a:r>
              <a:t>finish</a:t>
            </a:r>
            <a:r>
              <a:rPr>
                <a:solidFill>
                  <a:srgbClr val="000000"/>
                </a:solidFill>
                <a:uFill>
                  <a:solidFill>
                    <a:srgbClr val="000000"/>
                  </a:solidFill>
                </a:uFill>
              </a:rPr>
              <a:t>(() -&gt; master.</a:t>
            </a:r>
            <a:r>
              <a:t>start</a:t>
            </a:r>
            <a:r>
              <a:rPr>
                <a:solidFill>
                  <a:srgbClr val="000000"/>
                </a:solidFill>
                <a:uFill>
                  <a:solidFill>
                    <a:srgbClr val="000000"/>
                  </a:solidFill>
                </a:uFill>
              </a:rPr>
              <a:t>(); });</a:t>
            </a:r>
          </a:p>
          <a:p>
            <a:pPr marL="471487" marR="40639" indent="-471487" algn="l" defTabSz="914400">
              <a:lnSpc>
                <a:spcPct val="120000"/>
              </a:lnSpc>
              <a:buClr>
                <a:srgbClr val="000000"/>
              </a:buClr>
              <a:buSzPct val="100000"/>
              <a:buFont typeface="Courier"/>
              <a:buAutoNum type="arabicPeriod" startAt="19"/>
              <a:defRPr sz="2200" b="1">
                <a:solidFill>
                  <a:srgbClr val="0433FF"/>
                </a:solidFill>
                <a:uFill>
                  <a:solidFill>
                    <a:srgbClr val="0433FF"/>
                  </a:solidFill>
                </a:uFill>
                <a:latin typeface="Courier"/>
                <a:ea typeface="Courier"/>
                <a:cs typeface="Courier"/>
                <a:sym typeface="Courier"/>
              </a:defRPr>
            </a:pPr>
            <a:r>
              <a:rPr>
                <a:solidFill>
                  <a:srgbClr val="000000"/>
                </a:solidFill>
                <a:uFill>
                  <a:solidFill>
                    <a:srgbClr val="000000"/>
                  </a:solidFill>
                </a:uFill>
              </a:rPr>
              <a:t> println("PI = " + master.getResult());</a:t>
            </a:r>
            <a:br>
              <a:rPr>
                <a:solidFill>
                  <a:srgbClr val="000000"/>
                </a:solidFill>
                <a:uFill>
                  <a:solidFill>
                    <a:srgbClr val="000000"/>
                  </a:solidFill>
                </a:uFill>
              </a:rPr>
            </a:br>
            <a:endParaRPr>
              <a:solidFill>
                <a:srgbClr val="000000"/>
              </a:solidFill>
              <a:uFill>
                <a:solidFill>
                  <a:srgbClr val="000000"/>
                </a:solidFill>
              </a:uFill>
            </a:endParaRPr>
          </a:p>
        </p:txBody>
      </p:sp>
    </p:spTree>
    <p:extLst>
      <p:ext uri="{BB962C8B-B14F-4D97-AF65-F5344CB8AC3E}">
        <p14:creationId xmlns:p14="http://schemas.microsoft.com/office/powerpoint/2010/main" val="482149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3679606"/>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599626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 name="Shape 152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28" name="Shape 1528"/>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29" name="Shape 152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3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31" name="Shape 1531"/>
          <p:cNvSpPr>
            <a:spLocks noGrp="1"/>
          </p:cNvSpPr>
          <p:nvPr>
            <p:ph type="title"/>
          </p:nvPr>
        </p:nvSpPr>
        <p:spPr>
          <a:xfrm>
            <a:off x="325119" y="-54187"/>
            <a:ext cx="12246188" cy="1446389"/>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Pi Calculation --- Worker Actor</a:t>
            </a:r>
          </a:p>
        </p:txBody>
      </p:sp>
      <p:sp>
        <p:nvSpPr>
          <p:cNvPr id="1533" name="Shape 1533"/>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150</a:t>
            </a:fld>
            <a:endParaRPr/>
          </a:p>
        </p:txBody>
      </p:sp>
      <p:sp>
        <p:nvSpPr>
          <p:cNvPr id="1532" name="Shape 1532"/>
          <p:cNvSpPr/>
          <p:nvPr/>
        </p:nvSpPr>
        <p:spPr>
          <a:xfrm>
            <a:off x="379304" y="1499163"/>
            <a:ext cx="12246188" cy="7459699"/>
          </a:xfrm>
          <a:prstGeom prst="rect">
            <a:avLst/>
          </a:prstGeom>
          <a:ln w="12700"/>
          <a:extLst>
            <a:ext uri="{C572A759-6A51-4108-AA02-DFA0A04FC94B}">
              <ma14:wrappingTextBoxFlag xmlns:ma14="http://schemas.microsoft.com/office/mac/drawingml/2011/main" val="1"/>
            </a:ext>
          </a:extLst>
        </p:spPr>
        <p:txBody>
          <a:bodyPr lIns="54186" tIns="54186" rIns="54186" bIns="54186">
            <a:spAutoFit/>
          </a:bodyPr>
          <a:lstStyle/>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class Worker extends </a:t>
            </a:r>
            <a:r>
              <a:rPr>
                <a:uFill>
                  <a:solidFill>
                    <a:srgbClr val="000000"/>
                  </a:solidFill>
                </a:uFill>
                <a:latin typeface="Courier"/>
                <a:ea typeface="Courier"/>
                <a:cs typeface="Courier"/>
                <a:sym typeface="Courier"/>
              </a:rPr>
              <a:t>Actor</a:t>
            </a:r>
            <a:r>
              <a:rPr>
                <a:solidFill>
                  <a:srgbClr val="000000"/>
                </a:solidFill>
                <a:uFill>
                  <a:solidFill>
                    <a:srgbClr val="000000"/>
                  </a:solidFill>
                </a:uFill>
                <a:latin typeface="Courier"/>
                <a:ea typeface="Courier"/>
                <a:cs typeface="Courier"/>
                <a:sym typeface="Courier"/>
              </a:rPr>
              <a:t>&lt;Object&gt;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void process(Object msg)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if (msg instanceof Stop) </a:t>
            </a:r>
            <a:r>
              <a:rPr>
                <a:uFill>
                  <a:solidFill>
                    <a:srgbClr val="000000"/>
                  </a:solidFill>
                </a:uFill>
                <a:latin typeface="Courier"/>
                <a:ea typeface="Courier"/>
                <a:cs typeface="Courier"/>
                <a:sym typeface="Courier"/>
              </a:rPr>
              <a:t>exit</a:t>
            </a:r>
            <a:r>
              <a:rPr>
                <a:solidFill>
                  <a:srgbClr val="000000"/>
                </a:solidFill>
                <a:uFill>
                  <a:solidFill>
                    <a:srgbClr val="000000"/>
                  </a:solidFill>
                </a:uFill>
                <a:latin typeface="Courier"/>
                <a:ea typeface="Courier"/>
                <a:cs typeface="Courier"/>
                <a:sym typeface="Courier"/>
              </a:rPr>
              <a:t>();</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else if (msg instanceof Work)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Work wm = (Work) msg;</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1E57"/>
                </a:solidFill>
                <a:uFill>
                  <a:solidFill>
                    <a:srgbClr val="001E57"/>
                  </a:solidFill>
                </a:uFill>
                <a:latin typeface="Courier"/>
                <a:ea typeface="Courier"/>
                <a:cs typeface="Courier"/>
                <a:sym typeface="Courier"/>
              </a:rPr>
              <a:t>      </a:t>
            </a:r>
            <a:r>
              <a:rPr>
                <a:solidFill>
                  <a:srgbClr val="000000"/>
                </a:solidFill>
                <a:uFill>
                  <a:solidFill>
                    <a:srgbClr val="000000"/>
                  </a:solidFill>
                </a:uFill>
                <a:latin typeface="Courier"/>
                <a:ea typeface="Courier"/>
                <a:cs typeface="Courier"/>
                <a:sym typeface="Courier"/>
              </a:rPr>
              <a:t>double result = calculatePiFor(wm.start, wm.end)</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master.</a:t>
            </a:r>
            <a:r>
              <a:rPr>
                <a:uFill>
                  <a:solidFill>
                    <a:srgbClr val="000000"/>
                  </a:solidFill>
                </a:uFill>
                <a:latin typeface="Courier"/>
                <a:ea typeface="Courier"/>
                <a:cs typeface="Courier"/>
                <a:sym typeface="Courier"/>
              </a:rPr>
              <a:t>send</a:t>
            </a:r>
            <a:r>
              <a:rPr>
                <a:solidFill>
                  <a:srgbClr val="000000"/>
                </a:solidFill>
                <a:uFill>
                  <a:solidFill>
                    <a:srgbClr val="000000"/>
                  </a:solidFill>
                </a:uFill>
                <a:latin typeface="Courier"/>
                <a:ea typeface="Courier"/>
                <a:cs typeface="Courier"/>
                <a:sym typeface="Courier"/>
              </a:rPr>
              <a:t>(new ResultMessage(result));</a:t>
            </a:r>
            <a:r>
              <a:rPr>
                <a:solidFill>
                  <a:srgbClr val="001E57"/>
                </a:solidFill>
                <a:uFill>
                  <a:solidFill>
                    <a:srgbClr val="001E57"/>
                  </a:solidFill>
                </a:uFill>
                <a:latin typeface="Courier"/>
                <a:ea typeface="Courier"/>
                <a:cs typeface="Courier"/>
                <a:sym typeface="Courier"/>
              </a:rPr>
              <a:t> </a:t>
            </a:r>
            <a:r>
              <a:rPr>
                <a:solidFill>
                  <a:srgbClr val="000000"/>
                </a:solidFill>
                <a:uFill>
                  <a:solidFill>
                    <a:srgbClr val="000000"/>
                  </a:solidFill>
                </a:uFill>
                <a:latin typeface="Courier"/>
                <a:ea typeface="Courier"/>
                <a:cs typeface="Courier"/>
                <a:sym typeface="Courier"/>
              </a:rPr>
              <a:t>   }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process()</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private double calculatePiFor(int start, int end) {</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double acc = 0.0;</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for (int i = start; i &lt; end; i++) {</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acc += 4.0 * (1 - (i % 2) * 2) / (2 * i + 1);</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return acc;</a:t>
            </a:r>
          </a:p>
          <a:p>
            <a:pPr marL="471487" marR="40639" indent="-471487" algn="l" defTabSz="914400">
              <a:lnSpc>
                <a:spcPct val="120000"/>
              </a:lnSpc>
              <a:buSzPct val="100000"/>
              <a:buFont typeface="Courier"/>
              <a:buAutoNum type="arabicPeriod"/>
              <a:defRPr sz="2200" b="1">
                <a:uFill>
                  <a:solidFill>
                    <a:srgbClr val="000000"/>
                  </a:solidFill>
                </a:uFill>
                <a:latin typeface="Comic Sans MS"/>
                <a:ea typeface="Comic Sans MS"/>
                <a:cs typeface="Comic Sans MS"/>
                <a:sym typeface="Comic Sans MS"/>
              </a:defRPr>
            </a:pPr>
            <a:r>
              <a:rPr>
                <a:latin typeface="Courier"/>
                <a:ea typeface="Courier"/>
                <a:cs typeface="Courier"/>
                <a:sym typeface="Courier"/>
              </a:rPr>
              <a:t>  }</a:t>
            </a:r>
          </a:p>
          <a:p>
            <a:pPr marL="471487" marR="40639" indent="-471487" algn="l" defTabSz="914400">
              <a:lnSpc>
                <a:spcPct val="120000"/>
              </a:lnSpc>
              <a:buClr>
                <a:srgbClr val="000000"/>
              </a:buClr>
              <a:buSzPct val="100000"/>
              <a:buFont typeface="Courier"/>
              <a:buAutoNum type="arabicPeriod"/>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 // Worker</a:t>
            </a:r>
          </a:p>
        </p:txBody>
      </p:sp>
    </p:spTree>
    <p:extLst>
      <p:ext uri="{BB962C8B-B14F-4D97-AF65-F5344CB8AC3E}">
        <p14:creationId xmlns:p14="http://schemas.microsoft.com/office/powerpoint/2010/main" val="1029636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Shape 153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36" name="Shape 153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37" name="Shape 153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3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40" name="Shape 1540"/>
          <p:cNvSpPr>
            <a:spLocks noGrp="1"/>
          </p:cNvSpPr>
          <p:nvPr>
            <p:ph type="title"/>
          </p:nvPr>
        </p:nvSpPr>
        <p:spPr>
          <a:xfrm>
            <a:off x="756355" y="291253"/>
            <a:ext cx="11464996" cy="1045352"/>
          </a:xfrm>
          <a:prstGeom prst="rect">
            <a:avLst/>
          </a:prstGeom>
        </p:spPr>
        <p:txBody>
          <a:bodyPr lIns="72248" tIns="72248" rIns="72248" bIns="72248" anchor="b"/>
          <a:lstStyle/>
          <a:p>
            <a: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pPr>
            <a:r>
              <a:t>Actors – Global Consensus</a:t>
            </a:r>
          </a:p>
        </p:txBody>
      </p:sp>
      <p:sp>
        <p:nvSpPr>
          <p:cNvPr id="1539" name="Shape 1539"/>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151</a:t>
            </a:fld>
            <a:endParaRPr/>
          </a:p>
        </p:txBody>
      </p:sp>
      <p:sp>
        <p:nvSpPr>
          <p:cNvPr id="1541" name="Shape 1541"/>
          <p:cNvSpPr/>
          <p:nvPr/>
        </p:nvSpPr>
        <p:spPr>
          <a:xfrm>
            <a:off x="392853" y="1625599"/>
            <a:ext cx="12228126" cy="54610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Global consensus is simple with barriers/phasers but can be complex with actors e.g.,</a:t>
            </a:r>
          </a:p>
          <a:p>
            <a:pPr marL="1027894"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First send message from master actor to participant actors signaling intention</a:t>
            </a:r>
          </a:p>
          <a:p>
            <a:pPr marL="1027894"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Wait for all participants to reply they are ready. Participants start ignoring messages sent to them apart from the master</a:t>
            </a:r>
          </a:p>
          <a:p>
            <a:pPr marL="1027894"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Once master confirms all participants are ready, master sends the request to each participant and waits for reply from each</a:t>
            </a:r>
          </a:p>
          <a:p>
            <a:pPr marL="1027894" marR="39199" indent="-448944"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400" b="1">
                <a:uFill>
                  <a:solidFill>
                    <a:srgbClr val="000000"/>
                  </a:solidFill>
                </a:uFill>
                <a:latin typeface="Arial"/>
                <a:ea typeface="Arial"/>
                <a:cs typeface="Arial"/>
                <a:sym typeface="Arial"/>
              </a:defRPr>
            </a:pPr>
            <a:r>
              <a:t>Master notifies participants that consensus has been reached, everyone can go back to normal functioning</a:t>
            </a:r>
          </a:p>
        </p:txBody>
      </p:sp>
    </p:spTree>
    <p:extLst>
      <p:ext uri="{BB962C8B-B14F-4D97-AF65-F5344CB8AC3E}">
        <p14:creationId xmlns:p14="http://schemas.microsoft.com/office/powerpoint/2010/main" val="673478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 name="Shape 154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44" name="Shape 154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45" name="Shape 154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4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48" name="Shape 1548"/>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Limitations of Actor Model</a:t>
            </a:r>
          </a:p>
        </p:txBody>
      </p:sp>
      <p:sp>
        <p:nvSpPr>
          <p:cNvPr id="1547" name="Shape 1547"/>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152</a:t>
            </a:fld>
            <a:endParaRPr/>
          </a:p>
        </p:txBody>
      </p:sp>
      <p:sp>
        <p:nvSpPr>
          <p:cNvPr id="1549" name="Shape 1549"/>
          <p:cNvSpPr/>
          <p:nvPr/>
        </p:nvSpPr>
        <p:spPr>
          <a:xfrm>
            <a:off x="392853" y="1625600"/>
            <a:ext cx="12228126" cy="7279077"/>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Deadlocks possible</a:t>
            </a:r>
          </a:p>
          <a:p>
            <a:pPr marL="1027894" marR="39199" indent="-448944" algn="l" defTabSz="914400">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Deadlock occurs when all started (but non-terminated) actors have empty mailboxes </a:t>
            </a:r>
          </a:p>
          <a:p>
            <a:pPr marL="597408" marR="39199" indent="-453390" algn="l" defTabSz="914400">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Data races possible when messages include shared objects</a:t>
            </a:r>
          </a:p>
          <a:p>
            <a:pPr marL="597364" marR="39199" indent="-453390"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Simulating synchronous replies requires some effort</a:t>
            </a:r>
          </a:p>
          <a:p>
            <a:pPr marL="1027894" marR="39199" indent="-448944" algn="l" defTabSz="914400">
              <a:spcBef>
                <a:spcPts val="11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e.g., does not support addAndGet()</a:t>
            </a:r>
          </a:p>
          <a:p>
            <a:pPr marL="597364" marR="39199" indent="-453390"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Implementing truly concurrent data structures is hard</a:t>
            </a:r>
          </a:p>
          <a:p>
            <a:pPr marL="1027894" marR="39199" indent="-448944"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No parallel reads, no reductions/accumulators</a:t>
            </a:r>
          </a:p>
          <a:p>
            <a:pPr marL="597364" marR="39199" indent="-453390"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Difficult to achieve global consensus</a:t>
            </a:r>
          </a:p>
          <a:p>
            <a:pPr marL="1027894" marR="39199" indent="-448944" algn="l" defTabSz="914400">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Finish and barriers not supported as first-class primitives</a:t>
            </a:r>
          </a:p>
          <a:p>
            <a:pPr marR="39199" algn="l" defTabSz="914400">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==&gt; Some of these limitations can be overcome by using a hybrid model that combines task parallelism with actors </a:t>
            </a:r>
          </a:p>
        </p:txBody>
      </p:sp>
    </p:spTree>
    <p:extLst>
      <p:ext uri="{BB962C8B-B14F-4D97-AF65-F5344CB8AC3E}">
        <p14:creationId xmlns:p14="http://schemas.microsoft.com/office/powerpoint/2010/main" val="1911455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 name="Shape 155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52" name="Shape 155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53" name="Shape 155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5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56" name="Shape 1556"/>
          <p:cNvSpPr>
            <a:spLocks noGrp="1"/>
          </p:cNvSpPr>
          <p:nvPr>
            <p:ph type="title"/>
          </p:nvPr>
        </p:nvSpPr>
        <p:spPr>
          <a:xfrm>
            <a:off x="756355" y="363502"/>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Hybrid Actors in HJ-Lib</a:t>
            </a:r>
          </a:p>
        </p:txBody>
      </p:sp>
      <p:sp>
        <p:nvSpPr>
          <p:cNvPr id="1555" name="Shape 1555"/>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153</a:t>
            </a:fld>
            <a:endParaRPr/>
          </a:p>
        </p:txBody>
      </p:sp>
      <p:sp>
        <p:nvSpPr>
          <p:cNvPr id="1557" name="Shape 1557"/>
          <p:cNvSpPr/>
          <p:nvPr/>
        </p:nvSpPr>
        <p:spPr>
          <a:xfrm>
            <a:off x="380153" y="1625600"/>
            <a:ext cx="12228126" cy="6965353"/>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69412" marR="39199" indent="-322262" algn="l" defTabSz="914400">
              <a:lnSpc>
                <a:spcPct val="90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endParaRPr/>
          </a:p>
          <a:p>
            <a:pPr marL="469412" marR="39199" indent="-322262" algn="l" defTabSz="914400">
              <a:lnSpc>
                <a:spcPct val="90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endParaRPr/>
          </a:p>
          <a:p>
            <a:pPr marL="469412" marR="39199" indent="-322262" algn="l" defTabSz="914400">
              <a:lnSpc>
                <a:spcPct val="90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endParaRPr/>
          </a:p>
          <a:p>
            <a:pPr marL="469412" marR="39199" indent="-322262" algn="l" defTabSz="914400">
              <a:lnSpc>
                <a:spcPct val="90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endParaRPr/>
          </a:p>
          <a:p>
            <a:pPr marL="469412" marR="39199" indent="-322262" algn="l" defTabSz="914400">
              <a:lnSpc>
                <a:spcPct val="90000"/>
              </a:lnSpc>
              <a:spcBef>
                <a:spcPts val="1400"/>
              </a:spcBef>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Comic Sans MS"/>
                <a:ea typeface="Comic Sans MS"/>
                <a:cs typeface="Comic Sans MS"/>
                <a:sym typeface="Comic Sans MS"/>
              </a:defRPr>
            </a:pPr>
            <a:endParaRPr/>
          </a:p>
          <a:p>
            <a:pPr marL="598317" marR="39199" indent="-451167"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Paused state: actor will not process subsequent messages until it is resumed</a:t>
            </a:r>
          </a:p>
          <a:p>
            <a:pPr marL="598317" marR="39199" indent="-451167"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Resume actor when it is safe to process the next message</a:t>
            </a:r>
          </a:p>
          <a:p>
            <a:pPr marL="598317" marR="39199" indent="-451167"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Akin to Java’s wait/notify operations with locks</a:t>
            </a:r>
          </a:p>
          <a:p>
            <a:pPr marL="598360" marR="39199" lvl="1" indent="-451167" algn="l" defTabSz="914400">
              <a:lnSpc>
                <a:spcPct val="90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Messages can accumulate in mailbox when actor is in PAUSED state (analogous to NEW state)</a:t>
            </a:r>
          </a:p>
        </p:txBody>
      </p:sp>
      <p:pic>
        <p:nvPicPr>
          <p:cNvPr id="1558" name="image.png"/>
          <p:cNvPicPr>
            <a:picLocks/>
          </p:cNvPicPr>
          <p:nvPr/>
        </p:nvPicPr>
        <p:blipFill>
          <a:blip r:embed="rId3">
            <a:extLst/>
          </a:blip>
          <a:stretch>
            <a:fillRect/>
          </a:stretch>
        </p:blipFill>
        <p:spPr>
          <a:xfrm>
            <a:off x="916657" y="1930400"/>
            <a:ext cx="11169229" cy="2763521"/>
          </a:xfrm>
          <a:prstGeom prst="rect">
            <a:avLst/>
          </a:prstGeom>
          <a:ln w="25400"/>
        </p:spPr>
      </p:pic>
    </p:spTree>
    <p:extLst>
      <p:ext uri="{BB962C8B-B14F-4D97-AF65-F5344CB8AC3E}">
        <p14:creationId xmlns:p14="http://schemas.microsoft.com/office/powerpoint/2010/main" val="162997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 name="Shape 156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61" name="Shape 1561"/>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62" name="Shape 156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6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64" name="Shape 1564"/>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65" name="Shape 1565"/>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6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67" name="Shape 1567"/>
          <p:cNvSpPr>
            <a:spLocks noGrp="1"/>
          </p:cNvSpPr>
          <p:nvPr>
            <p:ph type="title"/>
          </p:nvPr>
        </p:nvSpPr>
        <p:spPr>
          <a:xfrm>
            <a:off x="756355" y="-1"/>
            <a:ext cx="11464996" cy="1408855"/>
          </a:xfrm>
          <a:prstGeom prst="rect">
            <a:avLst/>
          </a:prstGeom>
        </p:spPr>
        <p:txBody>
          <a:bodyPr lIns="72248" tIns="72248" rIns="72248" bIns="72248" anchor="b"/>
          <a:lstStyle>
            <a:lvl1pPr marL="39686" marR="79373" indent="-15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4400" b="1">
                <a:solidFill>
                  <a:srgbClr val="004C46"/>
                </a:solidFill>
                <a:uFill>
                  <a:solidFill>
                    <a:srgbClr val="004C46"/>
                  </a:solidFill>
                </a:uFill>
                <a:latin typeface="Arial"/>
                <a:ea typeface="Arial"/>
                <a:cs typeface="Arial"/>
                <a:sym typeface="Arial"/>
              </a:defRPr>
            </a:lvl1pPr>
          </a:lstStyle>
          <a:p>
            <a:r>
              <a:t>Actors: pause and resume (contd)</a:t>
            </a:r>
          </a:p>
        </p:txBody>
      </p:sp>
      <p:sp>
        <p:nvSpPr>
          <p:cNvPr id="1568" name="Shape 1568"/>
          <p:cNvSpPr/>
          <p:nvPr/>
        </p:nvSpPr>
        <p:spPr>
          <a:xfrm>
            <a:off x="392853" y="1625600"/>
            <a:ext cx="12246187" cy="7353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972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rPr>
                <a:solidFill>
                  <a:srgbClr val="0433FF"/>
                </a:solidFill>
              </a:rPr>
              <a:t>pause</a:t>
            </a:r>
            <a:r>
              <a:t>() operation:</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Is a non-blocking operation, i.e. allows the next statement to be executed.</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Calling pause() when the actor is already paused is a no-op.</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Once paused, the state of the actor changes and it will no longer process messages sent (i.e. call process(message)) to it until it is resumed.</a:t>
            </a:r>
          </a:p>
          <a:p>
            <a:pPr marL="5972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rPr>
                <a:solidFill>
                  <a:srgbClr val="0433FF"/>
                </a:solidFill>
              </a:rPr>
              <a:t>resume</a:t>
            </a:r>
            <a:r>
              <a:t>() operation:</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Is a non-blocking operation.</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Calling resume() when the actor is not paused is an error, the HJ runtime will throw a runtime exception.</a:t>
            </a:r>
          </a:p>
          <a:p>
            <a:pPr marL="1054417" marR="39199"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Moves the actor back to the STARTED state</a:t>
            </a:r>
          </a:p>
          <a:p>
            <a:pPr marL="1479867" marR="39199" lvl="3" indent="-451167" algn="l" defTabSz="914400">
              <a:lnSpc>
                <a:spcPct val="90000"/>
              </a:lnSpc>
              <a:spcBef>
                <a:spcPts val="1400"/>
              </a:spcBef>
              <a:buSzPct val="44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 pos="14300200" algn="l"/>
              </a:tabLst>
              <a:defRPr sz="2800" b="1">
                <a:uFill>
                  <a:solidFill>
                    <a:srgbClr val="000000"/>
                  </a:solidFill>
                </a:uFill>
                <a:latin typeface="Arial"/>
                <a:ea typeface="Arial"/>
                <a:cs typeface="Arial"/>
                <a:sym typeface="Arial"/>
              </a:defRPr>
            </a:pPr>
            <a:r>
              <a:t>the actor runtime spawns a new asynchronous thread to start processing messages from its mailbox.</a:t>
            </a:r>
          </a:p>
        </p:txBody>
      </p:sp>
      <p:sp>
        <p:nvSpPr>
          <p:cNvPr id="1569" name="Shape 1569"/>
          <p:cNvSpPr/>
          <p:nvPr/>
        </p:nvSpPr>
        <p:spPr>
          <a:xfrm>
            <a:off x="408029" y="9268177"/>
            <a:ext cx="538608" cy="433495"/>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defTabSz="830862">
              <a:defRPr sz="1800" b="1">
                <a:solidFill>
                  <a:srgbClr val="0433FF"/>
                </a:solidFill>
                <a:uFill>
                  <a:solidFill>
                    <a:srgbClr val="0433FF"/>
                  </a:solidFill>
                </a:uFill>
                <a:latin typeface="Arial"/>
                <a:ea typeface="Arial"/>
                <a:cs typeface="Arial"/>
                <a:sym typeface="Arial"/>
              </a:defRPr>
            </a:pPr>
            <a:fld id="{86CB4B4D-7CA3-9044-876B-883B54F8677D}" type="slidenum">
              <a:t>154</a:t>
            </a:fld>
            <a:r>
              <a:t>￼</a:t>
            </a:r>
          </a:p>
        </p:txBody>
      </p:sp>
    </p:spTree>
    <p:extLst>
      <p:ext uri="{BB962C8B-B14F-4D97-AF65-F5344CB8AC3E}">
        <p14:creationId xmlns:p14="http://schemas.microsoft.com/office/powerpoint/2010/main" val="1665196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Shape 157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72" name="Shape 157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73" name="Shape 157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7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75" name="Shape 1575"/>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76" name="Shape 1576"/>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7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78" name="Shape 1578"/>
          <p:cNvSpPr>
            <a:spLocks noGrp="1"/>
          </p:cNvSpPr>
          <p:nvPr>
            <p:ph type="title"/>
          </p:nvPr>
        </p:nvSpPr>
        <p:spPr>
          <a:xfrm>
            <a:off x="756355" y="-1"/>
            <a:ext cx="11464996" cy="1408855"/>
          </a:xfrm>
          <a:prstGeom prst="rect">
            <a:avLst/>
          </a:prstGeom>
        </p:spPr>
        <p:txBody>
          <a:bodyPr lIns="72248" tIns="72248" rIns="72248" bIns="72248" anchor="b"/>
          <a:lstStyle/>
          <a:p>
            <a: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pPr>
            <a:r>
              <a:t>Actors - Simulating synchronous replies</a:t>
            </a:r>
          </a:p>
        </p:txBody>
      </p:sp>
      <p:sp>
        <p:nvSpPr>
          <p:cNvPr id="1579" name="Shape 1579"/>
          <p:cNvSpPr/>
          <p:nvPr/>
        </p:nvSpPr>
        <p:spPr>
          <a:xfrm>
            <a:off x="392853" y="1625600"/>
            <a:ext cx="12246187" cy="7353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Actors are inherently asynchronous</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Synchronous replies require blocking operations e.g., asyncAwait</a:t>
            </a:r>
          </a:p>
        </p:txBody>
      </p:sp>
      <p:sp>
        <p:nvSpPr>
          <p:cNvPr id="1580" name="Shape 1580"/>
          <p:cNvSpPr/>
          <p:nvPr/>
        </p:nvSpPr>
        <p:spPr>
          <a:xfrm>
            <a:off x="408029" y="9268177"/>
            <a:ext cx="538608" cy="433495"/>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defTabSz="830862">
              <a:defRPr sz="1800" b="1">
                <a:solidFill>
                  <a:srgbClr val="0433FF"/>
                </a:solidFill>
                <a:uFill>
                  <a:solidFill>
                    <a:srgbClr val="0433FF"/>
                  </a:solidFill>
                </a:uFill>
                <a:latin typeface="Arial"/>
                <a:ea typeface="Arial"/>
                <a:cs typeface="Arial"/>
                <a:sym typeface="Arial"/>
              </a:defRPr>
            </a:pPr>
            <a:fld id="{86CB4B4D-7CA3-9044-876B-883B54F8677D}" type="slidenum">
              <a:t>155</a:t>
            </a:fld>
            <a:r>
              <a:t>￼</a:t>
            </a:r>
          </a:p>
        </p:txBody>
      </p:sp>
      <p:sp>
        <p:nvSpPr>
          <p:cNvPr id="1581" name="Shape 1581"/>
          <p:cNvSpPr/>
          <p:nvPr/>
        </p:nvSpPr>
        <p:spPr>
          <a:xfrm>
            <a:off x="514070" y="2866249"/>
            <a:ext cx="6111989"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000" b="1">
                <a:latin typeface="Courier"/>
                <a:ea typeface="Courier"/>
                <a:cs typeface="Courier"/>
                <a:sym typeface="Courier"/>
              </a:defRPr>
            </a:pPr>
            <a:r>
              <a:t>class CountMessage {</a:t>
            </a:r>
          </a:p>
          <a:p>
            <a:pPr algn="l">
              <a:defRPr sz="2000" b="1">
                <a:latin typeface="Courier"/>
                <a:ea typeface="Courier"/>
                <a:cs typeface="Courier"/>
                <a:sym typeface="Courier"/>
              </a:defRPr>
            </a:pPr>
            <a:r>
              <a:t>  ... ddf = </a:t>
            </a:r>
            <a:r>
              <a:rPr>
                <a:solidFill>
                  <a:srgbClr val="0433FF"/>
                </a:solidFill>
              </a:rPr>
              <a:t>newDataDrivenFuture</a:t>
            </a:r>
            <a:r>
              <a:t>();</a:t>
            </a:r>
          </a:p>
          <a:p>
            <a:pPr algn="l">
              <a:defRPr sz="2000" b="1">
                <a:latin typeface="Courier"/>
                <a:ea typeface="Courier"/>
                <a:cs typeface="Courier"/>
                <a:sym typeface="Courier"/>
              </a:defRPr>
            </a:pPr>
            <a:r>
              <a:t>  int localCount = 0;</a:t>
            </a:r>
          </a:p>
          <a:p>
            <a:pPr algn="l">
              <a:defRPr sz="2000" b="1">
                <a:latin typeface="Courier"/>
                <a:ea typeface="Courier"/>
                <a:cs typeface="Courier"/>
                <a:sym typeface="Courier"/>
              </a:defRPr>
            </a:pPr>
            <a:r>
              <a:t>  </a:t>
            </a:r>
          </a:p>
          <a:p>
            <a:pPr algn="l">
              <a:defRPr sz="2000" b="1">
                <a:latin typeface="Courier"/>
                <a:ea typeface="Courier"/>
                <a:cs typeface="Courier"/>
                <a:sym typeface="Courier"/>
              </a:defRPr>
            </a:pPr>
            <a:r>
              <a:t>  static int getAnIncrement() {</a:t>
            </a:r>
          </a:p>
          <a:p>
            <a:pPr algn="l">
              <a:defRPr sz="2000" b="1">
                <a:latin typeface="Courier"/>
                <a:ea typeface="Courier"/>
                <a:cs typeface="Courier"/>
                <a:sym typeface="Courier"/>
              </a:defRPr>
            </a:pPr>
            <a:r>
              <a:t>    ... msg = new CountMessage();</a:t>
            </a:r>
          </a:p>
          <a:p>
            <a:pPr algn="l">
              <a:defRPr sz="2000" b="1">
                <a:latin typeface="Courier"/>
                <a:ea typeface="Courier"/>
                <a:cs typeface="Courier"/>
                <a:sym typeface="Courier"/>
              </a:defRPr>
            </a:pPr>
            <a:r>
              <a:t>    counterActor.send(msg);</a:t>
            </a:r>
          </a:p>
          <a:p>
            <a:pPr algn="l">
              <a:defRPr sz="2000" b="1">
                <a:latin typeface="Courier"/>
                <a:ea typeface="Courier"/>
                <a:cs typeface="Courier"/>
                <a:sym typeface="Courier"/>
              </a:defRPr>
            </a:pPr>
            <a:r>
              <a:t>    // use ddf to wai for response</a:t>
            </a:r>
          </a:p>
          <a:p>
            <a:pPr algn="l">
              <a:defRPr sz="2000" b="1">
                <a:latin typeface="Courier"/>
                <a:ea typeface="Courier"/>
                <a:cs typeface="Courier"/>
                <a:sym typeface="Courier"/>
              </a:defRPr>
            </a:pPr>
            <a:r>
              <a:t>    </a:t>
            </a:r>
            <a:r>
              <a:rPr>
                <a:solidFill>
                  <a:srgbClr val="FF2600"/>
                </a:solidFill>
              </a:rPr>
              <a:t>// THREAD-BLOCKING</a:t>
            </a:r>
          </a:p>
          <a:p>
            <a:pPr algn="l">
              <a:defRPr sz="2000" b="1">
                <a:latin typeface="Courier"/>
                <a:ea typeface="Courier"/>
                <a:cs typeface="Courier"/>
                <a:sym typeface="Courier"/>
              </a:defRPr>
            </a:pPr>
            <a:r>
              <a:t>    </a:t>
            </a:r>
            <a:r>
              <a:rPr>
                <a:solidFill>
                  <a:srgbClr val="0433FF"/>
                </a:solidFill>
              </a:rPr>
              <a:t>finish</a:t>
            </a:r>
            <a:r>
              <a:t>(() -&gt; {</a:t>
            </a:r>
          </a:p>
          <a:p>
            <a:pPr algn="l">
              <a:defRPr sz="2000" b="1">
                <a:latin typeface="Courier"/>
                <a:ea typeface="Courier"/>
                <a:cs typeface="Courier"/>
                <a:sym typeface="Courier"/>
              </a:defRPr>
            </a:pPr>
            <a:r>
              <a:t>      </a:t>
            </a:r>
            <a:r>
              <a:rPr>
                <a:solidFill>
                  <a:srgbClr val="0433FF"/>
                </a:solidFill>
              </a:rPr>
              <a:t>asyncAwait</a:t>
            </a:r>
            <a:r>
              <a:t>(msg.ddf, () -&gt; {});</a:t>
            </a:r>
          </a:p>
          <a:p>
            <a:pPr algn="l">
              <a:defRPr sz="2000" b="1">
                <a:latin typeface="Courier"/>
                <a:ea typeface="Courier"/>
                <a:cs typeface="Courier"/>
                <a:sym typeface="Courier"/>
              </a:defRPr>
            </a:pPr>
            <a:r>
              <a:t>    });</a:t>
            </a:r>
          </a:p>
          <a:p>
            <a:pPr algn="l">
              <a:defRPr sz="2000" b="1">
                <a:latin typeface="Courier"/>
                <a:ea typeface="Courier"/>
                <a:cs typeface="Courier"/>
                <a:sym typeface="Courier"/>
              </a:defRPr>
            </a:pPr>
            <a:r>
              <a:t>    // return count from the message</a:t>
            </a:r>
          </a:p>
          <a:p>
            <a:pPr algn="l">
              <a:defRPr sz="2000" b="1">
                <a:latin typeface="Courier"/>
                <a:ea typeface="Courier"/>
                <a:cs typeface="Courier"/>
                <a:sym typeface="Courier"/>
              </a:defRPr>
            </a:pPr>
            <a:r>
              <a:t>    return msg.localCount;</a:t>
            </a:r>
          </a:p>
          <a:p>
            <a:pPr algn="l">
              <a:defRPr sz="2000" b="1">
                <a:latin typeface="Courier"/>
                <a:ea typeface="Courier"/>
                <a:cs typeface="Courier"/>
                <a:sym typeface="Courier"/>
              </a:defRPr>
            </a:pPr>
            <a:r>
              <a:t>  }</a:t>
            </a:r>
          </a:p>
          <a:p>
            <a:pPr algn="l">
              <a:defRPr sz="2000" b="1">
                <a:latin typeface="Courier"/>
                <a:ea typeface="Courier"/>
                <a:cs typeface="Courier"/>
                <a:sym typeface="Courier"/>
              </a:defRPr>
            </a:pPr>
            <a:r>
              <a:t>}</a:t>
            </a:r>
          </a:p>
        </p:txBody>
      </p:sp>
      <p:sp>
        <p:nvSpPr>
          <p:cNvPr id="1582" name="Shape 1582"/>
          <p:cNvSpPr/>
          <p:nvPr/>
        </p:nvSpPr>
        <p:spPr>
          <a:xfrm>
            <a:off x="6724370" y="3361830"/>
            <a:ext cx="6262008"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000" b="1">
                <a:latin typeface="Courier"/>
                <a:ea typeface="Courier"/>
                <a:cs typeface="Courier"/>
                <a:sym typeface="Courier"/>
              </a:defRPr>
            </a:pPr>
            <a:r>
              <a:t>class CounterActor extends </a:t>
            </a:r>
            <a:br/>
            <a:r>
              <a:t>    </a:t>
            </a:r>
            <a:r>
              <a:rPr>
                <a:solidFill>
                  <a:srgbClr val="0433FF"/>
                </a:solidFill>
              </a:rPr>
              <a:t>Actor</a:t>
            </a:r>
            <a:r>
              <a:t>&lt;Object&gt; {</a:t>
            </a:r>
          </a:p>
          <a:p>
            <a:pPr algn="l">
              <a:defRPr sz="2000" b="1">
                <a:latin typeface="Courier"/>
                <a:ea typeface="Courier"/>
                <a:cs typeface="Courier"/>
                <a:sym typeface="Courier"/>
              </a:defRPr>
            </a:pPr>
            <a:r>
              <a:t>  int counter = 0;</a:t>
            </a:r>
          </a:p>
          <a:p>
            <a:pPr algn="l">
              <a:defRPr sz="2000" b="1">
                <a:latin typeface="Courier"/>
                <a:ea typeface="Courier"/>
                <a:cs typeface="Courier"/>
                <a:sym typeface="Courier"/>
              </a:defRPr>
            </a:pPr>
            <a:r>
              <a:t>  void process(Object m) {</a:t>
            </a:r>
          </a:p>
          <a:p>
            <a:pPr algn="l">
              <a:defRPr sz="2000" b="1">
                <a:latin typeface="Courier"/>
                <a:ea typeface="Courier"/>
                <a:cs typeface="Courier"/>
                <a:sym typeface="Courier"/>
              </a:defRPr>
            </a:pPr>
            <a:r>
              <a:t>    if (m instanceof CountMessage) {</a:t>
            </a:r>
          </a:p>
          <a:p>
            <a:pPr algn="l">
              <a:defRPr sz="2000" b="1">
                <a:latin typeface="Courier"/>
                <a:ea typeface="Courier"/>
                <a:cs typeface="Courier"/>
                <a:sym typeface="Courier"/>
              </a:defRPr>
            </a:pPr>
            <a:r>
              <a:t>     CountMessage cm = (CountMessage) m;</a:t>
            </a:r>
          </a:p>
          <a:p>
            <a:pPr algn="l">
              <a:defRPr sz="2000" b="1">
                <a:latin typeface="Courier"/>
                <a:ea typeface="Courier"/>
                <a:cs typeface="Courier"/>
                <a:sym typeface="Courier"/>
              </a:defRPr>
            </a:pPr>
            <a:r>
              <a:t>      counter++;</a:t>
            </a:r>
          </a:p>
          <a:p>
            <a:pPr algn="l">
              <a:defRPr sz="2000" b="1">
                <a:latin typeface="Courier"/>
                <a:ea typeface="Courier"/>
                <a:cs typeface="Courier"/>
                <a:sym typeface="Courier"/>
              </a:defRPr>
            </a:pPr>
            <a:r>
              <a:t>      msg.localCount = counter;</a:t>
            </a:r>
          </a:p>
          <a:p>
            <a:pPr algn="l">
              <a:defRPr sz="2000" b="1">
                <a:latin typeface="Courier"/>
                <a:ea typeface="Courier"/>
                <a:cs typeface="Courier"/>
                <a:sym typeface="Courier"/>
              </a:defRPr>
            </a:pPr>
            <a:r>
              <a:t>      msg.ddf.</a:t>
            </a:r>
            <a:r>
              <a:rPr>
                <a:solidFill>
                  <a:srgbClr val="0433FF"/>
                </a:solidFill>
              </a:rPr>
              <a:t>put</a:t>
            </a:r>
            <a:r>
              <a:t>(true);</a:t>
            </a:r>
          </a:p>
          <a:p>
            <a:pPr algn="l">
              <a:defRPr sz="2000" b="1">
                <a:latin typeface="Courier"/>
                <a:ea typeface="Courier"/>
                <a:cs typeface="Courier"/>
                <a:sym typeface="Courier"/>
              </a:defRPr>
            </a:pPr>
            <a:r>
              <a:t>    }</a:t>
            </a:r>
          </a:p>
          <a:p>
            <a:pPr algn="l">
              <a:defRPr sz="2000" b="1">
                <a:latin typeface="Courier"/>
                <a:ea typeface="Courier"/>
                <a:cs typeface="Courier"/>
                <a:sym typeface="Courier"/>
              </a:defRPr>
            </a:pPr>
            <a:r>
              <a:t>  }</a:t>
            </a:r>
          </a:p>
          <a:p>
            <a:pPr algn="l">
              <a:defRPr sz="2000" b="1">
                <a:latin typeface="Courier"/>
                <a:ea typeface="Courier"/>
                <a:cs typeface="Courier"/>
                <a:sym typeface="Courier"/>
              </a:defRPr>
            </a:pPr>
            <a:r>
              <a:t>}</a:t>
            </a:r>
          </a:p>
        </p:txBody>
      </p:sp>
    </p:spTree>
    <p:extLst>
      <p:ext uri="{BB962C8B-B14F-4D97-AF65-F5344CB8AC3E}">
        <p14:creationId xmlns:p14="http://schemas.microsoft.com/office/powerpoint/2010/main" val="952267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Shape 158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85" name="Shape 1585"/>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86" name="Shape 158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8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589" name="Shape 1589"/>
          <p:cNvSpPr>
            <a:spLocks noGrp="1"/>
          </p:cNvSpPr>
          <p:nvPr>
            <p:ph type="title"/>
          </p:nvPr>
        </p:nvSpPr>
        <p:spPr>
          <a:xfrm>
            <a:off x="756355" y="164817"/>
            <a:ext cx="11464996" cy="1045352"/>
          </a:xfrm>
          <a:prstGeom prst="rect">
            <a:avLst/>
          </a:prstGeom>
        </p:spPr>
        <p:txBody>
          <a:bodyPr lIns="72248" tIns="72248" rIns="72248" bIns="72248" anchor="b"/>
          <a:lstStyle/>
          <a:p>
            <a:pPr marL="31352" marR="31352" defTabSz="722376">
              <a:lnSpc>
                <a:spcPct val="81000"/>
              </a:lnSpc>
              <a:tabLst>
                <a:tab pos="38100" algn="l"/>
                <a:tab pos="546100" algn="l"/>
                <a:tab pos="1066800" algn="l"/>
                <a:tab pos="1574800" algn="l"/>
                <a:tab pos="2095500" algn="l"/>
                <a:tab pos="2603500" algn="l"/>
                <a:tab pos="3124200" algn="l"/>
                <a:tab pos="3632200" algn="l"/>
                <a:tab pos="4140200" algn="l"/>
                <a:tab pos="4660900" algn="l"/>
                <a:tab pos="5168900" algn="l"/>
                <a:tab pos="5689600" algn="l"/>
                <a:tab pos="6197600" algn="l"/>
                <a:tab pos="6718300" algn="l"/>
                <a:tab pos="7226300" algn="l"/>
                <a:tab pos="7747000" algn="l"/>
                <a:tab pos="8255000" algn="l"/>
                <a:tab pos="8763000" algn="l"/>
                <a:tab pos="9283700" algn="l"/>
                <a:tab pos="9791700" algn="l"/>
                <a:tab pos="10312400" algn="l"/>
              </a:tabLst>
              <a:defRPr sz="3476" b="1">
                <a:solidFill>
                  <a:srgbClr val="004C46"/>
                </a:solidFill>
                <a:uFill>
                  <a:solidFill>
                    <a:srgbClr val="004C46"/>
                  </a:solidFill>
                </a:uFill>
                <a:latin typeface="Arial"/>
                <a:ea typeface="Arial"/>
                <a:cs typeface="Arial"/>
                <a:sym typeface="Arial"/>
              </a:defRPr>
            </a:pPr>
            <a:r>
              <a:t>Synchronous Reply using Async-Await</a:t>
            </a:r>
          </a:p>
          <a:p>
            <a:pPr marL="31352" marR="31352" defTabSz="722376">
              <a:lnSpc>
                <a:spcPct val="81000"/>
              </a:lnSpc>
              <a:tabLst>
                <a:tab pos="38100" algn="l"/>
                <a:tab pos="546100" algn="l"/>
                <a:tab pos="1066800" algn="l"/>
                <a:tab pos="1574800" algn="l"/>
                <a:tab pos="2095500" algn="l"/>
                <a:tab pos="2603500" algn="l"/>
                <a:tab pos="3124200" algn="l"/>
                <a:tab pos="3632200" algn="l"/>
                <a:tab pos="4140200" algn="l"/>
                <a:tab pos="4660900" algn="l"/>
                <a:tab pos="5168900" algn="l"/>
                <a:tab pos="5689600" algn="l"/>
                <a:tab pos="6197600" algn="l"/>
                <a:tab pos="6718300" algn="l"/>
                <a:tab pos="7226300" algn="l"/>
                <a:tab pos="7747000" algn="l"/>
                <a:tab pos="8255000" algn="l"/>
                <a:tab pos="8763000" algn="l"/>
                <a:tab pos="9283700" algn="l"/>
                <a:tab pos="9791700" algn="l"/>
                <a:tab pos="10312400" algn="l"/>
              </a:tabLst>
              <a:defRPr sz="3476" b="1">
                <a:solidFill>
                  <a:srgbClr val="004C46"/>
                </a:solidFill>
                <a:uFill>
                  <a:solidFill>
                    <a:srgbClr val="004C46"/>
                  </a:solidFill>
                </a:uFill>
                <a:latin typeface="Arial"/>
                <a:ea typeface="Arial"/>
                <a:cs typeface="Arial"/>
                <a:sym typeface="Arial"/>
              </a:defRPr>
            </a:pPr>
            <a:r>
              <a:t>(without pause/resume)</a:t>
            </a:r>
          </a:p>
        </p:txBody>
      </p:sp>
      <p:sp>
        <p:nvSpPr>
          <p:cNvPr id="1588" name="Shape 1588"/>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156</a:t>
            </a:fld>
            <a:endParaRPr/>
          </a:p>
        </p:txBody>
      </p:sp>
      <p:sp>
        <p:nvSpPr>
          <p:cNvPr id="1590" name="Shape 1590"/>
          <p:cNvSpPr/>
          <p:nvPr/>
        </p:nvSpPr>
        <p:spPr>
          <a:xfrm>
            <a:off x="196427" y="1625599"/>
            <a:ext cx="12607432" cy="64662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class SynchronousReplyActor1 extends </a:t>
            </a:r>
            <a:r>
              <a:rPr>
                <a:solidFill>
                  <a:srgbClr val="0433FF"/>
                </a:solidFill>
              </a:rPr>
              <a:t>Actor</a:t>
            </a:r>
            <a:r>
              <a:t>&lt;Message&gt;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t>  </a:t>
            </a:r>
            <a:r>
              <a:rPr>
                <a:solidFill>
                  <a:srgbClr val="000000"/>
                </a:solidFill>
                <a:uFill>
                  <a:solidFill>
                    <a:srgbClr val="000000"/>
                  </a:solidFill>
                </a:uFill>
                <a:latin typeface="Courier"/>
                <a:ea typeface="Courier"/>
                <a:cs typeface="Courier"/>
                <a:sym typeface="Courier"/>
              </a:rPr>
              <a:t>void </a:t>
            </a:r>
            <a:r>
              <a:rPr>
                <a:latin typeface="Courier"/>
                <a:ea typeface="Courier"/>
                <a:cs typeface="Courier"/>
                <a:sym typeface="Courier"/>
              </a:rPr>
              <a:t>process</a:t>
            </a:r>
            <a:r>
              <a:rPr>
                <a:solidFill>
                  <a:srgbClr val="000000"/>
                </a:solidFill>
                <a:uFill>
                  <a:solidFill>
                    <a:srgbClr val="000000"/>
                  </a:solidFill>
                </a:uFill>
                <a:latin typeface="Courier"/>
                <a:ea typeface="Courier"/>
                <a:cs typeface="Courier"/>
                <a:sym typeface="Courier"/>
              </a:rPr>
              <a:t>(Message msg)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if (msg instanceof Ping)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latin typeface="Courier"/>
                <a:ea typeface="Courier"/>
                <a:cs typeface="Courier"/>
                <a:sym typeface="Courier"/>
              </a:rPr>
              <a:t>finish</a:t>
            </a:r>
            <a:r>
              <a:rPr>
                <a:solidFill>
                  <a:srgbClr val="000000"/>
                </a:solidFill>
                <a:uFill>
                  <a:solidFill>
                    <a:srgbClr val="000000"/>
                  </a:solidFill>
                </a:uFill>
                <a:latin typeface="Courier"/>
                <a:ea typeface="Courier"/>
                <a:cs typeface="Courier"/>
                <a:sym typeface="Courier"/>
              </a:rPr>
              <a:t>(() -&gt;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HjDataDrivenFuture&lt;T&gt; ddf = </a:t>
            </a:r>
            <a:r>
              <a:rPr>
                <a:solidFill>
                  <a:srgbClr val="0433FF"/>
                </a:solidFill>
              </a:rPr>
              <a:t>newDataDrivenFuture</a:t>
            </a:r>
            <a:r>
              <a:t>();</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otherActor.</a:t>
            </a:r>
            <a:r>
              <a:rPr>
                <a:latin typeface="Courier"/>
                <a:ea typeface="Courier"/>
                <a:cs typeface="Courier"/>
                <a:sym typeface="Courier"/>
              </a:rPr>
              <a:t>send</a:t>
            </a:r>
            <a:r>
              <a:rPr>
                <a:solidFill>
                  <a:srgbClr val="000000"/>
                </a:solidFill>
                <a:uFill>
                  <a:solidFill>
                    <a:srgbClr val="000000"/>
                  </a:solidFill>
                </a:uFill>
                <a:latin typeface="Courier"/>
                <a:ea typeface="Courier"/>
                <a:cs typeface="Courier"/>
                <a:sym typeface="Courier"/>
              </a:rPr>
              <a:t>(ddf);</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uFill>
                  <a:solidFill>
                    <a:srgbClr val="000000"/>
                  </a:solidFill>
                </a:uFill>
                <a:latin typeface="Courier"/>
                <a:ea typeface="Courier"/>
                <a:cs typeface="Courier"/>
                <a:sym typeface="Courier"/>
              </a:rPr>
              <a:t>finish</a:t>
            </a:r>
            <a:r>
              <a:rPr>
                <a:solidFill>
                  <a:srgbClr val="000000"/>
                </a:solidFill>
                <a:uFill>
                  <a:solidFill>
                    <a:srgbClr val="000000"/>
                  </a:solidFill>
                </a:uFill>
                <a:latin typeface="Courier"/>
                <a:ea typeface="Courier"/>
                <a:cs typeface="Courier"/>
                <a:sym typeface="Courier"/>
              </a:rPr>
              <a:t>(() -&gt;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latin typeface="Courier"/>
                <a:ea typeface="Courier"/>
                <a:cs typeface="Courier"/>
                <a:sym typeface="Courier"/>
              </a:rPr>
              <a:t>asyncAwait</a:t>
            </a:r>
            <a:r>
              <a:rPr>
                <a:solidFill>
                  <a:srgbClr val="000000"/>
                </a:solidFill>
                <a:uFill>
                  <a:solidFill>
                    <a:srgbClr val="000000"/>
                  </a:solidFill>
                </a:uFill>
                <a:latin typeface="Courier"/>
                <a:ea typeface="Courier"/>
                <a:cs typeface="Courier"/>
                <a:sym typeface="Courier"/>
              </a:rPr>
              <a:t>(ddf, () -&gt;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T synchronousReply = ddf.</a:t>
            </a:r>
            <a:r>
              <a:rPr>
                <a:solidFill>
                  <a:srgbClr val="0433FF"/>
                </a:solidFill>
              </a:rPr>
              <a:t>get</a:t>
            </a:r>
            <a:r>
              <a:t>();</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solidFill>
                  <a:srgbClr val="929292"/>
                </a:solidFill>
                <a:uFill>
                  <a:solidFill>
                    <a:srgbClr val="929292"/>
                  </a:solidFill>
                </a:uFill>
                <a:latin typeface="Courier"/>
                <a:ea typeface="Courier"/>
                <a:cs typeface="Courier"/>
                <a:sym typeface="Courier"/>
              </a:rPr>
              <a:t>// do some processing with synchronous reply</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 else if (msg instanceof ...) { ... } } }</a:t>
            </a:r>
          </a:p>
        </p:txBody>
      </p:sp>
    </p:spTree>
    <p:extLst>
      <p:ext uri="{BB962C8B-B14F-4D97-AF65-F5344CB8AC3E}">
        <p14:creationId xmlns:p14="http://schemas.microsoft.com/office/powerpoint/2010/main" val="1714323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Shape 159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593" name="Shape 159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594" name="Shape 159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595"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597" name="Shape 1597"/>
          <p:cNvSpPr>
            <a:spLocks noGrp="1"/>
          </p:cNvSpPr>
          <p:nvPr>
            <p:ph type="title"/>
          </p:nvPr>
        </p:nvSpPr>
        <p:spPr>
          <a:xfrm>
            <a:off x="756355" y="164817"/>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Synchronous Reply using Pause/Resume</a:t>
            </a:r>
          </a:p>
        </p:txBody>
      </p:sp>
      <p:sp>
        <p:nvSpPr>
          <p:cNvPr id="1596" name="Shape 1596"/>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157</a:t>
            </a:fld>
            <a:endParaRPr/>
          </a:p>
        </p:txBody>
      </p:sp>
      <p:sp>
        <p:nvSpPr>
          <p:cNvPr id="1598" name="Shape 1598"/>
          <p:cNvSpPr/>
          <p:nvPr/>
        </p:nvSpPr>
        <p:spPr>
          <a:xfrm>
            <a:off x="214489" y="1720709"/>
            <a:ext cx="12607432" cy="7010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class SynchronousReplyActor2 extends </a:t>
            </a:r>
            <a:r>
              <a:rPr>
                <a:solidFill>
                  <a:srgbClr val="0433FF"/>
                </a:solidFill>
              </a:rPr>
              <a:t>Actor</a:t>
            </a:r>
            <a:r>
              <a:t>&lt;</a:t>
            </a:r>
            <a:r>
              <a:rPr>
                <a:uFill>
                  <a:solidFill>
                    <a:srgbClr val="000000"/>
                  </a:solidFill>
                </a:uFill>
              </a:rPr>
              <a:t>Message</a:t>
            </a:r>
            <a:r>
              <a:t>&gt; {</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rPr>
                <a:latin typeface="Courier"/>
                <a:ea typeface="Courier"/>
                <a:cs typeface="Courier"/>
                <a:sym typeface="Courier"/>
              </a:rPr>
              <a:t>  void process(Message msg) {</a:t>
            </a:r>
          </a:p>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    if (msg instanceof Ping) {</a:t>
            </a:r>
          </a:p>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      HjDataDrivenFuture&lt;T&gt; ddf = </a:t>
            </a:r>
            <a:r>
              <a:rPr>
                <a:solidFill>
                  <a:srgbClr val="0433FF"/>
                </a:solidFill>
              </a:rPr>
              <a:t>newDataDrivenFuture</a:t>
            </a:r>
            <a:r>
              <a:t>();</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rPr>
                <a:latin typeface="Courier"/>
                <a:ea typeface="Courier"/>
                <a:cs typeface="Courier"/>
                <a:sym typeface="Courier"/>
              </a:rPr>
              <a:t>      otherActor.send(ddf);</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rPr>
                <a:latin typeface="Courier"/>
                <a:ea typeface="Courier"/>
                <a:cs typeface="Courier"/>
                <a:sym typeface="Courier"/>
              </a:rPr>
              <a:t>      </a:t>
            </a:r>
            <a:r>
              <a:rPr>
                <a:solidFill>
                  <a:srgbClr val="0433FF"/>
                </a:solidFill>
                <a:latin typeface="Courier"/>
                <a:ea typeface="Courier"/>
                <a:cs typeface="Courier"/>
                <a:sym typeface="Courier"/>
              </a:rPr>
              <a:t>pause</a:t>
            </a:r>
            <a:r>
              <a:rPr>
                <a:latin typeface="Courier"/>
                <a:ea typeface="Courier"/>
                <a:cs typeface="Courier"/>
                <a:sym typeface="Courier"/>
              </a:rPr>
              <a:t>(); // when paused, the actor doesn't process messages</a:t>
            </a:r>
          </a:p>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      </a:t>
            </a:r>
            <a:r>
              <a:rPr>
                <a:solidFill>
                  <a:srgbClr val="0433FF"/>
                </a:solidFill>
              </a:rPr>
              <a:t>asyncAwait</a:t>
            </a:r>
            <a:r>
              <a:t>(ddf, () -&gt; { // processes synchronous reply </a:t>
            </a:r>
          </a:p>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         T synchronousReply = ddf.</a:t>
            </a:r>
            <a:r>
              <a:rPr>
                <a:solidFill>
                  <a:srgbClr val="0433FF"/>
                </a:solidFill>
              </a:rPr>
              <a:t>get</a:t>
            </a:r>
            <a:r>
              <a:t>();</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rPr>
                <a:latin typeface="Courier"/>
                <a:ea typeface="Courier"/>
                <a:cs typeface="Courier"/>
                <a:sym typeface="Courier"/>
              </a:rPr>
              <a:t>         // do some processing with synchronous reply</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rPr>
                <a:latin typeface="Courier"/>
                <a:ea typeface="Courier"/>
                <a:cs typeface="Courier"/>
                <a:sym typeface="Courier"/>
              </a:rPr>
              <a:t>         </a:t>
            </a:r>
            <a:r>
              <a:rPr>
                <a:solidFill>
                  <a:srgbClr val="0433FF"/>
                </a:solidFill>
                <a:latin typeface="Courier"/>
                <a:ea typeface="Courier"/>
                <a:cs typeface="Courier"/>
                <a:sym typeface="Courier"/>
              </a:rPr>
              <a:t>resume</a:t>
            </a:r>
            <a:r>
              <a:rPr>
                <a:latin typeface="Courier"/>
                <a:ea typeface="Courier"/>
                <a:cs typeface="Courier"/>
                <a:sym typeface="Courier"/>
              </a:rPr>
              <a:t>(); // allow actor to process next message</a:t>
            </a:r>
          </a:p>
          <a:p>
            <a:pPr marL="666750" marR="39199" indent="-628650"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urier"/>
                <a:ea typeface="Courier"/>
                <a:cs typeface="Courier"/>
                <a:sym typeface="Courier"/>
              </a:defRPr>
            </a:pPr>
            <a:r>
              <a:t>      });</a:t>
            </a:r>
          </a:p>
          <a:p>
            <a:pPr marL="666750" marR="39199" indent="-628650" algn="l" defTabSz="914400">
              <a:lnSpc>
                <a:spcPct val="120000"/>
              </a:lnSpc>
              <a:spcBef>
                <a:spcPts val="200"/>
              </a:spcBef>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1E57"/>
                  </a:solidFill>
                </a:uFill>
                <a:latin typeface="Comic Sans MS"/>
                <a:ea typeface="Comic Sans MS"/>
                <a:cs typeface="Comic Sans MS"/>
                <a:sym typeface="Comic Sans MS"/>
              </a:defRPr>
            </a:pPr>
            <a:r>
              <a:t>   } else if (msg instanceof ...) { ... } } }</a:t>
            </a:r>
          </a:p>
        </p:txBody>
      </p:sp>
    </p:spTree>
    <p:extLst>
      <p:ext uri="{BB962C8B-B14F-4D97-AF65-F5344CB8AC3E}">
        <p14:creationId xmlns:p14="http://schemas.microsoft.com/office/powerpoint/2010/main" val="1991666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 name="Shape 160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03" name="Shape 1603"/>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04" name="Shape 160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0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07" name="Shape 1607"/>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in HJ</a:t>
            </a:r>
          </a:p>
        </p:txBody>
      </p:sp>
      <p:sp>
        <p:nvSpPr>
          <p:cNvPr id="1606" name="Shape 1606"/>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158</a:t>
            </a:fld>
            <a:endParaRPr/>
          </a:p>
        </p:txBody>
      </p:sp>
      <p:sp>
        <p:nvSpPr>
          <p:cNvPr id="1608" name="Shape 1608"/>
          <p:cNvSpPr/>
          <p:nvPr/>
        </p:nvSpPr>
        <p:spPr>
          <a:xfrm>
            <a:off x="392853" y="1625600"/>
            <a:ext cx="12228126" cy="48641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Two techniques: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Use finish construct to wrap asyncs in message processing body</a:t>
            </a:r>
          </a:p>
          <a:p>
            <a:pPr marL="1273640" marR="39199" indent="-320040"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Finish ensures all spawned asyncs complete before next message returning from process()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t>
            </a:r>
          </a:p>
        </p:txBody>
      </p:sp>
    </p:spTree>
    <p:extLst>
      <p:ext uri="{BB962C8B-B14F-4D97-AF65-F5344CB8AC3E}">
        <p14:creationId xmlns:p14="http://schemas.microsoft.com/office/powerpoint/2010/main" val="28676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 name="Shape 161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11" name="Shape 1611"/>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12" name="Shape 161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1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15" name="Shape 1615"/>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in HJ</a:t>
            </a:r>
          </a:p>
        </p:txBody>
      </p:sp>
      <p:sp>
        <p:nvSpPr>
          <p:cNvPr id="1614" name="Shape 1614"/>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159</a:t>
            </a:fld>
            <a:endParaRPr/>
          </a:p>
        </p:txBody>
      </p:sp>
      <p:sp>
        <p:nvSpPr>
          <p:cNvPr id="1616" name="Shape 1616"/>
          <p:cNvSpPr/>
          <p:nvPr/>
        </p:nvSpPr>
        <p:spPr>
          <a:xfrm>
            <a:off x="392853" y="1676400"/>
            <a:ext cx="12228126" cy="48641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lvl1pPr>
          </a:lstStyle>
          <a:p>
            <a:r>
              <a:t>Use finish construct in MP body and spawn child tasks</a:t>
            </a:r>
          </a:p>
        </p:txBody>
      </p:sp>
      <p:sp>
        <p:nvSpPr>
          <p:cNvPr id="1617" name="Shape 1617"/>
          <p:cNvSpPr/>
          <p:nvPr/>
        </p:nvSpPr>
        <p:spPr>
          <a:xfrm>
            <a:off x="196427" y="2260600"/>
            <a:ext cx="12607432" cy="64662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class ParallelActor1 extends </a:t>
            </a:r>
            <a:r>
              <a:rPr>
                <a:solidFill>
                  <a:srgbClr val="0433FF"/>
                </a:solidFill>
              </a:rPr>
              <a:t>Actor</a:t>
            </a:r>
            <a:r>
              <a:t>&lt;Message&gt;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t>    </a:t>
            </a:r>
            <a:r>
              <a:rPr>
                <a:solidFill>
                  <a:srgbClr val="000000"/>
                </a:solidFill>
                <a:uFill>
                  <a:solidFill>
                    <a:srgbClr val="000000"/>
                  </a:solidFill>
                </a:uFill>
                <a:latin typeface="Courier"/>
                <a:ea typeface="Courier"/>
                <a:cs typeface="Courier"/>
                <a:sym typeface="Courier"/>
              </a:rPr>
              <a:t>void </a:t>
            </a:r>
            <a:r>
              <a:rPr>
                <a:latin typeface="Courier"/>
                <a:ea typeface="Courier"/>
                <a:cs typeface="Courier"/>
                <a:sym typeface="Courier"/>
              </a:rPr>
              <a:t>process</a:t>
            </a:r>
            <a:r>
              <a:rPr>
                <a:solidFill>
                  <a:srgbClr val="000000"/>
                </a:solidFill>
                <a:uFill>
                  <a:solidFill>
                    <a:srgbClr val="000000"/>
                  </a:solidFill>
                </a:uFill>
                <a:latin typeface="Courier"/>
                <a:ea typeface="Courier"/>
                <a:cs typeface="Courier"/>
                <a:sym typeface="Courier"/>
              </a:rPr>
              <a:t>(Message msg)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latin typeface="Courier"/>
                <a:ea typeface="Courier"/>
                <a:cs typeface="Courier"/>
                <a:sym typeface="Courier"/>
              </a:rPr>
              <a:t>finish</a:t>
            </a:r>
            <a:r>
              <a:rPr>
                <a:solidFill>
                  <a:srgbClr val="000000"/>
                </a:solidFill>
                <a:uFill>
                  <a:solidFill>
                    <a:srgbClr val="000000"/>
                  </a:solidFill>
                </a:uFill>
                <a:latin typeface="Courier"/>
                <a:ea typeface="Courier"/>
                <a:cs typeface="Courier"/>
                <a:sym typeface="Courier"/>
              </a:rPr>
              <a:t>(() -&gt;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S1;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S2;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S3;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p>
        </p:txBody>
      </p:sp>
    </p:spTree>
    <p:extLst>
      <p:ext uri="{BB962C8B-B14F-4D97-AF65-F5344CB8AC3E}">
        <p14:creationId xmlns:p14="http://schemas.microsoft.com/office/powerpoint/2010/main" val="64112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H()</a:t>
            </a:r>
          </a:p>
          <a:p>
            <a:pPr algn="l"/>
            <a:r>
              <a:rPr lang="en-US" sz="2800" dirty="0">
                <a:latin typeface="Lucida Console" charset="0"/>
                <a:ea typeface="Lucida Console" charset="0"/>
                <a:cs typeface="Lucida Console" charset="0"/>
              </a:rPr>
              <a:t>     F</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4168701"/>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9313809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20" name="Shape 1620"/>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21" name="Shape 162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2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24" name="Shape 1624"/>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Example</a:t>
            </a:r>
          </a:p>
        </p:txBody>
      </p:sp>
      <p:sp>
        <p:nvSpPr>
          <p:cNvPr id="1623" name="Shape 1623"/>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160</a:t>
            </a:fld>
            <a:endParaRPr/>
          </a:p>
        </p:txBody>
      </p:sp>
      <p:sp>
        <p:nvSpPr>
          <p:cNvPr id="1625" name="Shape 1625"/>
          <p:cNvSpPr/>
          <p:nvPr/>
        </p:nvSpPr>
        <p:spPr>
          <a:xfrm>
            <a:off x="392853" y="1625600"/>
            <a:ext cx="12228126" cy="48641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Pipelined Parallelism </a:t>
            </a:r>
          </a:p>
          <a:p>
            <a:pPr marL="796290" marR="39199" lvl="1"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Reduce effects of slowest stage by introducing task parallelism. </a:t>
            </a:r>
          </a:p>
          <a:p>
            <a:pPr marL="796290" marR="39199" lvl="1"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Increases the throughput.</a:t>
            </a:r>
          </a:p>
        </p:txBody>
      </p:sp>
      <p:pic>
        <p:nvPicPr>
          <p:cNvPr id="1626" name="pasted-image.pdf"/>
          <p:cNvPicPr>
            <a:picLocks noChangeAspect="1"/>
          </p:cNvPicPr>
          <p:nvPr/>
        </p:nvPicPr>
        <p:blipFill>
          <a:blip r:embed="rId3">
            <a:extLst/>
          </a:blip>
          <a:stretch>
            <a:fillRect/>
          </a:stretch>
        </p:blipFill>
        <p:spPr>
          <a:xfrm>
            <a:off x="2859174" y="3759200"/>
            <a:ext cx="7286452" cy="4351631"/>
          </a:xfrm>
          <a:prstGeom prst="rect">
            <a:avLst/>
          </a:prstGeom>
          <a:ln w="12700">
            <a:miter lim="400000"/>
          </a:ln>
        </p:spPr>
      </p:pic>
    </p:spTree>
    <p:extLst>
      <p:ext uri="{BB962C8B-B14F-4D97-AF65-F5344CB8AC3E}">
        <p14:creationId xmlns:p14="http://schemas.microsoft.com/office/powerpoint/2010/main" val="147403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 name="Shape 162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29" name="Shape 1629"/>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30" name="Shape 163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3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33" name="Shape 1633"/>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Example</a:t>
            </a:r>
          </a:p>
        </p:txBody>
      </p:sp>
      <p:sp>
        <p:nvSpPr>
          <p:cNvPr id="1632" name="Shape 1632"/>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161</a:t>
            </a:fld>
            <a:endParaRPr/>
          </a:p>
        </p:txBody>
      </p:sp>
      <p:sp>
        <p:nvSpPr>
          <p:cNvPr id="1634" name="Shape 1634"/>
          <p:cNvSpPr/>
          <p:nvPr/>
        </p:nvSpPr>
        <p:spPr>
          <a:xfrm>
            <a:off x="392853" y="1625600"/>
            <a:ext cx="12228126" cy="7423122"/>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class ConsumerActor extends </a:t>
            </a:r>
            <a:r>
              <a:rPr>
                <a:solidFill>
                  <a:srgbClr val="0433FF"/>
                </a:solidFill>
              </a:rPr>
              <a:t>Actor</a:t>
            </a:r>
            <a:r>
              <a:t>&lt;Object&gt;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private double resultSoFar = 0;</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@Override</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protected void process(final Object theMsg)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if (theMsg != null)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final double[] dataArray = (double[]) theMsg;</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final double localRes = doComputation(dataArray);</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resultSoFar += localRes;</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 else { ...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private double doComputation(final double[] dataArray)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final double[] localSum = new double[2];</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r>
              <a:rPr>
                <a:solidFill>
                  <a:srgbClr val="0433FF"/>
                </a:solidFill>
              </a:rPr>
              <a:t>finish</a:t>
            </a:r>
            <a:r>
              <a:t>(() -&gt;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final int length = dataArray.length;</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final int limit1 = length / 2;</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r>
              <a:rPr>
                <a:solidFill>
                  <a:srgbClr val="0433FF"/>
                </a:solidFill>
              </a:rPr>
              <a:t>async</a:t>
            </a:r>
            <a:r>
              <a:t>(() -&gt;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localSum[0] = doComputation(dataArray, 0, limit1);</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localSum[1] = doComputation(dataArray, limit1, length);</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return localSum[0] + localSum[1];</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p>
          <a:p>
            <a:pPr marL="493888" marR="39199" indent="-493888" algn="l" defTabSz="914400">
              <a:lnSpc>
                <a:spcPct val="104000"/>
              </a:lnSpc>
              <a:buSzPct val="100000"/>
              <a:buAutoNum type="arabicPeriod"/>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000" b="1">
                <a:uFill>
                  <a:solidFill>
                    <a:srgbClr val="000000"/>
                  </a:solidFill>
                </a:uFill>
                <a:latin typeface="Courier"/>
                <a:ea typeface="Courier"/>
                <a:cs typeface="Courier"/>
                <a:sym typeface="Courier"/>
              </a:defRPr>
            </a:pPr>
            <a:r>
              <a:t>  }</a:t>
            </a:r>
          </a:p>
        </p:txBody>
      </p:sp>
    </p:spTree>
    <p:extLst>
      <p:ext uri="{BB962C8B-B14F-4D97-AF65-F5344CB8AC3E}">
        <p14:creationId xmlns:p14="http://schemas.microsoft.com/office/powerpoint/2010/main" val="678388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Shape 163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37" name="Shape 1637"/>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38" name="Shape 163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3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41" name="Shape 1641"/>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in HJ</a:t>
            </a:r>
          </a:p>
        </p:txBody>
      </p:sp>
      <p:sp>
        <p:nvSpPr>
          <p:cNvPr id="1640" name="Shape 1640"/>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162</a:t>
            </a:fld>
            <a:endParaRPr/>
          </a:p>
        </p:txBody>
      </p:sp>
      <p:sp>
        <p:nvSpPr>
          <p:cNvPr id="1642" name="Shape 1642"/>
          <p:cNvSpPr/>
          <p:nvPr/>
        </p:nvSpPr>
        <p:spPr>
          <a:xfrm>
            <a:off x="392853" y="1676400"/>
            <a:ext cx="12228126" cy="48641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lvl1pPr>
          </a:lstStyle>
          <a:p>
            <a:r>
              <a:t>Allow escaping asyncs inside MP body</a:t>
            </a:r>
          </a:p>
        </p:txBody>
      </p:sp>
      <p:sp>
        <p:nvSpPr>
          <p:cNvPr id="1643" name="Shape 1643"/>
          <p:cNvSpPr/>
          <p:nvPr/>
        </p:nvSpPr>
        <p:spPr>
          <a:xfrm>
            <a:off x="196427" y="2260600"/>
            <a:ext cx="12607432" cy="64662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class ParallelActor2 extends </a:t>
            </a:r>
            <a:r>
              <a:rPr>
                <a:solidFill>
                  <a:srgbClr val="0433FF"/>
                </a:solidFill>
              </a:rPr>
              <a:t>Actor</a:t>
            </a:r>
            <a:r>
              <a:t>&lt;Message&gt;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t>    </a:t>
            </a:r>
            <a:r>
              <a:rPr>
                <a:solidFill>
                  <a:srgbClr val="000000"/>
                </a:solidFill>
                <a:uFill>
                  <a:solidFill>
                    <a:srgbClr val="000000"/>
                  </a:solidFill>
                </a:uFill>
                <a:latin typeface="Courier"/>
                <a:ea typeface="Courier"/>
                <a:cs typeface="Courier"/>
                <a:sym typeface="Courier"/>
              </a:rPr>
              <a:t>void </a:t>
            </a:r>
            <a:r>
              <a:rPr>
                <a:latin typeface="Courier"/>
                <a:ea typeface="Courier"/>
                <a:cs typeface="Courier"/>
                <a:sym typeface="Courier"/>
              </a:rPr>
              <a:t>process</a:t>
            </a:r>
            <a:r>
              <a:rPr>
                <a:solidFill>
                  <a:srgbClr val="000000"/>
                </a:solidFill>
                <a:uFill>
                  <a:solidFill>
                    <a:srgbClr val="000000"/>
                  </a:solidFill>
                </a:uFill>
                <a:latin typeface="Courier"/>
                <a:ea typeface="Courier"/>
                <a:cs typeface="Courier"/>
                <a:sym typeface="Courier"/>
              </a:rPr>
              <a:t>(Message msg) {</a:t>
            </a:r>
          </a:p>
          <a:p>
            <a:pPr marL="509587" marR="39199" indent="-471487" algn="l" defTabSz="914400">
              <a:lnSpc>
                <a:spcPct val="120000"/>
              </a:lnSpc>
              <a:spcBef>
                <a:spcPts val="200"/>
              </a:spcBef>
              <a:buClr>
                <a:srgbClr val="000000"/>
              </a:buClr>
              <a:buSzPct val="100000"/>
              <a:buFont typeface="Courier"/>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a:ea typeface="Courier"/>
                <a:cs typeface="Courier"/>
                <a:sym typeface="Courier"/>
              </a:rPr>
              <a:t>     </a:t>
            </a:r>
            <a:r>
              <a:rPr>
                <a:uFill>
                  <a:solidFill>
                    <a:srgbClr val="000000"/>
                  </a:solidFill>
                </a:uFill>
                <a:latin typeface="Courier"/>
                <a:ea typeface="Courier"/>
                <a:cs typeface="Courier"/>
                <a:sym typeface="Courier"/>
              </a:rPr>
              <a:t>pause</a:t>
            </a:r>
            <a:r>
              <a:rPr>
                <a:solidFill>
                  <a:srgbClr val="000000"/>
                </a:solidFill>
                <a:uFill>
                  <a:solidFill>
                    <a:srgbClr val="000000"/>
                  </a:solidFill>
                </a:uFill>
                <a:latin typeface="Courier"/>
                <a:ea typeface="Courier"/>
                <a:cs typeface="Courier"/>
                <a:sym typeface="Courier"/>
              </a:rPr>
              <a:t>();</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S1; }); // escaping async</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S2; }); // escaping async</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async</a:t>
            </a:r>
            <a:r>
              <a:t>(() -&gt; { // async that must be executed before next message</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S3;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r>
              <a:rPr>
                <a:solidFill>
                  <a:srgbClr val="0433FF"/>
                </a:solidFill>
              </a:rPr>
              <a:t>resume</a:t>
            </a:r>
            <a:r>
              <a: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 </a:t>
            </a:r>
          </a:p>
          <a:p>
            <a:pPr marL="509587" marR="39199" indent="-471487" algn="l" defTabSz="914400">
              <a:lnSpc>
                <a:spcPct val="120000"/>
              </a:lnSpc>
              <a:spcBef>
                <a:spcPts val="200"/>
              </a:spcBef>
              <a:buSzPct val="100000"/>
              <a:buAutoNum type="arabicPeriod"/>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 pos="14300200" algn="l"/>
              </a:tabLst>
              <a:defRPr sz="2200" b="1">
                <a:uFill>
                  <a:solidFill>
                    <a:srgbClr val="000000"/>
                  </a:solidFill>
                </a:uFill>
                <a:latin typeface="Courier"/>
                <a:ea typeface="Courier"/>
                <a:cs typeface="Courier"/>
                <a:sym typeface="Courier"/>
              </a:defRPr>
            </a:pPr>
            <a:r>
              <a:t> }</a:t>
            </a:r>
          </a:p>
        </p:txBody>
      </p:sp>
    </p:spTree>
    <p:extLst>
      <p:ext uri="{BB962C8B-B14F-4D97-AF65-F5344CB8AC3E}">
        <p14:creationId xmlns:p14="http://schemas.microsoft.com/office/powerpoint/2010/main" val="67767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46" name="Shape 1646"/>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47" name="Shape 164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48"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50" name="Shape 1650"/>
          <p:cNvSpPr>
            <a:spLocks noGrp="1"/>
          </p:cNvSpPr>
          <p:nvPr>
            <p:ph type="title"/>
          </p:nvPr>
        </p:nvSpPr>
        <p:spPr>
          <a:xfrm>
            <a:off x="756355" y="25512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Parallelizing Actors in HJ</a:t>
            </a:r>
          </a:p>
        </p:txBody>
      </p:sp>
      <p:sp>
        <p:nvSpPr>
          <p:cNvPr id="1649" name="Shape 1649"/>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163</a:t>
            </a:fld>
            <a:endParaRPr/>
          </a:p>
        </p:txBody>
      </p:sp>
      <p:sp>
        <p:nvSpPr>
          <p:cNvPr id="1651" name="Shape 1651"/>
          <p:cNvSpPr/>
          <p:nvPr/>
        </p:nvSpPr>
        <p:spPr>
          <a:xfrm>
            <a:off x="392853" y="1625600"/>
            <a:ext cx="12228126" cy="48641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Two techniques: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Use finish construct to wrap asyncs in message processing body</a:t>
            </a:r>
          </a:p>
          <a:p>
            <a:pPr marL="1273640" marR="39199" indent="-320040"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Finish ensures all spawned asyncs complete before next message returning from process()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Allow escaping asyncs inside process() method</a:t>
            </a:r>
          </a:p>
          <a:p>
            <a:pPr marL="1273640" marR="39199" indent="-320040" algn="l" defTabSz="914400">
              <a:lnSpc>
                <a:spcPct val="104000"/>
              </a:lnSpc>
              <a:spcBef>
                <a:spcPts val="1400"/>
              </a:spcBef>
              <a:buClr>
                <a:srgbClr val="000000"/>
              </a:buClr>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solidFill>
                  <a:srgbClr val="0433FF"/>
                </a:solidFill>
                <a:uFill>
                  <a:solidFill>
                    <a:srgbClr val="0433FF"/>
                  </a:solidFill>
                </a:uFill>
                <a:latin typeface="Arial"/>
                <a:ea typeface="Arial"/>
                <a:cs typeface="Arial"/>
                <a:sym typeface="Arial"/>
              </a:defRPr>
            </a:pPr>
            <a:r>
              <a:rPr>
                <a:solidFill>
                  <a:srgbClr val="FF2600"/>
                </a:solidFill>
                <a:uFill>
                  <a:solidFill>
                    <a:srgbClr val="FF2600"/>
                  </a:solidFill>
                </a:uFill>
              </a:rPr>
              <a:t>WAIT!</a:t>
            </a:r>
            <a:r>
              <a:rPr>
                <a:solidFill>
                  <a:srgbClr val="000000"/>
                </a:solidFill>
                <a:uFill>
                  <a:solidFill>
                    <a:srgbClr val="000000"/>
                  </a:solidFill>
                </a:uFill>
              </a:rPr>
              <a:t> Won't escaping asyncs violate the one-message-at-a-time rule in actors</a:t>
            </a:r>
          </a:p>
          <a:p>
            <a:pPr marL="1273640" marR="39199" indent="-320040"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Solution: Use pause and resume</a:t>
            </a:r>
          </a:p>
        </p:txBody>
      </p:sp>
    </p:spTree>
    <p:extLst>
      <p:ext uri="{BB962C8B-B14F-4D97-AF65-F5344CB8AC3E}">
        <p14:creationId xmlns:p14="http://schemas.microsoft.com/office/powerpoint/2010/main" val="1624920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 name="Shape 165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54" name="Shape 1654"/>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55" name="Shape 165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56"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58" name="Shape 1658"/>
          <p:cNvSpPr>
            <a:spLocks noGrp="1"/>
          </p:cNvSpPr>
          <p:nvPr>
            <p:ph type="title"/>
          </p:nvPr>
        </p:nvSpPr>
        <p:spPr>
          <a:xfrm>
            <a:off x="756355" y="57008"/>
            <a:ext cx="11464996" cy="1045352"/>
          </a:xfrm>
          <a:prstGeom prst="rect">
            <a:avLst/>
          </a:prstGeom>
        </p:spPr>
        <p:txBody>
          <a:bodyPr lIns="72248" tIns="72248" rIns="72248" bIns="72248" anchor="b"/>
          <a:lstStyle>
            <a:lvl1pPr marL="39686" marR="39686" defTabSz="914400">
              <a:lnSpc>
                <a:spcPct val="81000"/>
              </a:lnSpc>
              <a:tabLst>
                <a:tab pos="50800" algn="l"/>
                <a:tab pos="698500" algn="l"/>
                <a:tab pos="1346200" algn="l"/>
                <a:tab pos="1993900" algn="l"/>
                <a:tab pos="2654300" algn="l"/>
                <a:tab pos="3302000" algn="l"/>
                <a:tab pos="3949700" algn="l"/>
                <a:tab pos="4597400" algn="l"/>
                <a:tab pos="5245100" algn="l"/>
                <a:tab pos="5905500" algn="l"/>
                <a:tab pos="6553200" algn="l"/>
                <a:tab pos="7200900" algn="l"/>
                <a:tab pos="7848600" algn="l"/>
                <a:tab pos="8496300" algn="l"/>
                <a:tab pos="9156700" algn="l"/>
                <a:tab pos="9804400" algn="l"/>
                <a:tab pos="10452100" algn="l"/>
                <a:tab pos="11099800" algn="l"/>
                <a:tab pos="11747500" algn="l"/>
                <a:tab pos="12407900" algn="l"/>
                <a:tab pos="13055600" algn="l"/>
              </a:tabLst>
              <a:defRPr sz="4400" b="1">
                <a:solidFill>
                  <a:srgbClr val="004C46"/>
                </a:solidFill>
                <a:uFill>
                  <a:solidFill>
                    <a:srgbClr val="004C46"/>
                  </a:solidFill>
                </a:uFill>
                <a:latin typeface="Arial"/>
                <a:ea typeface="Arial"/>
                <a:cs typeface="Arial"/>
                <a:sym typeface="Arial"/>
              </a:defRPr>
            </a:lvl1pPr>
          </a:lstStyle>
          <a:p>
            <a:r>
              <a:t>Uses of hybrid actor+task parallelism</a:t>
            </a:r>
          </a:p>
        </p:txBody>
      </p:sp>
      <p:sp>
        <p:nvSpPr>
          <p:cNvPr id="1657" name="Shape 1657"/>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164</a:t>
            </a:fld>
            <a:endParaRPr/>
          </a:p>
        </p:txBody>
      </p:sp>
      <p:sp>
        <p:nvSpPr>
          <p:cNvPr id="1659" name="Shape 1659"/>
          <p:cNvSpPr/>
          <p:nvPr/>
        </p:nvSpPr>
        <p:spPr>
          <a:xfrm>
            <a:off x="392853" y="1625600"/>
            <a:ext cx="12228126" cy="5111610"/>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Can use finish to detect actor termination</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Event-driven tasks</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Stateless Actors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If an actor has no state, it can process multiple messages in parallelism</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Pipeline Parallelism </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Actors represent pipeline stages</a:t>
            </a:r>
          </a:p>
          <a:p>
            <a:pPr marL="892004" marR="39199" indent="-395604" algn="l" defTabSz="914400">
              <a:lnSpc>
                <a:spcPct val="104000"/>
              </a:lnSpc>
              <a:spcBef>
                <a:spcPts val="1400"/>
              </a:spcBef>
              <a:buSzPct val="100000"/>
              <a:buFont typeface="Times New Roman"/>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Use tasks to balance pipeline by parallelizing slower stages</a:t>
            </a:r>
          </a:p>
        </p:txBody>
      </p:sp>
    </p:spTree>
    <p:extLst>
      <p:ext uri="{BB962C8B-B14F-4D97-AF65-F5344CB8AC3E}">
        <p14:creationId xmlns:p14="http://schemas.microsoft.com/office/powerpoint/2010/main" val="489707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 name="Shape 166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62" name="Shape 1662"/>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663" name="Shape 166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6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66" name="Shape 1666"/>
          <p:cNvSpPr>
            <a:spLocks noGrp="1"/>
          </p:cNvSpPr>
          <p:nvPr>
            <p:ph type="title"/>
          </p:nvPr>
        </p:nvSpPr>
        <p:spPr>
          <a:xfrm>
            <a:off x="756355" y="186548"/>
            <a:ext cx="11464996" cy="1045352"/>
          </a:xfrm>
          <a:prstGeom prst="rect">
            <a:avLst/>
          </a:prstGeom>
        </p:spPr>
        <p:txBody>
          <a:bodyPr lIns="72248" tIns="72248" rIns="72248" bIns="72248" anchor="b"/>
          <a:lstStyle>
            <a:lvl1pPr marL="34527" marR="34527" defTabSz="795527">
              <a:lnSpc>
                <a:spcPct val="81000"/>
              </a:lnSpc>
              <a:tabLst>
                <a:tab pos="38100" algn="l"/>
                <a:tab pos="609600" algn="l"/>
                <a:tab pos="1168400" algn="l"/>
                <a:tab pos="1739900" algn="l"/>
                <a:tab pos="2298700" algn="l"/>
                <a:tab pos="2870200" algn="l"/>
                <a:tab pos="3429000" algn="l"/>
                <a:tab pos="4000500" algn="l"/>
                <a:tab pos="4572000" algn="l"/>
                <a:tab pos="5130800" algn="l"/>
                <a:tab pos="5702300" algn="l"/>
                <a:tab pos="6261100" algn="l"/>
                <a:tab pos="6832600" algn="l"/>
                <a:tab pos="7391400" algn="l"/>
                <a:tab pos="7962900" algn="l"/>
                <a:tab pos="8521700" algn="l"/>
                <a:tab pos="9093200" algn="l"/>
                <a:tab pos="9652000" algn="l"/>
                <a:tab pos="10223500" algn="l"/>
                <a:tab pos="10795000" algn="l"/>
                <a:tab pos="11353800" algn="l"/>
              </a:tabLst>
              <a:defRPr sz="3828" b="1">
                <a:solidFill>
                  <a:srgbClr val="004C46"/>
                </a:solidFill>
                <a:uFill>
                  <a:solidFill>
                    <a:srgbClr val="004C46"/>
                  </a:solidFill>
                </a:uFill>
                <a:latin typeface="Arial"/>
                <a:ea typeface="Arial"/>
                <a:cs typeface="Arial"/>
                <a:sym typeface="Arial"/>
              </a:defRPr>
            </a:lvl1pPr>
          </a:lstStyle>
          <a:p>
            <a:r>
              <a:t>Summary of Mutual Exclusion approaches in HJ</a:t>
            </a:r>
          </a:p>
        </p:txBody>
      </p:sp>
      <p:sp>
        <p:nvSpPr>
          <p:cNvPr id="1665" name="Shape 1665"/>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165</a:t>
            </a:fld>
            <a:endParaRPr/>
          </a:p>
        </p:txBody>
      </p:sp>
      <p:sp>
        <p:nvSpPr>
          <p:cNvPr id="1667" name="Shape 1667"/>
          <p:cNvSpPr/>
          <p:nvPr/>
        </p:nvSpPr>
        <p:spPr>
          <a:xfrm>
            <a:off x="392853" y="1625600"/>
            <a:ext cx="12228126" cy="7459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Isolated --- analogous to critical sections</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Object-based isolation, isolated(a, b, ...)</a:t>
            </a:r>
          </a:p>
          <a:p>
            <a:pPr marL="796290" marR="39199" lvl="1"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Single object in list --- like monitor operations on object</a:t>
            </a:r>
          </a:p>
          <a:p>
            <a:pPr marL="796290" marR="39199" lvl="1"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Multiple objects in list --- deadlock-free mutual exclusion on sets of objects</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Java atomic variables --- optimized implementation of object-based isolation</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Java concurrent collections --- optimized implementation of monitors</a:t>
            </a:r>
          </a:p>
          <a:p>
            <a:pPr marL="597364" marR="39199" indent="-453390" algn="l" defTabSz="914400">
              <a:lnSpc>
                <a:spcPct val="104000"/>
              </a:lnSpc>
              <a:spcBef>
                <a:spcPts val="1400"/>
              </a:spcBef>
              <a:buSzPct val="45000"/>
              <a:buFont typeface="Wingdings"/>
              <a:buChar char=""/>
              <a:tabLst>
                <a:tab pos="660400" algn="l"/>
                <a:tab pos="1308100" algn="l"/>
                <a:tab pos="1968500" algn="l"/>
                <a:tab pos="2616200" algn="l"/>
                <a:tab pos="3263900" algn="l"/>
                <a:tab pos="3911600" algn="l"/>
                <a:tab pos="4559300" algn="l"/>
                <a:tab pos="5219700" algn="l"/>
                <a:tab pos="5867400" algn="l"/>
                <a:tab pos="6515100" algn="l"/>
                <a:tab pos="7162800" algn="l"/>
                <a:tab pos="7810500" algn="l"/>
                <a:tab pos="8470900" algn="l"/>
                <a:tab pos="9118600" algn="l"/>
                <a:tab pos="9766300" algn="l"/>
                <a:tab pos="10414000" algn="l"/>
                <a:tab pos="11061700" algn="l"/>
                <a:tab pos="11722100" algn="l"/>
                <a:tab pos="12369800" algn="l"/>
                <a:tab pos="13017500" algn="l"/>
                <a:tab pos="13665200" algn="l"/>
                <a:tab pos="13703300" algn="l"/>
              </a:tabLst>
              <a:defRPr sz="2800" b="1">
                <a:uFill>
                  <a:solidFill>
                    <a:srgbClr val="000000"/>
                  </a:solidFill>
                </a:uFill>
                <a:latin typeface="Arial"/>
                <a:ea typeface="Arial"/>
                <a:cs typeface="Arial"/>
                <a:sym typeface="Arial"/>
              </a:defRPr>
            </a:pPr>
            <a:r>
              <a:t>Actors --- different paradigm from task parallelism (mutual exclusion by default)</a:t>
            </a:r>
          </a:p>
        </p:txBody>
      </p:sp>
    </p:spTree>
    <p:extLst>
      <p:ext uri="{BB962C8B-B14F-4D97-AF65-F5344CB8AC3E}">
        <p14:creationId xmlns:p14="http://schemas.microsoft.com/office/powerpoint/2010/main" val="1364499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Shape 166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70" name="Shape 1670"/>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671" name="Shape 167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7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74" name="Shape 167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673" name="Shape 1673"/>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166</a:t>
            </a:fld>
            <a:endParaRPr/>
          </a:p>
        </p:txBody>
      </p:sp>
      <p:sp>
        <p:nvSpPr>
          <p:cNvPr id="1675" name="Shape 1675"/>
          <p:cNvSpPr/>
          <p:nvPr/>
        </p:nvSpPr>
        <p:spPr>
          <a:xfrm>
            <a:off x="747324" y="1481102"/>
            <a:ext cx="12210063" cy="7423574"/>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622616"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1 (Parallelism)</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Task and Loop-level Parallelism (Async, Finish, Forall)</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Futures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Data-driven Tasks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Data Races and Determinism</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BREAK</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2 (Concurrency)</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Global and Object-based Isolation</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Actors</a:t>
            </a:r>
          </a:p>
          <a:p>
            <a:pPr marL="1027429" marR="39686" lvl="1" indent="-582929" algn="l" defTabSz="914400">
              <a:lnSpc>
                <a:spcPct val="90000"/>
              </a:lnSpc>
              <a:spcBef>
                <a:spcPts val="1400"/>
              </a:spcBef>
              <a:buSzPct val="130000"/>
              <a:buFont typeface="Comic Sans MS"/>
              <a:buChar char="•"/>
              <a:defRPr sz="2800" b="1">
                <a:solidFill>
                  <a:srgbClr val="0433FF"/>
                </a:solidFill>
                <a:uFill>
                  <a:solidFill>
                    <a:srgbClr val="000000"/>
                  </a:solidFill>
                </a:uFill>
                <a:latin typeface="Arial"/>
                <a:ea typeface="Arial"/>
                <a:cs typeface="Arial"/>
                <a:sym typeface="Arial"/>
              </a:defRPr>
            </a:pPr>
            <a:r>
              <a:t>HJ-Lib Implementation</a:t>
            </a:r>
          </a:p>
        </p:txBody>
      </p:sp>
    </p:spTree>
    <p:extLst>
      <p:ext uri="{BB962C8B-B14F-4D97-AF65-F5344CB8AC3E}">
        <p14:creationId xmlns:p14="http://schemas.microsoft.com/office/powerpoint/2010/main" val="168238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Shape 167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78" name="Shape 1678"/>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679" name="Shape 167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8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82" name="Shape 1682"/>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Habanero-Java library </a:t>
            </a:r>
          </a:p>
        </p:txBody>
      </p:sp>
      <p:sp>
        <p:nvSpPr>
          <p:cNvPr id="1683" name="Shape 1683"/>
          <p:cNvSpPr>
            <a:spLocks noGrp="1"/>
          </p:cNvSpPr>
          <p:nvPr>
            <p:ph type="body" idx="1"/>
          </p:nvPr>
        </p:nvSpPr>
        <p:spPr>
          <a:xfrm>
            <a:off x="747324" y="1481102"/>
            <a:ext cx="12210063"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Pure Java library without any other dependencies</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endParaRP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Uses Java 8 Lambda Expressions</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Required for terse syntax</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Early access release downloads of the Java 8 available</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Target release of Java 8 is March 2014</a:t>
            </a:r>
          </a:p>
        </p:txBody>
      </p:sp>
      <p:sp>
        <p:nvSpPr>
          <p:cNvPr id="1681" name="Shape 1681"/>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167</a:t>
            </a:fld>
            <a:endParaRPr/>
          </a:p>
        </p:txBody>
      </p:sp>
      <p:pic>
        <p:nvPicPr>
          <p:cNvPr id="1684" name="Screen Shot 2014-02-15 at Feb 15, 20147.27 AM.png"/>
          <p:cNvPicPr>
            <a:picLocks noChangeAspect="1"/>
          </p:cNvPicPr>
          <p:nvPr/>
        </p:nvPicPr>
        <p:blipFill>
          <a:blip r:embed="rId3">
            <a:extLst/>
          </a:blip>
          <a:stretch>
            <a:fillRect/>
          </a:stretch>
        </p:blipFill>
        <p:spPr>
          <a:xfrm>
            <a:off x="1574800" y="1981200"/>
            <a:ext cx="7734516" cy="3314793"/>
          </a:xfrm>
          <a:prstGeom prst="rect">
            <a:avLst/>
          </a:prstGeom>
          <a:ln w="12700">
            <a:miter lim="400000"/>
          </a:ln>
        </p:spPr>
      </p:pic>
    </p:spTree>
    <p:extLst>
      <p:ext uri="{BB962C8B-B14F-4D97-AF65-F5344CB8AC3E}">
        <p14:creationId xmlns:p14="http://schemas.microsoft.com/office/powerpoint/2010/main" val="149834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Shape 168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87" name="Shape 1687"/>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688" name="Shape 168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8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91" name="Shape 1691"/>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HJ-lib Implementation</a:t>
            </a:r>
          </a:p>
        </p:txBody>
      </p:sp>
      <p:sp>
        <p:nvSpPr>
          <p:cNvPr id="1692" name="Shape 1692"/>
          <p:cNvSpPr>
            <a:spLocks noGrp="1"/>
          </p:cNvSpPr>
          <p:nvPr>
            <p:ph type="body" idx="1"/>
          </p:nvPr>
        </p:nvSpPr>
        <p:spPr>
          <a:xfrm>
            <a:off x="343652" y="1481102"/>
            <a:ext cx="12285886"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Runs standard Java code</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Relies on JIT optimizations.</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async tasks are custom Runnable classes called Activity</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Uses the ForkJoinPool implementation of the ExecutorService to schedule async tasks</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Synchronization constructs implemented with custom data structures</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Based around DataDrivenContol</a:t>
            </a:r>
          </a:p>
        </p:txBody>
      </p:sp>
      <p:sp>
        <p:nvSpPr>
          <p:cNvPr id="1690" name="Shape 1690"/>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168</a:t>
            </a:fld>
            <a:endParaRPr/>
          </a:p>
        </p:txBody>
      </p:sp>
    </p:spTree>
    <p:extLst>
      <p:ext uri="{BB962C8B-B14F-4D97-AF65-F5344CB8AC3E}">
        <p14:creationId xmlns:p14="http://schemas.microsoft.com/office/powerpoint/2010/main" val="1258026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Shape 169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695" name="Shape 1695"/>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696" name="Shape 169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69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699" name="Shape 1699"/>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DataDrivenControl</a:t>
            </a:r>
          </a:p>
        </p:txBody>
      </p:sp>
      <p:sp>
        <p:nvSpPr>
          <p:cNvPr id="1700" name="Shape 1700"/>
          <p:cNvSpPr>
            <a:spLocks noGrp="1"/>
          </p:cNvSpPr>
          <p:nvPr>
            <p:ph type="body" idx="1"/>
          </p:nvPr>
        </p:nvSpPr>
        <p:spPr>
          <a:xfrm>
            <a:off x="343652" y="1481102"/>
            <a:ext cx="12285886"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Dynamic single-assignment of value</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Binds a value and a list of code blocks </a:t>
            </a:r>
          </a:p>
          <a:p>
            <a:pPr marL="582929"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Code blocks are suspended until value becomes available</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Blocks the underlying worker thread.</a:t>
            </a:r>
          </a:p>
          <a:p>
            <a:pPr marL="582929"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Code blocks executed only when value is resolved</a:t>
            </a:r>
          </a:p>
        </p:txBody>
      </p:sp>
      <p:sp>
        <p:nvSpPr>
          <p:cNvPr id="1698" name="Shape 1698"/>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169</a:t>
            </a:fld>
            <a:endParaRPr/>
          </a:p>
        </p:txBody>
      </p:sp>
    </p:spTree>
    <p:extLst>
      <p:ext uri="{BB962C8B-B14F-4D97-AF65-F5344CB8AC3E}">
        <p14:creationId xmlns:p14="http://schemas.microsoft.com/office/powerpoint/2010/main" val="168116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4572736"/>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6778937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Shape 170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03" name="Shape 1703"/>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04" name="Shape 170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0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07" name="Shape 170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Blocking Constructs</a:t>
            </a:r>
          </a:p>
        </p:txBody>
      </p:sp>
      <p:sp>
        <p:nvSpPr>
          <p:cNvPr id="1708" name="Shape 1708"/>
          <p:cNvSpPr>
            <a:spLocks noGrp="1"/>
          </p:cNvSpPr>
          <p:nvPr>
            <p:ph type="body" idx="1"/>
          </p:nvPr>
        </p:nvSpPr>
        <p:spPr>
          <a:xfrm>
            <a:off x="343652" y="1481102"/>
            <a:ext cx="12285886"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Examples:</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End of finish</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Future get</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Phaser next</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Blocks underlying worker thread</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Use ManagedBlocker interface to launch additional worker threads</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Too many blocking constructs can result in lack of performance and exceptions</a:t>
            </a:r>
          </a:p>
          <a:p>
            <a:pPr marL="1027429" marR="39686" lvl="1" indent="-582929" defTabSz="914400">
              <a:lnSpc>
                <a:spcPct val="90000"/>
              </a:lnSpc>
              <a:spcBef>
                <a:spcPts val="1400"/>
              </a:spcBef>
              <a:buSzPct val="130000"/>
              <a:buFont typeface="Comic Sans MS"/>
              <a:defRPr sz="2000" b="1">
                <a:uFill>
                  <a:solidFill>
                    <a:srgbClr val="000000"/>
                  </a:solidFill>
                </a:uFill>
                <a:latin typeface="Courier"/>
                <a:ea typeface="Courier"/>
                <a:cs typeface="Courier"/>
                <a:sym typeface="Courier"/>
              </a:defRPr>
            </a:pPr>
            <a:r>
              <a:t>java.lang.IllegalStateException: Error in executing blocked code! [89 blocked threads]</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Maximum number of worker threads can be configured</a:t>
            </a:r>
          </a:p>
          <a:p>
            <a:pPr marL="1027429" marR="39686" lvl="1" indent="-582929" defTabSz="914400">
              <a:lnSpc>
                <a:spcPct val="90000"/>
              </a:lnSpc>
              <a:spcBef>
                <a:spcPts val="1400"/>
              </a:spcBef>
              <a:buSzPct val="130000"/>
              <a:buFont typeface="Comic Sans MS"/>
              <a:defRPr sz="2000" b="1">
                <a:uFill>
                  <a:solidFill>
                    <a:srgbClr val="000000"/>
                  </a:solidFill>
                </a:uFill>
                <a:latin typeface="Courier"/>
                <a:ea typeface="Courier"/>
                <a:cs typeface="Courier"/>
                <a:sym typeface="Courier"/>
              </a:defRPr>
            </a:pPr>
            <a:r>
              <a:t>System.setProperty(HjSystemProperty.maxThreads.propertyKey(), "100");</a:t>
            </a:r>
          </a:p>
        </p:txBody>
      </p:sp>
      <p:sp>
        <p:nvSpPr>
          <p:cNvPr id="1706" name="Shape 1706"/>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170</a:t>
            </a:fld>
            <a:endParaRPr/>
          </a:p>
        </p:txBody>
      </p:sp>
    </p:spTree>
    <p:extLst>
      <p:ext uri="{BB962C8B-B14F-4D97-AF65-F5344CB8AC3E}">
        <p14:creationId xmlns:p14="http://schemas.microsoft.com/office/powerpoint/2010/main" val="92475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Shape 171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1" name="Shape 1711"/>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12" name="Shape 171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1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15" name="Shape 1715"/>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Deadlock Detection</a:t>
            </a:r>
          </a:p>
        </p:txBody>
      </p:sp>
      <p:sp>
        <p:nvSpPr>
          <p:cNvPr id="1716" name="Shape 1716"/>
          <p:cNvSpPr>
            <a:spLocks noGrp="1"/>
          </p:cNvSpPr>
          <p:nvPr>
            <p:ph type="body" idx="1"/>
          </p:nvPr>
        </p:nvSpPr>
        <p:spPr>
          <a:xfrm>
            <a:off x="343652" y="1481102"/>
            <a:ext cx="12285886"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Runtime keeps track of number of ready and suspended tasks</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Implemented using Observer pattern</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Deadlock reported when there are no ready tasks but at least one suspended task</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Example:</a:t>
            </a:r>
          </a:p>
          <a:p>
            <a:pPr marL="1027429" marR="39686" lvl="1" indent="-582929" defTabSz="914400">
              <a:lnSpc>
                <a:spcPct val="90000"/>
              </a:lnSpc>
              <a:spcBef>
                <a:spcPts val="1400"/>
              </a:spcBef>
              <a:buSzPct val="130000"/>
              <a:buFont typeface="Comic Sans MS"/>
              <a:defRPr sz="2000" b="1">
                <a:uFill>
                  <a:solidFill>
                    <a:srgbClr val="000000"/>
                  </a:solidFill>
                </a:uFill>
                <a:latin typeface="Courier"/>
                <a:ea typeface="Courier"/>
                <a:cs typeface="Courier"/>
                <a:sym typeface="Courier"/>
              </a:defRPr>
            </a:pPr>
            <a:r>
              <a:t>edu.rice.hj.runtime.util.DeadlockException: DEADLOCK: total tasks: 3, completed tasks: 0, suspended tasks: 3</a:t>
            </a:r>
          </a:p>
        </p:txBody>
      </p:sp>
      <p:sp>
        <p:nvSpPr>
          <p:cNvPr id="1714" name="Shape 1714"/>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171</a:t>
            </a:fld>
            <a:endParaRPr/>
          </a:p>
        </p:txBody>
      </p:sp>
    </p:spTree>
    <p:extLst>
      <p:ext uri="{BB962C8B-B14F-4D97-AF65-F5344CB8AC3E}">
        <p14:creationId xmlns:p14="http://schemas.microsoft.com/office/powerpoint/2010/main" val="98522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 name="Shape 171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9" name="Shape 1719"/>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720" name="Shape 172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2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22" name="Shape 1722"/>
          <p:cNvSpPr>
            <a:spLocks noGrp="1"/>
          </p:cNvSpPr>
          <p:nvPr>
            <p:ph type="title"/>
          </p:nvPr>
        </p:nvSpPr>
        <p:spPr>
          <a:xfrm>
            <a:off x="756355" y="264665"/>
            <a:ext cx="11464997" cy="891036"/>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Implementation of finish statement</a:t>
            </a:r>
          </a:p>
        </p:txBody>
      </p:sp>
      <p:sp>
        <p:nvSpPr>
          <p:cNvPr id="1723" name="Shape 1723"/>
          <p:cNvSpPr>
            <a:spLocks noGrp="1"/>
          </p:cNvSpPr>
          <p:nvPr>
            <p:ph type="body" idx="1"/>
          </p:nvPr>
        </p:nvSpPr>
        <p:spPr>
          <a:xfrm>
            <a:off x="568959" y="1625599"/>
            <a:ext cx="12205549" cy="6783885"/>
          </a:xfrm>
          <a:prstGeom prst="rect">
            <a:avLst/>
          </a:prstGeom>
        </p:spPr>
        <p:txBody>
          <a:bodyPr lIns="54186" tIns="54186" rIns="54186" bIns="54186" anchor="t"/>
          <a:lstStyle/>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Finish scopes are tracked using ThreadLocal variables</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Each new finish scope </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Pushed on to a stack</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Keeps track of number of spawned tasks</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Number of completed tasks</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Wraps a DataDrivenControl instance</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End of finish is blocking</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Uses DataDrivenControl.pause()</a:t>
            </a:r>
          </a:p>
          <a:p>
            <a:pPr marL="924560" marR="39686" lvl="1" indent="-480060" defTabSz="914400">
              <a:lnSpc>
                <a:spcPct val="80000"/>
              </a:lnSpc>
              <a:spcBef>
                <a:spcPts val="1200"/>
              </a:spcBef>
              <a:buSzPct val="130000"/>
              <a:defRPr sz="2800" b="1">
                <a:uFill>
                  <a:solidFill>
                    <a:srgbClr val="000000"/>
                  </a:solidFill>
                </a:uFill>
                <a:latin typeface="Arial"/>
                <a:ea typeface="Arial"/>
                <a:cs typeface="Arial"/>
                <a:sym typeface="Arial"/>
              </a:defRPr>
            </a:pPr>
            <a:r>
              <a:t>DataDrivenControl is resolved when number of spawned tasks equals number of completed tasks</a:t>
            </a:r>
          </a:p>
        </p:txBody>
      </p:sp>
      <p:sp>
        <p:nvSpPr>
          <p:cNvPr id="1724" name="Shape 1724"/>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172</a:t>
            </a:fld>
            <a:endParaRPr/>
          </a:p>
        </p:txBody>
      </p:sp>
    </p:spTree>
    <p:extLst>
      <p:ext uri="{BB962C8B-B14F-4D97-AF65-F5344CB8AC3E}">
        <p14:creationId xmlns:p14="http://schemas.microsoft.com/office/powerpoint/2010/main" val="1553370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Shape 172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27" name="Shape 1727"/>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728" name="Shape 172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29"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30" name="Shape 1730"/>
          <p:cNvSpPr>
            <a:spLocks noGrp="1"/>
          </p:cNvSpPr>
          <p:nvPr>
            <p:ph type="title"/>
          </p:nvPr>
        </p:nvSpPr>
        <p:spPr>
          <a:xfrm>
            <a:off x="756355" y="264665"/>
            <a:ext cx="11464997" cy="891036"/>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Isolated statement</a:t>
            </a:r>
          </a:p>
        </p:txBody>
      </p:sp>
      <p:sp>
        <p:nvSpPr>
          <p:cNvPr id="1731" name="Shape 1731"/>
          <p:cNvSpPr>
            <a:spLocks noGrp="1"/>
          </p:cNvSpPr>
          <p:nvPr>
            <p:ph type="body" idx="1"/>
          </p:nvPr>
        </p:nvSpPr>
        <p:spPr>
          <a:xfrm>
            <a:off x="568959" y="1625599"/>
            <a:ext cx="12205549" cy="7344552"/>
          </a:xfrm>
          <a:prstGeom prst="rect">
            <a:avLst/>
          </a:prstGeom>
        </p:spPr>
        <p:txBody>
          <a:bodyPr lIns="54186" tIns="54186" rIns="54186" bIns="54186" anchor="t"/>
          <a:lstStyle/>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Uses ReentrantReadWriteLock instances</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Number of locks is configurable using:</a:t>
            </a:r>
          </a:p>
          <a:p>
            <a:pPr marL="924560" marR="39686" lvl="1" indent="-480060" defTabSz="914400">
              <a:lnSpc>
                <a:spcPct val="80000"/>
              </a:lnSpc>
              <a:spcBef>
                <a:spcPts val="1200"/>
              </a:spcBef>
              <a:buSzPct val="130000"/>
              <a:defRPr sz="2000" b="1">
                <a:uFill>
                  <a:solidFill>
                    <a:srgbClr val="000000"/>
                  </a:solidFill>
                </a:uFill>
                <a:latin typeface="Courier"/>
                <a:ea typeface="Courier"/>
                <a:cs typeface="Courier"/>
                <a:sym typeface="Courier"/>
              </a:defRPr>
            </a:pPr>
            <a:r>
              <a:t>System.setProperty(HjSystemProperty.isolatedLocks.propertyKey(), "10");</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Object-based isolation hashes to lock instances</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Global isolated required obtaining all lock instances in write mode</a:t>
            </a:r>
          </a:p>
        </p:txBody>
      </p:sp>
      <p:sp>
        <p:nvSpPr>
          <p:cNvPr id="1732" name="Shape 1732"/>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173</a:t>
            </a:fld>
            <a:endParaRPr/>
          </a:p>
        </p:txBody>
      </p:sp>
    </p:spTree>
    <p:extLst>
      <p:ext uri="{BB962C8B-B14F-4D97-AF65-F5344CB8AC3E}">
        <p14:creationId xmlns:p14="http://schemas.microsoft.com/office/powerpoint/2010/main" val="53954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 name="Shape 173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35" name="Shape 1735"/>
          <p:cNvSpPr/>
          <p:nvPr/>
        </p:nvSpPr>
        <p:spPr>
          <a:xfrm>
            <a:off x="4278488" y="9281724"/>
            <a:ext cx="4650804" cy="469901"/>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39" marR="40639" algn="l" defTabSz="914400">
              <a:buFont typeface="Comic Sans MS"/>
              <a:defRPr sz="1800" b="1">
                <a:solidFill>
                  <a:srgbClr val="0433FF"/>
                </a:solidFill>
                <a:uFill>
                  <a:solidFill>
                    <a:srgbClr val="0433FF"/>
                  </a:solidFill>
                </a:uFill>
                <a:latin typeface="Arial"/>
                <a:ea typeface="Arial"/>
                <a:cs typeface="Arial"/>
                <a:sym typeface="Arial"/>
              </a:defRPr>
            </a:lvl1pPr>
          </a:lstStyle>
          <a:p>
            <a:pPr>
              <a:defRPr sz="2800"/>
            </a:pPr>
            <a:r>
              <a:rPr sz="1800"/>
              <a:t>PPoPP 2014 Tutorial (S. Imam, V. Sarkar)</a:t>
            </a:r>
          </a:p>
        </p:txBody>
      </p:sp>
      <p:sp>
        <p:nvSpPr>
          <p:cNvPr id="1736" name="Shape 173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3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38" name="Shape 1738"/>
          <p:cNvSpPr>
            <a:spLocks noGrp="1"/>
          </p:cNvSpPr>
          <p:nvPr>
            <p:ph type="title"/>
          </p:nvPr>
        </p:nvSpPr>
        <p:spPr>
          <a:xfrm>
            <a:off x="756355" y="264665"/>
            <a:ext cx="11464997" cy="891036"/>
          </a:xfrm>
          <a:prstGeom prst="rect">
            <a:avLst/>
          </a:prstGeom>
        </p:spPr>
        <p:txBody>
          <a:bodyPr lIns="54186" tIns="54186" rIns="54186" bIns="54186"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Implementation of Actors</a:t>
            </a:r>
          </a:p>
        </p:txBody>
      </p:sp>
      <p:sp>
        <p:nvSpPr>
          <p:cNvPr id="1739" name="Shape 1739"/>
          <p:cNvSpPr>
            <a:spLocks noGrp="1"/>
          </p:cNvSpPr>
          <p:nvPr>
            <p:ph type="body" idx="1"/>
          </p:nvPr>
        </p:nvSpPr>
        <p:spPr>
          <a:xfrm>
            <a:off x="568959" y="1625599"/>
            <a:ext cx="12205549" cy="7308428"/>
          </a:xfrm>
          <a:prstGeom prst="rect">
            <a:avLst/>
          </a:prstGeom>
        </p:spPr>
        <p:txBody>
          <a:bodyPr lIns="54186" tIns="54186" rIns="54186" bIns="54186" anchor="t"/>
          <a:lstStyle/>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Mailbox uses custom concurrent linked-list implementation</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Message processed in asynchronous tasks</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Messages are multiplexed into single task instance to reduce overhead of task creation</a:t>
            </a:r>
          </a:p>
          <a:p>
            <a:pPr marL="519746" marR="39686" indent="-480059" defTabSz="914400">
              <a:lnSpc>
                <a:spcPct val="80000"/>
              </a:lnSpc>
              <a:spcBef>
                <a:spcPts val="1200"/>
              </a:spcBef>
              <a:buSzPct val="130000"/>
              <a:defRPr sz="2800" b="1">
                <a:uFill>
                  <a:solidFill>
                    <a:srgbClr val="000000"/>
                  </a:solidFill>
                </a:uFill>
                <a:latin typeface="Arial"/>
                <a:ea typeface="Arial"/>
                <a:cs typeface="Arial"/>
                <a:sym typeface="Arial"/>
              </a:defRPr>
            </a:pPr>
            <a:r>
              <a:t>pause/resume implemented using DataDrivenControl to launch message processing tasks</a:t>
            </a:r>
          </a:p>
        </p:txBody>
      </p:sp>
      <p:sp>
        <p:nvSpPr>
          <p:cNvPr id="1740" name="Shape 1740"/>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174</a:t>
            </a:fld>
            <a:endParaRPr/>
          </a:p>
        </p:txBody>
      </p:sp>
    </p:spTree>
    <p:extLst>
      <p:ext uri="{BB962C8B-B14F-4D97-AF65-F5344CB8AC3E}">
        <p14:creationId xmlns:p14="http://schemas.microsoft.com/office/powerpoint/2010/main" val="1524522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 name="Shape 174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43" name="Shape 1743"/>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44" name="Shape 174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4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47" name="Shape 174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HJ-lib Release</a:t>
            </a:r>
          </a:p>
        </p:txBody>
      </p:sp>
      <p:sp>
        <p:nvSpPr>
          <p:cNvPr id="1748" name="Shape 1748"/>
          <p:cNvSpPr>
            <a:spLocks noGrp="1"/>
          </p:cNvSpPr>
          <p:nvPr>
            <p:ph type="body" idx="1"/>
          </p:nvPr>
        </p:nvSpPr>
        <p:spPr>
          <a:xfrm>
            <a:off x="747324" y="1481102"/>
            <a:ext cx="12210063"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Single jar available for download</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rPr u="sng">
                <a:hlinkClick r:id="rId3"/>
              </a:rPr>
              <a:t>http://www.cs.rice.edu/~vs3/hjlib/habanero-java-lib.jar</a:t>
            </a:r>
            <a:r>
              <a:t> </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Installation Instructions</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rPr u="sng">
                <a:hlinkClick r:id="rId4"/>
              </a:rPr>
              <a:t>https://wiki.rice.edu/confluence/display/PARPROG/Download+and+Set+Up</a:t>
            </a:r>
            <a:r>
              <a:t> </a:t>
            </a:r>
          </a:p>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PPoPP Tutorial</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rPr u="sng">
                <a:hlinkClick r:id="rId5"/>
              </a:rPr>
              <a:t>https://wiki.rice.edu/confluence/display/PARPROG/Habanero-Java%3A+Multicore+Programming+for+the+Masses</a:t>
            </a:r>
            <a:r>
              <a:t> </a:t>
            </a:r>
          </a:p>
        </p:txBody>
      </p:sp>
      <p:sp>
        <p:nvSpPr>
          <p:cNvPr id="1746" name="Shape 1746"/>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175</a:t>
            </a:fld>
            <a:endParaRPr/>
          </a:p>
        </p:txBody>
      </p:sp>
    </p:spTree>
    <p:extLst>
      <p:ext uri="{BB962C8B-B14F-4D97-AF65-F5344CB8AC3E}">
        <p14:creationId xmlns:p14="http://schemas.microsoft.com/office/powerpoint/2010/main" val="101971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51" name="Shape 1751"/>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52" name="Shape 175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5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55" name="Shape 1755"/>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Future Directions</a:t>
            </a:r>
          </a:p>
        </p:txBody>
      </p:sp>
      <p:sp>
        <p:nvSpPr>
          <p:cNvPr id="1756" name="Shape 1756"/>
          <p:cNvSpPr>
            <a:spLocks noGrp="1"/>
          </p:cNvSpPr>
          <p:nvPr>
            <p:ph type="body" idx="1"/>
          </p:nvPr>
        </p:nvSpPr>
        <p:spPr>
          <a:xfrm>
            <a:off x="343652" y="1481102"/>
            <a:ext cx="12285886" cy="7423574"/>
          </a:xfrm>
          <a:prstGeom prst="rect">
            <a:avLst/>
          </a:prstGeom>
        </p:spPr>
        <p:txBody>
          <a:bodyPr lIns="72248" tIns="72248" rIns="72248" bIns="72248" anchor="t"/>
          <a:lstStyle/>
          <a:p>
            <a:pPr marL="622616" marR="39686"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Cooperative Runtime for HJ-lib</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No threads are ever blocked!</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Uses Delimited Continuations and DataDrivenControl</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Introduce Kilim Weaver dependency </a:t>
            </a:r>
          </a:p>
          <a:p>
            <a:pPr marL="1471929" marR="39686" lvl="2"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rPr u="sng">
                <a:hlinkClick r:id="rId3"/>
              </a:rPr>
              <a:t>http://www.malhar.net/sriram/kilim/</a:t>
            </a:r>
          </a:p>
          <a:p>
            <a:pPr marL="1027429" marR="39686" lvl="1" indent="-582929" defTabSz="914400">
              <a:lnSpc>
                <a:spcPct val="90000"/>
              </a:lnSpc>
              <a:spcBef>
                <a:spcPts val="1400"/>
              </a:spcBef>
              <a:buSzPct val="130000"/>
              <a:buFont typeface="Comic Sans MS"/>
              <a:defRPr sz="2800" b="1">
                <a:uFill>
                  <a:solidFill>
                    <a:srgbClr val="000000"/>
                  </a:solidFill>
                </a:uFill>
                <a:latin typeface="Arial"/>
                <a:ea typeface="Arial"/>
                <a:cs typeface="Arial"/>
                <a:sym typeface="Arial"/>
              </a:defRPr>
            </a:pPr>
            <a:r>
              <a:t>Initial support for Java 7 syntax (Kilim / ASM limitation)</a:t>
            </a:r>
          </a:p>
        </p:txBody>
      </p:sp>
      <p:sp>
        <p:nvSpPr>
          <p:cNvPr id="1754" name="Shape 1754"/>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176</a:t>
            </a:fld>
            <a:endParaRPr/>
          </a:p>
        </p:txBody>
      </p:sp>
    </p:spTree>
    <p:extLst>
      <p:ext uri="{BB962C8B-B14F-4D97-AF65-F5344CB8AC3E}">
        <p14:creationId xmlns:p14="http://schemas.microsoft.com/office/powerpoint/2010/main" val="1354517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Shape 1758"/>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59" name="Shape 1759"/>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39" marR="40639"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6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1761" name="Shape 1761"/>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BACKUP SLIDES START HERE</a:t>
            </a:r>
          </a:p>
        </p:txBody>
      </p:sp>
      <p:sp>
        <p:nvSpPr>
          <p:cNvPr id="1762" name="Shape 1762"/>
          <p:cNvSpPr>
            <a:spLocks noGrp="1"/>
          </p:cNvSpPr>
          <p:nvPr>
            <p:ph type="body" idx="1"/>
          </p:nvPr>
        </p:nvSpPr>
        <p:spPr>
          <a:xfrm>
            <a:off x="568959" y="1625599"/>
            <a:ext cx="12205548" cy="4754366"/>
          </a:xfrm>
          <a:prstGeom prst="rect">
            <a:avLst/>
          </a:prstGeom>
        </p:spPr>
        <p:txBody>
          <a:bodyPr lIns="72248" tIns="72248" rIns="72248" bIns="72248" anchor="t">
            <a:noAutofit/>
          </a:bodyPr>
          <a:lstStyle/>
          <a:p>
            <a:pPr marL="519746" marR="39686" indent="-480059" defTabSz="914400">
              <a:lnSpc>
                <a:spcPct val="90000"/>
              </a:lnSpc>
              <a:spcBef>
                <a:spcPts val="1400"/>
              </a:spcBef>
              <a:buSzPct val="130000"/>
              <a:defRPr sz="2800" b="1">
                <a:uFill>
                  <a:solidFill>
                    <a:srgbClr val="000000"/>
                  </a:solidFill>
                </a:uFill>
                <a:latin typeface="Arial"/>
                <a:ea typeface="Arial"/>
                <a:cs typeface="Arial"/>
                <a:sym typeface="Arial"/>
              </a:defRPr>
            </a:pPr>
            <a:endParaRPr/>
          </a:p>
        </p:txBody>
      </p:sp>
      <p:sp>
        <p:nvSpPr>
          <p:cNvPr id="1763" name="Shape 1763"/>
          <p:cNvSpPr>
            <a:spLocks noGrp="1"/>
          </p:cNvSpPr>
          <p:nvPr>
            <p:ph type="sldNum" sz="quarter" idx="2"/>
          </p:nvPr>
        </p:nvSpPr>
        <p:spPr>
          <a:xfrm>
            <a:off x="408029" y="9268177"/>
            <a:ext cx="538608" cy="43349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177</a:t>
            </a:fld>
            <a:endParaRPr/>
          </a:p>
        </p:txBody>
      </p:sp>
      <p:sp>
        <p:nvSpPr>
          <p:cNvPr id="1764" name="Shape 1764"/>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Tree>
    <p:extLst>
      <p:ext uri="{BB962C8B-B14F-4D97-AF65-F5344CB8AC3E}">
        <p14:creationId xmlns:p14="http://schemas.microsoft.com/office/powerpoint/2010/main" val="204884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Shape 176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67" name="Shape 1767"/>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68" name="Shape 176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69"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770" name="Shape 1770"/>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Abstract metrics</a:t>
            </a:r>
          </a:p>
        </p:txBody>
      </p:sp>
      <p:sp>
        <p:nvSpPr>
          <p:cNvPr id="1771" name="Shape 1771"/>
          <p:cNvSpPr>
            <a:spLocks noGrp="1"/>
          </p:cNvSpPr>
          <p:nvPr>
            <p:ph type="body" idx="1"/>
          </p:nvPr>
        </p:nvSpPr>
        <p:spPr>
          <a:xfrm>
            <a:off x="406399" y="1585515"/>
            <a:ext cx="12192001" cy="7078316"/>
          </a:xfrm>
          <a:prstGeom prst="rect">
            <a:avLst/>
          </a:prstGeom>
        </p:spPr>
        <p:txBody>
          <a:bodyPr lIns="72248" tIns="72248" rIns="72248" bIns="72248" anchor="t">
            <a:noAutofit/>
          </a:bodyPr>
          <a:lstStyle/>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Prints the total work and Critical Path Length</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Supported for all HJ-Lib constructs </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Enabled using:</a:t>
            </a:r>
            <a:br/>
            <a:r>
              <a:rPr sz="2000">
                <a:latin typeface="Courier"/>
                <a:ea typeface="Courier"/>
                <a:cs typeface="Courier"/>
                <a:sym typeface="Courier"/>
              </a:rPr>
              <a:t>System.setProperty(</a:t>
            </a:r>
            <a:br>
              <a:rPr sz="2000">
                <a:latin typeface="Courier"/>
                <a:ea typeface="Courier"/>
                <a:cs typeface="Courier"/>
                <a:sym typeface="Courier"/>
              </a:rPr>
            </a:br>
            <a:r>
              <a:rPr sz="2000">
                <a:latin typeface="Courier"/>
                <a:ea typeface="Courier"/>
                <a:cs typeface="Courier"/>
                <a:sym typeface="Courier"/>
              </a:rPr>
              <a:t>  HjSystemProperty.</a:t>
            </a:r>
            <a:br>
              <a:rPr sz="2000">
                <a:latin typeface="Courier"/>
                <a:ea typeface="Courier"/>
                <a:cs typeface="Courier"/>
                <a:sym typeface="Courier"/>
              </a:rPr>
            </a:br>
            <a:r>
              <a:rPr sz="2000">
                <a:latin typeface="Courier"/>
                <a:ea typeface="Courier"/>
                <a:cs typeface="Courier"/>
                <a:sym typeface="Courier"/>
              </a:rPr>
              <a:t>  abstractMetrics.propertyKey(), </a:t>
            </a:r>
            <a:br>
              <a:rPr sz="2000">
                <a:latin typeface="Courier"/>
                <a:ea typeface="Courier"/>
                <a:cs typeface="Courier"/>
                <a:sym typeface="Courier"/>
              </a:rPr>
            </a:br>
            <a:r>
              <a:rPr sz="2000">
                <a:latin typeface="Courier"/>
                <a:ea typeface="Courier"/>
                <a:cs typeface="Courier"/>
                <a:sym typeface="Courier"/>
              </a:rPr>
              <a:t>  “true");</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Dump obtained by:</a:t>
            </a:r>
            <a:br/>
            <a:r>
              <a:rPr sz="2000">
                <a:latin typeface="Courier"/>
                <a:ea typeface="Courier"/>
                <a:cs typeface="Courier"/>
                <a:sym typeface="Courier"/>
              </a:rPr>
              <a:t>final HjMetrics actualMetrics = </a:t>
            </a:r>
            <a:br>
              <a:rPr sz="2000">
                <a:latin typeface="Courier"/>
                <a:ea typeface="Courier"/>
                <a:cs typeface="Courier"/>
                <a:sym typeface="Courier"/>
              </a:rPr>
            </a:br>
            <a:r>
              <a:rPr sz="2000">
                <a:latin typeface="Courier"/>
                <a:ea typeface="Courier"/>
                <a:cs typeface="Courier"/>
                <a:sym typeface="Courier"/>
              </a:rPr>
              <a:t>  abstractMetrics();</a:t>
            </a:r>
            <a:br>
              <a:rPr sz="2000">
                <a:latin typeface="Courier"/>
                <a:ea typeface="Courier"/>
                <a:cs typeface="Courier"/>
                <a:sym typeface="Courier"/>
              </a:rPr>
            </a:br>
            <a:r>
              <a:rPr sz="2000">
                <a:latin typeface="Courier"/>
                <a:ea typeface="Courier"/>
                <a:cs typeface="Courier"/>
                <a:sym typeface="Courier"/>
              </a:rPr>
              <a:t>AbstractMetricsManager.</a:t>
            </a:r>
            <a:br>
              <a:rPr sz="2000">
                <a:latin typeface="Courier"/>
                <a:ea typeface="Courier"/>
                <a:cs typeface="Courier"/>
                <a:sym typeface="Courier"/>
              </a:rPr>
            </a:br>
            <a:r>
              <a:rPr sz="2000">
                <a:latin typeface="Courier"/>
                <a:ea typeface="Courier"/>
                <a:cs typeface="Courier"/>
                <a:sym typeface="Courier"/>
              </a:rPr>
              <a:t>  dumpStatistics(actualMetrics);</a:t>
            </a:r>
          </a:p>
        </p:txBody>
      </p:sp>
      <p:sp>
        <p:nvSpPr>
          <p:cNvPr id="1772" name="Shape 1772"/>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178</a:t>
            </a:fld>
            <a:endParaRPr/>
          </a:p>
        </p:txBody>
      </p:sp>
      <p:pic>
        <p:nvPicPr>
          <p:cNvPr id="1773" name="Screen Shot 2014-02-15 at Feb 15, 201411.10 AM.png"/>
          <p:cNvPicPr>
            <a:picLocks noChangeAspect="1"/>
          </p:cNvPicPr>
          <p:nvPr/>
        </p:nvPicPr>
        <p:blipFill>
          <a:blip r:embed="rId4">
            <a:extLst/>
          </a:blip>
          <a:stretch>
            <a:fillRect/>
          </a:stretch>
        </p:blipFill>
        <p:spPr>
          <a:xfrm>
            <a:off x="5941409" y="3179669"/>
            <a:ext cx="6898291" cy="5646832"/>
          </a:xfrm>
          <a:prstGeom prst="rect">
            <a:avLst/>
          </a:prstGeom>
          <a:ln w="12700">
            <a:miter lim="400000"/>
          </a:ln>
        </p:spPr>
      </p:pic>
    </p:spTree>
    <p:extLst>
      <p:ext uri="{BB962C8B-B14F-4D97-AF65-F5344CB8AC3E}">
        <p14:creationId xmlns:p14="http://schemas.microsoft.com/office/powerpoint/2010/main" val="6538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 name="Shape 177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78" name="Shape 1778"/>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79" name="Shape 177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80"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781" name="Shape 1781"/>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Speedup charts</a:t>
            </a:r>
          </a:p>
        </p:txBody>
      </p:sp>
      <p:sp>
        <p:nvSpPr>
          <p:cNvPr id="1782" name="Shape 1782"/>
          <p:cNvSpPr>
            <a:spLocks noGrp="1"/>
          </p:cNvSpPr>
          <p:nvPr>
            <p:ph type="body" idx="1"/>
          </p:nvPr>
        </p:nvSpPr>
        <p:spPr>
          <a:xfrm>
            <a:off x="261901" y="1625599"/>
            <a:ext cx="12336499" cy="6972153"/>
          </a:xfrm>
          <a:prstGeom prst="rect">
            <a:avLst/>
          </a:prstGeom>
        </p:spPr>
        <p:txBody>
          <a:bodyPr lIns="72248" tIns="72248" rIns="72248" bIns="72248" anchor="t">
            <a:noAutofit/>
          </a:bodyPr>
          <a:lstStyle/>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Use Abstract Metrics to display speedup charts</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Enabled using:</a:t>
            </a:r>
            <a:br/>
            <a:r>
              <a:rPr sz="2000">
                <a:latin typeface="Courier"/>
                <a:ea typeface="Courier"/>
                <a:cs typeface="Courier"/>
                <a:sym typeface="Courier"/>
              </a:rPr>
              <a:t>System.setProperty(</a:t>
            </a:r>
            <a:br>
              <a:rPr sz="2000">
                <a:latin typeface="Courier"/>
                <a:ea typeface="Courier"/>
                <a:cs typeface="Courier"/>
                <a:sym typeface="Courier"/>
              </a:rPr>
            </a:br>
            <a:r>
              <a:rPr sz="2000">
                <a:latin typeface="Courier"/>
                <a:ea typeface="Courier"/>
                <a:cs typeface="Courier"/>
                <a:sym typeface="Courier"/>
              </a:rPr>
              <a:t>  HjSystemProperty.</a:t>
            </a:r>
            <a:br>
              <a:rPr sz="2000">
                <a:latin typeface="Courier"/>
                <a:ea typeface="Courier"/>
                <a:cs typeface="Courier"/>
                <a:sym typeface="Courier"/>
              </a:rPr>
            </a:br>
            <a:r>
              <a:rPr sz="2000">
                <a:latin typeface="Courier"/>
                <a:ea typeface="Courier"/>
                <a:cs typeface="Courier"/>
                <a:sym typeface="Courier"/>
              </a:rPr>
              <a:t>  abstractMetrics.propertyKey(), </a:t>
            </a:r>
            <a:br>
              <a:rPr sz="2000">
                <a:latin typeface="Courier"/>
                <a:ea typeface="Courier"/>
                <a:cs typeface="Courier"/>
                <a:sym typeface="Courier"/>
              </a:rPr>
            </a:br>
            <a:r>
              <a:rPr sz="2000">
                <a:latin typeface="Courier"/>
                <a:ea typeface="Courier"/>
                <a:cs typeface="Courier"/>
                <a:sym typeface="Courier"/>
              </a:rPr>
              <a:t>  "true");</a:t>
            </a:r>
            <a:br>
              <a:rPr sz="2000">
                <a:latin typeface="Courier"/>
                <a:ea typeface="Courier"/>
                <a:cs typeface="Courier"/>
                <a:sym typeface="Courier"/>
              </a:rPr>
            </a:br>
            <a:r>
              <a:rPr sz="2000">
                <a:latin typeface="Courier"/>
                <a:ea typeface="Courier"/>
                <a:cs typeface="Courier"/>
                <a:sym typeface="Courier"/>
              </a:rPr>
              <a:t>System.setProperty(</a:t>
            </a:r>
            <a:br>
              <a:rPr sz="2000">
                <a:latin typeface="Courier"/>
                <a:ea typeface="Courier"/>
                <a:cs typeface="Courier"/>
                <a:sym typeface="Courier"/>
              </a:rPr>
            </a:br>
            <a:r>
              <a:rPr sz="2000">
                <a:latin typeface="Courier"/>
                <a:ea typeface="Courier"/>
                <a:cs typeface="Courier"/>
                <a:sym typeface="Courier"/>
              </a:rPr>
              <a:t>  HjSystemProperty.</a:t>
            </a:r>
            <a:br>
              <a:rPr sz="2000">
                <a:latin typeface="Courier"/>
                <a:ea typeface="Courier"/>
                <a:cs typeface="Courier"/>
                <a:sym typeface="Courier"/>
              </a:rPr>
            </a:br>
            <a:r>
              <a:rPr sz="2000">
                <a:latin typeface="Courier"/>
                <a:ea typeface="Courier"/>
                <a:cs typeface="Courier"/>
                <a:sym typeface="Courier"/>
              </a:rPr>
              <a:t>  executionGraph.propertyKey(), </a:t>
            </a:r>
            <a:br>
              <a:rPr sz="2000">
                <a:latin typeface="Courier"/>
                <a:ea typeface="Courier"/>
                <a:cs typeface="Courier"/>
                <a:sym typeface="Courier"/>
              </a:rPr>
            </a:br>
            <a:r>
              <a:rPr sz="2000">
                <a:latin typeface="Courier"/>
                <a:ea typeface="Courier"/>
                <a:cs typeface="Courier"/>
                <a:sym typeface="Courier"/>
              </a:rPr>
              <a:t>  "true");</a:t>
            </a:r>
            <a:br>
              <a:rPr sz="2000">
                <a:latin typeface="Courier"/>
                <a:ea typeface="Courier"/>
                <a:cs typeface="Courier"/>
                <a:sym typeface="Courier"/>
              </a:rPr>
            </a:br>
            <a:r>
              <a:rPr sz="2000">
                <a:latin typeface="Courier"/>
                <a:ea typeface="Courier"/>
                <a:cs typeface="Courier"/>
                <a:sym typeface="Courier"/>
              </a:rPr>
              <a:t>System.setProperty(</a:t>
            </a:r>
            <a:br>
              <a:rPr sz="2000">
                <a:latin typeface="Courier"/>
                <a:ea typeface="Courier"/>
                <a:cs typeface="Courier"/>
                <a:sym typeface="Courier"/>
              </a:rPr>
            </a:br>
            <a:r>
              <a:rPr sz="2000">
                <a:latin typeface="Courier"/>
                <a:ea typeface="Courier"/>
                <a:cs typeface="Courier"/>
                <a:sym typeface="Courier"/>
              </a:rPr>
              <a:t>  HjSystemProperty.</a:t>
            </a:r>
            <a:br>
              <a:rPr sz="2000">
                <a:latin typeface="Courier"/>
                <a:ea typeface="Courier"/>
                <a:cs typeface="Courier"/>
                <a:sym typeface="Courier"/>
              </a:rPr>
            </a:br>
            <a:r>
              <a:rPr sz="2000">
                <a:latin typeface="Courier"/>
                <a:ea typeface="Courier"/>
                <a:cs typeface="Courier"/>
                <a:sym typeface="Courier"/>
              </a:rPr>
              <a:t>  speedUpGraph.propertyKey(), </a:t>
            </a:r>
            <a:br>
              <a:rPr sz="2000">
                <a:latin typeface="Courier"/>
                <a:ea typeface="Courier"/>
                <a:cs typeface="Courier"/>
                <a:sym typeface="Courier"/>
              </a:rPr>
            </a:br>
            <a:r>
              <a:rPr sz="2000">
                <a:latin typeface="Courier"/>
                <a:ea typeface="Courier"/>
                <a:cs typeface="Courier"/>
                <a:sym typeface="Courier"/>
              </a:rPr>
              <a:t>  “true");</a:t>
            </a:r>
          </a:p>
        </p:txBody>
      </p:sp>
      <p:sp>
        <p:nvSpPr>
          <p:cNvPr id="1783" name="Shape 1783"/>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179</a:t>
            </a:fld>
            <a:endParaRPr/>
          </a:p>
        </p:txBody>
      </p:sp>
      <p:pic>
        <p:nvPicPr>
          <p:cNvPr id="1784" name="Screen Shot 2014-02-15 at Feb 15, 201411.10 AM 1.png"/>
          <p:cNvPicPr>
            <a:picLocks noChangeAspect="1"/>
          </p:cNvPicPr>
          <p:nvPr/>
        </p:nvPicPr>
        <p:blipFill>
          <a:blip r:embed="rId4">
            <a:extLst/>
          </a:blip>
          <a:stretch>
            <a:fillRect/>
          </a:stretch>
        </p:blipFill>
        <p:spPr>
          <a:xfrm>
            <a:off x="5799075" y="2405756"/>
            <a:ext cx="7066601" cy="5791013"/>
          </a:xfrm>
          <a:prstGeom prst="rect">
            <a:avLst/>
          </a:prstGeom>
          <a:ln w="12700">
            <a:miter lim="400000"/>
          </a:ln>
        </p:spPr>
      </p:pic>
    </p:spTree>
    <p:extLst>
      <p:ext uri="{BB962C8B-B14F-4D97-AF65-F5344CB8AC3E}">
        <p14:creationId xmlns:p14="http://schemas.microsoft.com/office/powerpoint/2010/main" val="184054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5338276"/>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11549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 name="Shape 178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89" name="Shape 1789"/>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1790" name="Shape 179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1791"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1792" name="Shape 1792"/>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Nqueens example with seq clause</a:t>
            </a:r>
          </a:p>
        </p:txBody>
      </p:sp>
      <p:sp>
        <p:nvSpPr>
          <p:cNvPr id="1793" name="Shape 1793"/>
          <p:cNvSpPr>
            <a:spLocks noGrp="1"/>
          </p:cNvSpPr>
          <p:nvPr>
            <p:ph type="sldNum" sz="quarter" idx="2"/>
          </p:nvPr>
        </p:nvSpPr>
        <p:spPr>
          <a:xfrm>
            <a:off x="429530" y="9268177"/>
            <a:ext cx="495606"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180</a:t>
            </a:fld>
            <a:endParaRPr/>
          </a:p>
        </p:txBody>
      </p:sp>
      <p:sp>
        <p:nvSpPr>
          <p:cNvPr id="1794" name="Shape 1794"/>
          <p:cNvSpPr/>
          <p:nvPr/>
        </p:nvSpPr>
        <p:spPr>
          <a:xfrm>
            <a:off x="451967" y="2047800"/>
            <a:ext cx="11144673" cy="670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lgn="l">
              <a:buSzPct val="100000"/>
              <a:buAutoNum type="arabicPeriod"/>
              <a:defRPr sz="2200" b="1">
                <a:latin typeface="Courier"/>
                <a:ea typeface="Courier"/>
                <a:cs typeface="Courier"/>
                <a:sym typeface="Courier"/>
              </a:defRPr>
            </a:pPr>
            <a:r>
              <a:t>  void nqueensKernel(final int[] a, final int depth, </a:t>
            </a:r>
            <a:br/>
            <a:r>
              <a:t>              final </a:t>
            </a:r>
            <a:r>
              <a:rPr>
                <a:solidFill>
                  <a:srgbClr val="0433FF"/>
                </a:solidFill>
              </a:rPr>
              <a:t>FinishAccumulator</a:t>
            </a:r>
            <a:r>
              <a:t> ac) {</a:t>
            </a:r>
          </a:p>
          <a:p>
            <a:pPr marL="635000" indent="-635000" algn="l">
              <a:buSzPct val="100000"/>
              <a:buAutoNum type="arabicPeriod"/>
              <a:defRPr sz="2200" b="1">
                <a:latin typeface="Courier"/>
                <a:ea typeface="Courier"/>
                <a:cs typeface="Courier"/>
                <a:sym typeface="Courier"/>
              </a:defRPr>
            </a:pPr>
            <a:r>
              <a:t>    if (size == depth) {</a:t>
            </a:r>
          </a:p>
          <a:p>
            <a:pPr marL="635000" indent="-635000" algn="l">
              <a:buSzPct val="100000"/>
              <a:buAutoNum type="arabicPeriod"/>
              <a:defRPr sz="2200" b="1">
                <a:latin typeface="Courier"/>
                <a:ea typeface="Courier"/>
                <a:cs typeface="Courier"/>
                <a:sym typeface="Courier"/>
              </a:defRPr>
            </a:pPr>
            <a:r>
              <a:t>      ac.</a:t>
            </a:r>
            <a:r>
              <a:rPr>
                <a:solidFill>
                  <a:srgbClr val="0433FF"/>
                </a:solidFill>
              </a:rPr>
              <a:t>put</a:t>
            </a:r>
            <a:r>
              <a:t>(1);</a:t>
            </a:r>
          </a:p>
          <a:p>
            <a:pPr marL="635000" indent="-635000" algn="l">
              <a:buSzPct val="100000"/>
              <a:buAutoNum type="arabicPeriod"/>
              <a:defRPr sz="2200" b="1">
                <a:latin typeface="Courier"/>
                <a:ea typeface="Courier"/>
                <a:cs typeface="Courier"/>
                <a:sym typeface="Courier"/>
              </a:defRPr>
            </a:pPr>
            <a:r>
              <a:t>      return;</a:t>
            </a:r>
          </a:p>
          <a:p>
            <a:pPr marL="635000" indent="-635000" algn="l">
              <a:buSzPct val="100000"/>
              <a:buAutoNum type="arabicPeriod"/>
              <a:defRPr sz="2200" b="1">
                <a:latin typeface="Courier"/>
                <a:ea typeface="Courier"/>
                <a:cs typeface="Courier"/>
                <a:sym typeface="Courier"/>
              </a:defRPr>
            </a:pPr>
            <a:r>
              <a:t>    }</a:t>
            </a:r>
          </a:p>
          <a:p>
            <a:pPr marL="635000" indent="-635000" algn="l">
              <a:buSzPct val="100000"/>
              <a:buAutoNum type="arabicPeriod"/>
              <a:defRPr sz="2200" b="1">
                <a:latin typeface="Courier"/>
                <a:ea typeface="Courier"/>
                <a:cs typeface="Courier"/>
                <a:sym typeface="Courier"/>
              </a:defRPr>
            </a:pPr>
            <a:r>
              <a:t>    /* try each possible position for queen &lt;depth&gt; */</a:t>
            </a:r>
          </a:p>
          <a:p>
            <a:pPr marL="635000" indent="-635000" algn="l">
              <a:buSzPct val="100000"/>
              <a:buAutoNum type="arabicPeriod"/>
              <a:defRPr sz="2200" b="1">
                <a:latin typeface="Courier"/>
                <a:ea typeface="Courier"/>
                <a:cs typeface="Courier"/>
                <a:sym typeface="Courier"/>
              </a:defRPr>
            </a:pPr>
            <a:r>
              <a:t>    for (int i = 0; i &lt; size; i++) {</a:t>
            </a:r>
          </a:p>
          <a:p>
            <a:pPr marL="635000" indent="-635000" algn="l">
              <a:buSzPct val="100000"/>
              <a:buAutoNum type="arabicPeriod"/>
              <a:defRPr sz="2200" b="1">
                <a:latin typeface="Courier"/>
                <a:ea typeface="Courier"/>
                <a:cs typeface="Courier"/>
                <a:sym typeface="Courier"/>
              </a:defRPr>
            </a:pPr>
            <a:r>
              <a:t>      final int ii = i;</a:t>
            </a:r>
          </a:p>
          <a:p>
            <a:pPr marL="635000" indent="-635000" algn="l">
              <a:buSzPct val="100000"/>
              <a:buAutoNum type="arabicPeriod"/>
              <a:defRPr sz="2200" b="1">
                <a:latin typeface="Courier"/>
                <a:ea typeface="Courier"/>
                <a:cs typeface="Courier"/>
                <a:sym typeface="Courier"/>
              </a:defRPr>
            </a:pPr>
            <a:r>
              <a:t>      </a:t>
            </a:r>
            <a:r>
              <a:rPr>
                <a:solidFill>
                  <a:srgbClr val="0433FF"/>
                </a:solidFill>
              </a:rPr>
              <a:t>asyncSeq</a:t>
            </a:r>
            <a:r>
              <a:t>(depth &gt;= cutoff_value, () -&gt; {</a:t>
            </a:r>
          </a:p>
          <a:p>
            <a:pPr marL="635000" indent="-635000" algn="l">
              <a:buSzPct val="100000"/>
              <a:buAutoNum type="arabicPeriod"/>
              <a:defRPr sz="2200" b="1">
                <a:latin typeface="Courier"/>
                <a:ea typeface="Courier"/>
                <a:cs typeface="Courier"/>
                <a:sym typeface="Courier"/>
              </a:defRPr>
            </a:pPr>
            <a:r>
              <a:t>        /* allocate a temporary array and copy &lt;a&gt; into it */</a:t>
            </a:r>
          </a:p>
          <a:p>
            <a:pPr marL="635000" indent="-635000" algn="l">
              <a:buSzPct val="100000"/>
              <a:buAutoNum type="arabicPeriod"/>
              <a:defRPr sz="2200" b="1">
                <a:latin typeface="Courier"/>
                <a:ea typeface="Courier"/>
                <a:cs typeface="Courier"/>
                <a:sym typeface="Courier"/>
              </a:defRPr>
            </a:pPr>
            <a:r>
              <a:t>        final int[] b = new int[depth + 1];</a:t>
            </a:r>
          </a:p>
          <a:p>
            <a:pPr marL="635000" indent="-635000" algn="l">
              <a:buSzPct val="100000"/>
              <a:buAutoNum type="arabicPeriod"/>
              <a:defRPr sz="2200" b="1">
                <a:latin typeface="Courier"/>
                <a:ea typeface="Courier"/>
                <a:cs typeface="Courier"/>
                <a:sym typeface="Courier"/>
              </a:defRPr>
            </a:pPr>
            <a:r>
              <a:t>        System.arraycopy(a, 0, b, 0, depth);</a:t>
            </a:r>
          </a:p>
          <a:p>
            <a:pPr marL="635000" indent="-635000" algn="l">
              <a:buSzPct val="100000"/>
              <a:buAutoNum type="arabicPeriod"/>
              <a:defRPr sz="2200" b="1">
                <a:latin typeface="Courier"/>
                <a:ea typeface="Courier"/>
                <a:cs typeface="Courier"/>
                <a:sym typeface="Courier"/>
              </a:defRPr>
            </a:pPr>
            <a:r>
              <a:t>        b[depth] = ii;</a:t>
            </a:r>
          </a:p>
          <a:p>
            <a:pPr marL="635000" indent="-635000" algn="l">
              <a:buSzPct val="100000"/>
              <a:buAutoNum type="arabicPeriod"/>
              <a:defRPr sz="2200" b="1">
                <a:latin typeface="Courier"/>
                <a:ea typeface="Courier"/>
                <a:cs typeface="Courier"/>
                <a:sym typeface="Courier"/>
              </a:defRPr>
            </a:pPr>
            <a:r>
              <a:t>        if (boardValid((depth + 1), b)) {</a:t>
            </a:r>
          </a:p>
          <a:p>
            <a:pPr marL="635000" indent="-635000" algn="l">
              <a:buSzPct val="100000"/>
              <a:buAutoNum type="arabicPeriod"/>
              <a:defRPr sz="2200" b="1">
                <a:latin typeface="Courier"/>
                <a:ea typeface="Courier"/>
                <a:cs typeface="Courier"/>
                <a:sym typeface="Courier"/>
              </a:defRPr>
            </a:pPr>
            <a:r>
              <a:t>          nqueensKernel(b, depth + 1, ac);</a:t>
            </a:r>
          </a:p>
          <a:p>
            <a:pPr marL="635000" indent="-635000" algn="l">
              <a:buSzPct val="100000"/>
              <a:buAutoNum type="arabicPeriod"/>
              <a:defRPr sz="2200" b="1">
                <a:latin typeface="Courier"/>
                <a:ea typeface="Courier"/>
                <a:cs typeface="Courier"/>
                <a:sym typeface="Courier"/>
              </a:defRPr>
            </a:pPr>
            <a:r>
              <a:t>        }</a:t>
            </a:r>
          </a:p>
          <a:p>
            <a:pPr marL="635000" indent="-635000" algn="l">
              <a:buSzPct val="100000"/>
              <a:buAutoNum type="arabicPeriod"/>
              <a:defRPr sz="2200" b="1">
                <a:latin typeface="Courier"/>
                <a:ea typeface="Courier"/>
                <a:cs typeface="Courier"/>
                <a:sym typeface="Courier"/>
              </a:defRPr>
            </a:pPr>
            <a:r>
              <a:t>      });</a:t>
            </a:r>
          </a:p>
          <a:p>
            <a:pPr marL="635000" indent="-635000" algn="l">
              <a:buSzPct val="100000"/>
              <a:buAutoNum type="arabicPeriod"/>
              <a:defRPr sz="2200" b="1">
                <a:latin typeface="Courier"/>
                <a:ea typeface="Courier"/>
                <a:cs typeface="Courier"/>
                <a:sym typeface="Courier"/>
              </a:defRPr>
            </a:pPr>
            <a:r>
              <a:t>    }</a:t>
            </a:r>
          </a:p>
          <a:p>
            <a:pPr marL="635000" indent="-635000" algn="l">
              <a:buSzPct val="100000"/>
              <a:buAutoNum type="arabicPeriod"/>
              <a:defRPr sz="2200" b="1">
                <a:latin typeface="Courier"/>
                <a:ea typeface="Courier"/>
                <a:cs typeface="Courier"/>
                <a:sym typeface="Courier"/>
              </a:defRPr>
            </a:pPr>
            <a:r>
              <a:t>  }</a:t>
            </a:r>
          </a:p>
        </p:txBody>
      </p:sp>
    </p:spTree>
    <p:extLst>
      <p:ext uri="{BB962C8B-B14F-4D97-AF65-F5344CB8AC3E}">
        <p14:creationId xmlns:p14="http://schemas.microsoft.com/office/powerpoint/2010/main" val="28871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5827371"/>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50753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Text Placeholder 2"/>
          <p:cNvSpPr>
            <a:spLocks noGrp="1"/>
          </p:cNvSpPr>
          <p:nvPr>
            <p:ph type="body" idx="1"/>
          </p:nvPr>
        </p:nvSpPr>
        <p:spPr/>
        <p:txBody>
          <a:bodyPr>
            <a:normAutofit/>
          </a:bodyPr>
          <a:lstStyle/>
          <a:p>
            <a:r>
              <a:rPr lang="en-US" dirty="0" smtClean="0"/>
              <a:t>NSF grant number CCF-1302524 with</a:t>
            </a:r>
          </a:p>
          <a:p>
            <a:pPr lvl="1"/>
            <a:r>
              <a:rPr lang="en-US" dirty="0" err="1" smtClean="0"/>
              <a:t>Vivek</a:t>
            </a:r>
            <a:r>
              <a:rPr lang="en-US" dirty="0" smtClean="0"/>
              <a:t> Sarkar at Rice University</a:t>
            </a:r>
          </a:p>
          <a:p>
            <a:pPr lvl="1"/>
            <a:r>
              <a:rPr lang="en-US" dirty="0" smtClean="0"/>
              <a:t>Ganesh </a:t>
            </a:r>
            <a:r>
              <a:rPr lang="en-US" dirty="0" err="1" smtClean="0"/>
              <a:t>Gopolakrishnan</a:t>
            </a:r>
            <a:r>
              <a:rPr lang="en-US" dirty="0" smtClean="0"/>
              <a:t> at the </a:t>
            </a:r>
            <a:r>
              <a:rPr lang="en-US" dirty="0" err="1" smtClean="0"/>
              <a:t>Univesrity</a:t>
            </a:r>
            <a:r>
              <a:rPr lang="en-US" dirty="0" smtClean="0"/>
              <a:t> of Utah</a:t>
            </a:r>
          </a:p>
          <a:p>
            <a:r>
              <a:rPr lang="en-US" dirty="0" smtClean="0"/>
              <a:t>Many slides from Shams Imam, Rice University</a:t>
            </a:r>
          </a:p>
          <a:p>
            <a:r>
              <a:rPr lang="en-US" dirty="0" smtClean="0"/>
              <a:t>Students working (worked) on the JPF support</a:t>
            </a:r>
          </a:p>
          <a:p>
            <a:pPr lvl="1"/>
            <a:r>
              <a:rPr lang="en-US" dirty="0" smtClean="0"/>
              <a:t>Brandon Chase, BYU.</a:t>
            </a:r>
          </a:p>
          <a:p>
            <a:pPr lvl="1"/>
            <a:r>
              <a:rPr lang="en-US" dirty="0" smtClean="0"/>
              <a:t>Peter Anderson, M.S., BYU</a:t>
            </a:r>
          </a:p>
          <a:p>
            <a:pPr lvl="1"/>
            <a:r>
              <a:rPr lang="en-US" dirty="0" smtClean="0"/>
              <a:t>Kristopher Miles, BYU</a:t>
            </a:r>
          </a:p>
          <a:p>
            <a:pPr lvl="1"/>
            <a:r>
              <a:rPr lang="en-US" dirty="0" err="1" smtClean="0"/>
              <a:t>Rahda</a:t>
            </a:r>
            <a:r>
              <a:rPr lang="en-US" dirty="0" smtClean="0"/>
              <a:t> Nakade, M.S., BYU</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47963702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6699238"/>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076652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Code the same ordering as in the graph</a:t>
            </a:r>
            <a:endParaRPr dirty="0"/>
          </a:p>
        </p:txBody>
      </p:sp>
      <p:sp>
        <p:nvSpPr>
          <p:cNvPr id="468" name="Shape 468"/>
          <p:cNvSpPr>
            <a:spLocks noGrp="1"/>
          </p:cNvSpPr>
          <p:nvPr>
            <p:ph type="sldNum" sz="quarter" idx="2"/>
          </p:nvPr>
        </p:nvSpPr>
        <p:spPr>
          <a:xfrm>
            <a:off x="493081" y="9268177"/>
            <a:ext cx="4498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dirty="0"/>
          </a:p>
        </p:txBody>
      </p:sp>
      <p:sp>
        <p:nvSpPr>
          <p:cNvPr id="2" name="Oval 1"/>
          <p:cNvSpPr/>
          <p:nvPr/>
        </p:nvSpPr>
        <p:spPr>
          <a:xfrm>
            <a:off x="5419799" y="352748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0" name="Oval 9"/>
          <p:cNvSpPr/>
          <p:nvPr/>
        </p:nvSpPr>
        <p:spPr>
          <a:xfrm>
            <a:off x="7443862" y="352748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1" name="Oval 10"/>
          <p:cNvSpPr/>
          <p:nvPr/>
        </p:nvSpPr>
        <p:spPr>
          <a:xfrm>
            <a:off x="9467925" y="3527485"/>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C</a:t>
            </a:r>
            <a:endParaRPr lang="en-US" dirty="0"/>
          </a:p>
        </p:txBody>
      </p:sp>
      <p:sp>
        <p:nvSpPr>
          <p:cNvPr id="12" name="Oval 11"/>
          <p:cNvSpPr/>
          <p:nvPr/>
        </p:nvSpPr>
        <p:spPr>
          <a:xfrm>
            <a:off x="5419799" y="169331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3" name="Oval 12"/>
          <p:cNvSpPr/>
          <p:nvPr/>
        </p:nvSpPr>
        <p:spPr>
          <a:xfrm>
            <a:off x="744386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4" name="Oval 13"/>
          <p:cNvSpPr/>
          <p:nvPr/>
        </p:nvSpPr>
        <p:spPr>
          <a:xfrm>
            <a:off x="9467925"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a:t>
            </a:r>
            <a:endParaRPr lang="en-US" dirty="0"/>
          </a:p>
        </p:txBody>
      </p:sp>
      <p:sp>
        <p:nvSpPr>
          <p:cNvPr id="15" name="Oval 14"/>
          <p:cNvSpPr/>
          <p:nvPr/>
        </p:nvSpPr>
        <p:spPr>
          <a:xfrm>
            <a:off x="11477702" y="5394378"/>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G</a:t>
            </a:r>
            <a:endParaRPr lang="en-US" dirty="0"/>
          </a:p>
        </p:txBody>
      </p:sp>
      <p:sp>
        <p:nvSpPr>
          <p:cNvPr id="16" name="Oval 15"/>
          <p:cNvSpPr/>
          <p:nvPr/>
        </p:nvSpPr>
        <p:spPr>
          <a:xfrm>
            <a:off x="7443862" y="747869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endParaRPr lang="en-US" dirty="0"/>
          </a:p>
        </p:txBody>
      </p:sp>
      <p:cxnSp>
        <p:nvCxnSpPr>
          <p:cNvPr id="4" name="Straight Arrow Connector 3"/>
          <p:cNvCxnSpPr>
            <a:stCxn id="2" idx="6"/>
            <a:endCxn id="10" idx="2"/>
          </p:cNvCxnSpPr>
          <p:nvPr/>
        </p:nvCxnSpPr>
        <p:spPr>
          <a:xfrm flipV="1">
            <a:off x="6519937" y="4084699"/>
            <a:ext cx="92392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9" idx="6"/>
          </p:cNvCxnSpPr>
          <p:nvPr/>
        </p:nvCxnSpPr>
        <p:spPr>
          <a:xfrm flipV="1">
            <a:off x="8548762" y="4084697"/>
            <a:ext cx="923925" cy="1"/>
          </a:xfrm>
          <a:prstGeom prst="straightConnector1">
            <a:avLst/>
          </a:prstGeom>
          <a:ln w="101600">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stCxn id="10" idx="4"/>
            <a:endCxn id="13" idx="0"/>
          </p:cNvCxnSpPr>
          <p:nvPr/>
        </p:nvCxnSpPr>
        <p:spPr>
          <a:xfrm>
            <a:off x="7993931" y="4641911"/>
            <a:ext cx="0" cy="752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6"/>
            <a:endCxn id="14" idx="2"/>
          </p:cNvCxnSpPr>
          <p:nvPr/>
        </p:nvCxnSpPr>
        <p:spPr>
          <a:xfrm>
            <a:off x="8544000" y="5951591"/>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568063" y="5951590"/>
            <a:ext cx="9239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 idx="5"/>
          </p:cNvCxnSpPr>
          <p:nvPr/>
        </p:nvCxnSpPr>
        <p:spPr>
          <a:xfrm flipH="1" flipV="1">
            <a:off x="10406952" y="4478706"/>
            <a:ext cx="1327923" cy="11933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 idx="0"/>
            <a:endCxn id="12" idx="4"/>
          </p:cNvCxnSpPr>
          <p:nvPr/>
        </p:nvCxnSpPr>
        <p:spPr>
          <a:xfrm flipV="1">
            <a:off x="5969868" y="2807741"/>
            <a:ext cx="0" cy="71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5"/>
            <a:endCxn id="11" idx="1"/>
          </p:cNvCxnSpPr>
          <p:nvPr/>
        </p:nvCxnSpPr>
        <p:spPr>
          <a:xfrm>
            <a:off x="6358826" y="2644537"/>
            <a:ext cx="3270210" cy="1046152"/>
          </a:xfrm>
          <a:prstGeom prst="straightConnector1">
            <a:avLst/>
          </a:prstGeom>
          <a:ln w="50800">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a:stCxn id="13" idx="4"/>
            <a:endCxn id="16" idx="0"/>
          </p:cNvCxnSpPr>
          <p:nvPr/>
        </p:nvCxnSpPr>
        <p:spPr>
          <a:xfrm>
            <a:off x="7993931" y="6508803"/>
            <a:ext cx="0" cy="9698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6" idx="6"/>
            <a:endCxn id="15" idx="3"/>
          </p:cNvCxnSpPr>
          <p:nvPr/>
        </p:nvCxnSpPr>
        <p:spPr>
          <a:xfrm flipV="1">
            <a:off x="8544000" y="6345599"/>
            <a:ext cx="3094813" cy="16903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5363" y="2781604"/>
            <a:ext cx="3928993" cy="5262979"/>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accent4">
                    <a:lumMod val="60000"/>
                    <a:lumOff val="40000"/>
                  </a:schemeClr>
                </a:solidFill>
                <a:latin typeface="Lucida Console" charset="0"/>
                <a:ea typeface="Lucida Console" charset="0"/>
                <a:cs typeface="Lucida Console" charset="0"/>
              </a:rPr>
              <a:t>f</a:t>
            </a:r>
            <a:r>
              <a:rPr lang="en-US" sz="2800" b="1" dirty="0" smtClean="0">
                <a:solidFill>
                  <a:schemeClr val="accent4">
                    <a:lumMod val="60000"/>
                    <a:lumOff val="40000"/>
                  </a:schemeClr>
                </a:solidFill>
                <a:latin typeface="Lucida Console" charset="0"/>
                <a:ea typeface="Lucida Console" charset="0"/>
                <a:cs typeface="Lucida Console" charset="0"/>
              </a:rPr>
              <a:t>inish</a:t>
            </a:r>
            <a:r>
              <a:rPr lang="en-US" sz="2800" dirty="0" smtClean="0">
                <a:latin typeface="Lucida Console" charset="0"/>
                <a:ea typeface="Lucida Console" charset="0"/>
                <a:cs typeface="Lucida Console" charset="0"/>
              </a:rPr>
              <a:t> {</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D()</a:t>
            </a:r>
          </a:p>
          <a:p>
            <a:pPr algn="l"/>
            <a:r>
              <a:rPr lang="en-US" sz="2800" dirty="0" smtClean="0">
                <a:latin typeface="Lucida Console" charset="0"/>
                <a:ea typeface="Lucida Console" charset="0"/>
                <a:cs typeface="Lucida Console" charset="0"/>
              </a:rPr>
              <a:t>   B()</a:t>
            </a:r>
          </a:p>
          <a:p>
            <a:pPr algn="l"/>
            <a:r>
              <a:rPr lang="en-US" sz="2800" dirty="0" smtClean="0">
                <a:latin typeface="Lucida Console" charset="0"/>
                <a:ea typeface="Lucida Console" charset="0"/>
                <a:cs typeface="Lucida Console" charset="0"/>
              </a:rPr>
              <a:t>   E()</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finish</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a:t>
            </a:r>
            <a:r>
              <a:rPr lang="en-US" sz="2800" dirty="0">
                <a:latin typeface="Lucida Console" charset="0"/>
                <a:ea typeface="Lucida Console" charset="0"/>
                <a:cs typeface="Lucida Console" charset="0"/>
              </a:rPr>
              <a:t>H()</a:t>
            </a:r>
          </a:p>
          <a:p>
            <a:pPr algn="l"/>
            <a:r>
              <a:rPr lang="en-US" sz="2800" dirty="0">
                <a:latin typeface="Lucida Console" charset="0"/>
                <a:ea typeface="Lucida Console" charset="0"/>
                <a:cs typeface="Lucida Console" charset="0"/>
              </a:rPr>
              <a:t>     F()</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a:t>
            </a:r>
            <a:endParaRPr lang="en-US" sz="2800" dirty="0">
              <a:latin typeface="Lucida Console" charset="0"/>
              <a:ea typeface="Lucida Console" charset="0"/>
              <a:cs typeface="Lucida Console" charset="0"/>
            </a:endParaRPr>
          </a:p>
          <a:p>
            <a:pPr algn="l"/>
            <a:r>
              <a:rPr lang="en-US" sz="2800" dirty="0" smtClean="0">
                <a:latin typeface="Lucida Console" charset="0"/>
                <a:ea typeface="Lucida Console" charset="0"/>
                <a:cs typeface="Lucida Console" charset="0"/>
              </a:rPr>
              <a:t>   G()</a:t>
            </a:r>
          </a:p>
          <a:p>
            <a:pPr algn="l"/>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C()</a:t>
            </a:r>
            <a:endParaRPr lang="en-US" sz="2800" dirty="0" smtClean="0">
              <a:latin typeface="Lucida Console" charset="0"/>
              <a:ea typeface="Lucida Console" charset="0"/>
              <a:cs typeface="Lucida Console" charset="0"/>
            </a:endParaRPr>
          </a:p>
        </p:txBody>
      </p:sp>
      <p:sp>
        <p:nvSpPr>
          <p:cNvPr id="3" name="Right Arrow 2"/>
          <p:cNvSpPr/>
          <p:nvPr/>
        </p:nvSpPr>
        <p:spPr>
          <a:xfrm rot="10800000">
            <a:off x="4189225" y="7528575"/>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extBox 4"/>
          <p:cNvSpPr txBox="1"/>
          <p:nvPr/>
        </p:nvSpPr>
        <p:spPr>
          <a:xfrm>
            <a:off x="9629036" y="2741396"/>
            <a:ext cx="2633405" cy="646331"/>
          </a:xfrm>
          <a:prstGeom prst="rect">
            <a:avLst/>
          </a:prstGeom>
          <a:noFill/>
        </p:spPr>
        <p:txBody>
          <a:bodyPr wrap="square" rtlCol="0">
            <a:spAutoFit/>
          </a:bodyPr>
          <a:lstStyle/>
          <a:p>
            <a:r>
              <a:rPr lang="en-US" dirty="0" smtClean="0"/>
              <a:t>Transitive </a:t>
            </a: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5523277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25" name="Shape 22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28" name="Shape 228"/>
          <p:cNvSpPr>
            <a:spLocks noGrp="1"/>
          </p:cNvSpPr>
          <p:nvPr>
            <p:ph type="title"/>
          </p:nvPr>
        </p:nvSpPr>
        <p:spPr>
          <a:xfrm>
            <a:off x="756355" y="-15805"/>
            <a:ext cx="11464996"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Summing </a:t>
            </a:r>
            <a:r>
              <a:rPr dirty="0" smtClean="0"/>
              <a:t>array </a:t>
            </a:r>
            <a:r>
              <a:rPr dirty="0"/>
              <a:t>elements</a:t>
            </a:r>
          </a:p>
        </p:txBody>
      </p:sp>
      <p:sp>
        <p:nvSpPr>
          <p:cNvPr id="229" name="Shape 229"/>
          <p:cNvSpPr>
            <a:spLocks noGrp="1"/>
          </p:cNvSpPr>
          <p:nvPr>
            <p:ph type="body" idx="1"/>
          </p:nvPr>
        </p:nvSpPr>
        <p:spPr>
          <a:xfrm>
            <a:off x="568958" y="2843211"/>
            <a:ext cx="7937393" cy="5365094"/>
          </a:xfrm>
          <a:prstGeom prst="rect">
            <a:avLst/>
          </a:prstGeom>
        </p:spPr>
        <p:txBody>
          <a:bodyPr lIns="72248" tIns="72248" rIns="72248" bIns="72248" anchor="t">
            <a:noAutofit/>
          </a:bodyPr>
          <a:lstStyle/>
          <a:p>
            <a:pPr marL="382586" marR="39686" indent="-342900" defTabSz="914400">
              <a:lnSpc>
                <a:spcPct val="90000"/>
              </a:lnSpc>
              <a:spcBef>
                <a:spcPts val="1400"/>
              </a:spcBef>
              <a:buSzTx/>
              <a:buFont typeface="Comic Sans MS"/>
              <a:buNone/>
              <a:defRPr sz="2400" b="1">
                <a:uFill>
                  <a:solidFill>
                    <a:srgbClr val="000000"/>
                  </a:solidFill>
                </a:uFill>
                <a:latin typeface="Courier New"/>
                <a:ea typeface="Courier New"/>
                <a:cs typeface="Courier New"/>
                <a:sym typeface="Courier New"/>
              </a:defRPr>
            </a:pPr>
            <a:r>
              <a:rPr sz="2400" dirty="0"/>
              <a:t>int sum = 0;</a:t>
            </a:r>
          </a:p>
          <a:p>
            <a:pPr marL="382586" marR="39686" indent="-342900" defTabSz="914400">
              <a:lnSpc>
                <a:spcPct val="90000"/>
              </a:lnSpc>
              <a:spcBef>
                <a:spcPts val="1400"/>
              </a:spcBef>
              <a:buSzTx/>
              <a:buFont typeface="Comic Sans MS"/>
              <a:buNone/>
              <a:defRPr sz="2400" b="1">
                <a:uFill>
                  <a:solidFill>
                    <a:srgbClr val="000000"/>
                  </a:solidFill>
                </a:uFill>
                <a:latin typeface="Courier New"/>
                <a:ea typeface="Courier New"/>
                <a:cs typeface="Courier New"/>
                <a:sym typeface="Courier New"/>
              </a:defRPr>
            </a:pPr>
            <a:r>
              <a:rPr sz="2400" dirty="0"/>
              <a:t>for (int i=0 ; i &lt; X.length ; i++)</a:t>
            </a:r>
          </a:p>
          <a:p>
            <a:pPr marL="382586" marR="39686" indent="-342900" defTabSz="914400">
              <a:lnSpc>
                <a:spcPct val="90000"/>
              </a:lnSpc>
              <a:spcBef>
                <a:spcPts val="1400"/>
              </a:spcBef>
              <a:buSzTx/>
              <a:buFont typeface="Comic Sans MS"/>
              <a:buNone/>
              <a:defRPr sz="2400" b="1">
                <a:uFill>
                  <a:solidFill>
                    <a:srgbClr val="000000"/>
                  </a:solidFill>
                </a:uFill>
                <a:latin typeface="Courier New"/>
                <a:ea typeface="Courier New"/>
                <a:cs typeface="Courier New"/>
                <a:sym typeface="Courier New"/>
              </a:defRPr>
            </a:pPr>
            <a:r>
              <a:rPr sz="2400" dirty="0"/>
              <a:t>    sum += X[i];</a:t>
            </a:r>
          </a:p>
          <a:p>
            <a:pPr marL="382586" marR="39686" indent="-342900" defTabSz="914400">
              <a:lnSpc>
                <a:spcPct val="90000"/>
              </a:lnSpc>
              <a:spcBef>
                <a:spcPts val="1400"/>
              </a:spcBef>
              <a:buSzTx/>
              <a:buNone/>
              <a:defRPr sz="3400" b="1">
                <a:uFill>
                  <a:solidFill>
                    <a:srgbClr val="000000"/>
                  </a:solidFill>
                </a:uFill>
                <a:latin typeface="Comic Sans MS"/>
                <a:ea typeface="Comic Sans MS"/>
                <a:cs typeface="Comic Sans MS"/>
                <a:sym typeface="Comic Sans MS"/>
              </a:defRPr>
            </a:pPr>
            <a:endParaRPr dirty="0"/>
          </a:p>
          <a:p>
            <a:pPr marL="382586" marR="39686" indent="-342900" defTabSz="914400">
              <a:lnSpc>
                <a:spcPct val="90000"/>
              </a:lnSpc>
              <a:spcBef>
                <a:spcPts val="1400"/>
              </a:spcBef>
              <a:buSzTx/>
              <a:buNone/>
              <a:defRPr sz="3400" b="1">
                <a:uFill>
                  <a:solidFill>
                    <a:srgbClr val="000000"/>
                  </a:solidFill>
                </a:uFill>
                <a:latin typeface="Comic Sans MS"/>
                <a:ea typeface="Comic Sans MS"/>
                <a:cs typeface="Comic Sans MS"/>
                <a:sym typeface="Comic Sans MS"/>
              </a:defRPr>
            </a:pPr>
            <a:r>
              <a:rPr dirty="0"/>
              <a:t>Observations:</a:t>
            </a:r>
          </a:p>
          <a:p>
            <a:pPr marL="622617" marR="39686" indent="-582930"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lang="en-US" dirty="0" smtClean="0"/>
              <a:t>L</a:t>
            </a:r>
            <a:r>
              <a:rPr dirty="0" smtClean="0"/>
              <a:t>eft</a:t>
            </a:r>
            <a:r>
              <a:rPr lang="en-US" dirty="0" smtClean="0"/>
              <a:t>-</a:t>
            </a:r>
            <a:r>
              <a:rPr dirty="0" smtClean="0"/>
              <a:t>right</a:t>
            </a:r>
            <a:r>
              <a:rPr lang="en-US" dirty="0" smtClean="0"/>
              <a:t> traversal is</a:t>
            </a:r>
            <a:r>
              <a:rPr dirty="0" smtClean="0"/>
              <a:t> arbitrary</a:t>
            </a:r>
            <a:endParaRPr lang="en-US" dirty="0" smtClean="0"/>
          </a:p>
          <a:p>
            <a:pPr marL="622617" marR="39686" indent="-582930"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lang="en-US" sz="3400" dirty="0" smtClean="0"/>
              <a:t>Loop-carried dependency: </a:t>
            </a:r>
            <a:r>
              <a:rPr lang="en-US" sz="3400" i="1" dirty="0" smtClean="0"/>
              <a:t>sum</a:t>
            </a:r>
            <a:endParaRPr sz="3400" dirty="0"/>
          </a:p>
        </p:txBody>
      </p:sp>
      <p:sp>
        <p:nvSpPr>
          <p:cNvPr id="227" name="Shape 227"/>
          <p:cNvSpPr>
            <a:spLocks noGrp="1"/>
          </p:cNvSpPr>
          <p:nvPr>
            <p:ph type="sldNum" sz="quarter" idx="2"/>
          </p:nvPr>
        </p:nvSpPr>
        <p:spPr>
          <a:xfrm>
            <a:off x="556632" y="9268177"/>
            <a:ext cx="414918"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30" name="GraphSeqArraySum.png"/>
          <p:cNvPicPr>
            <a:picLocks/>
          </p:cNvPicPr>
          <p:nvPr/>
        </p:nvPicPr>
        <p:blipFill>
          <a:blip r:embed="rId2">
            <a:extLst/>
          </a:blip>
          <a:stretch>
            <a:fillRect/>
          </a:stretch>
        </p:blipFill>
        <p:spPr>
          <a:xfrm>
            <a:off x="8506352" y="2121882"/>
            <a:ext cx="3537939" cy="6190828"/>
          </a:xfrm>
          <a:prstGeom prst="rect">
            <a:avLst/>
          </a:prstGeom>
          <a:ln w="12700">
            <a:miter lim="400000"/>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35" name="Shape 23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38" name="Shape 238"/>
          <p:cNvSpPr>
            <a:spLocks noGrp="1"/>
          </p:cNvSpPr>
          <p:nvPr>
            <p:ph type="title"/>
          </p:nvPr>
        </p:nvSpPr>
        <p:spPr>
          <a:xfrm>
            <a:off x="756355" y="-15805"/>
            <a:ext cx="11464996"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Summing array elements on two cores</a:t>
            </a:r>
            <a:endParaRPr dirty="0"/>
          </a:p>
        </p:txBody>
      </p:sp>
      <p:sp>
        <p:nvSpPr>
          <p:cNvPr id="239" name="Shape 239"/>
          <p:cNvSpPr>
            <a:spLocks noGrp="1"/>
          </p:cNvSpPr>
          <p:nvPr>
            <p:ph type="body" idx="1"/>
          </p:nvPr>
        </p:nvSpPr>
        <p:spPr>
          <a:xfrm>
            <a:off x="347697" y="6256729"/>
            <a:ext cx="12300375" cy="2330063"/>
          </a:xfrm>
          <a:prstGeom prst="rect">
            <a:avLst/>
          </a:prstGeom>
        </p:spPr>
        <p:txBody>
          <a:bodyPr lIns="72248" tIns="72248" rIns="72248" bIns="72248" anchor="t"/>
          <a:lstStyle/>
          <a:p>
            <a:pPr marL="496887" marR="39686" indent="-457200" defTabSz="914400">
              <a:spcBef>
                <a:spcPts val="1400"/>
              </a:spcBef>
              <a:buSzPct val="130000"/>
              <a:defRPr sz="3400" b="1">
                <a:uFill>
                  <a:solidFill>
                    <a:srgbClr val="000000"/>
                  </a:solidFill>
                </a:uFill>
                <a:latin typeface="Comic Sans MS"/>
                <a:ea typeface="Comic Sans MS"/>
                <a:cs typeface="Comic Sans MS"/>
                <a:sym typeface="Comic Sans MS"/>
              </a:defRPr>
            </a:pPr>
            <a:r>
              <a:rPr dirty="0" smtClean="0"/>
              <a:t>Decompose into </a:t>
            </a:r>
            <a:r>
              <a:rPr dirty="0"/>
              <a:t>two tasks for partial sums</a:t>
            </a:r>
          </a:p>
          <a:p>
            <a:pPr marL="622617" marR="39686" indent="-582930"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Combine results </a:t>
            </a:r>
            <a:r>
              <a:rPr lang="en-US" dirty="0" smtClean="0"/>
              <a:t>to tasks for final sum</a:t>
            </a:r>
          </a:p>
          <a:p>
            <a:pPr marL="622617" marR="39686" indent="-582930"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smtClean="0"/>
              <a:t>Parallel </a:t>
            </a:r>
            <a:r>
              <a:rPr dirty="0"/>
              <a:t>divide-and-conquer pattern</a:t>
            </a:r>
          </a:p>
        </p:txBody>
      </p:sp>
      <p:sp>
        <p:nvSpPr>
          <p:cNvPr id="237" name="Shape 237"/>
          <p:cNvSpPr>
            <a:spLocks noGrp="1"/>
          </p:cNvSpPr>
          <p:nvPr>
            <p:ph type="sldNum" sz="quarter" idx="2"/>
          </p:nvPr>
        </p:nvSpPr>
        <p:spPr>
          <a:xfrm>
            <a:off x="556632" y="9268177"/>
            <a:ext cx="44349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dirty="0"/>
          </a:p>
        </p:txBody>
      </p:sp>
      <p:pic>
        <p:nvPicPr>
          <p:cNvPr id="240" name="droppedImage.pdf"/>
          <p:cNvPicPr>
            <a:picLocks noChangeAspect="1"/>
          </p:cNvPicPr>
          <p:nvPr/>
        </p:nvPicPr>
        <p:blipFill>
          <a:blip r:embed="rId2">
            <a:extLst/>
          </a:blip>
          <a:stretch>
            <a:fillRect/>
          </a:stretch>
        </p:blipFill>
        <p:spPr>
          <a:xfrm>
            <a:off x="4265083" y="2980266"/>
            <a:ext cx="5111610" cy="2311966"/>
          </a:xfrm>
          <a:prstGeom prst="rect">
            <a:avLst/>
          </a:prstGeom>
          <a:ln w="25400"/>
        </p:spPr>
      </p:pic>
      <p:sp>
        <p:nvSpPr>
          <p:cNvPr id="241" name="Shape 241"/>
          <p:cNvSpPr/>
          <p:nvPr/>
        </p:nvSpPr>
        <p:spPr>
          <a:xfrm>
            <a:off x="1409417" y="1914595"/>
            <a:ext cx="4627599" cy="100768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defTabSz="914400">
              <a:defRPr sz="2800" b="1">
                <a:solidFill>
                  <a:srgbClr val="0433FF"/>
                </a:solidFill>
                <a:uFill>
                  <a:solidFill>
                    <a:srgbClr val="0433FF"/>
                  </a:solidFill>
                </a:uFill>
                <a:latin typeface="Comic Sans MS"/>
                <a:ea typeface="Comic Sans MS"/>
                <a:cs typeface="Comic Sans MS"/>
                <a:sym typeface="Comic Sans MS"/>
              </a:defRPr>
            </a:lvl1pPr>
          </a:lstStyle>
          <a:p>
            <a:pPr algn="l"/>
            <a:r>
              <a:rPr dirty="0"/>
              <a:t>Task 0: Compute sum of lower half of array</a:t>
            </a:r>
          </a:p>
        </p:txBody>
      </p:sp>
      <p:sp>
        <p:nvSpPr>
          <p:cNvPr id="242" name="Shape 242"/>
          <p:cNvSpPr/>
          <p:nvPr/>
        </p:nvSpPr>
        <p:spPr>
          <a:xfrm>
            <a:off x="7244643" y="1914595"/>
            <a:ext cx="4932399" cy="100768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defTabSz="914400">
              <a:defRPr sz="2800" b="1">
                <a:solidFill>
                  <a:srgbClr val="0433FF"/>
                </a:solidFill>
                <a:uFill>
                  <a:solidFill>
                    <a:srgbClr val="0433FF"/>
                  </a:solidFill>
                </a:uFill>
                <a:latin typeface="Comic Sans MS"/>
                <a:ea typeface="Comic Sans MS"/>
                <a:cs typeface="Comic Sans MS"/>
                <a:sym typeface="Comic Sans MS"/>
              </a:defRPr>
            </a:lvl1pPr>
          </a:lstStyle>
          <a:p>
            <a:pPr algn="l"/>
            <a:r>
              <a:t>Task 1: Compute sum of upper half of array</a:t>
            </a:r>
          </a:p>
        </p:txBody>
      </p:sp>
      <p:sp>
        <p:nvSpPr>
          <p:cNvPr id="243" name="Shape 243"/>
          <p:cNvSpPr/>
          <p:nvPr/>
        </p:nvSpPr>
        <p:spPr>
          <a:xfrm>
            <a:off x="4695472" y="4985173"/>
            <a:ext cx="3979899" cy="6397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defTabSz="914400">
              <a:defRPr sz="2800" b="1">
                <a:solidFill>
                  <a:srgbClr val="0433FF"/>
                </a:solidFill>
                <a:uFill>
                  <a:solidFill>
                    <a:srgbClr val="0433FF"/>
                  </a:solidFill>
                </a:uFill>
                <a:latin typeface="Comic Sans MS"/>
                <a:ea typeface="Comic Sans MS"/>
                <a:cs typeface="Comic Sans MS"/>
                <a:sym typeface="Comic Sans MS"/>
              </a:defRPr>
            </a:lvl1pPr>
          </a:lstStyle>
          <a:p>
            <a:r>
              <a:t>Compute total sum</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72" name="Shape 272"/>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74" name="Shape 274"/>
          <p:cNvSpPr>
            <a:spLocks noGrp="1"/>
          </p:cNvSpPr>
          <p:nvPr>
            <p:ph type="title"/>
          </p:nvPr>
        </p:nvSpPr>
        <p:spPr>
          <a:xfrm>
            <a:off x="336408" y="-15805"/>
            <a:ext cx="12282313"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Summing array elements on two cores</a:t>
            </a:r>
            <a:endParaRPr dirty="0"/>
          </a:p>
        </p:txBody>
      </p:sp>
      <p:sp>
        <p:nvSpPr>
          <p:cNvPr id="275" name="Shape 275"/>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6" name="Shape 276"/>
          <p:cNvSpPr/>
          <p:nvPr/>
        </p:nvSpPr>
        <p:spPr>
          <a:xfrm>
            <a:off x="151270" y="1684302"/>
            <a:ext cx="12824180" cy="7495823"/>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39686" marR="39686" algn="l" defTabSz="914400">
              <a:lnSpc>
                <a:spcPct val="90000"/>
              </a:lnSpc>
              <a:spcBef>
                <a:spcPts val="1400"/>
              </a:spcBef>
              <a:buSzPct val="100000"/>
              <a:defRPr sz="2600" b="1">
                <a:solidFill>
                  <a:srgbClr val="FF2600"/>
                </a:solidFill>
                <a:uFill>
                  <a:solidFill>
                    <a:srgbClr val="FF2600"/>
                  </a:solidFill>
                </a:uFill>
                <a:latin typeface="Courier New"/>
                <a:ea typeface="Courier New"/>
                <a:cs typeface="Courier New"/>
                <a:sym typeface="Courier New"/>
              </a:defRPr>
            </a:pPr>
            <a:r>
              <a:rPr sz="2600" dirty="0">
                <a:solidFill>
                  <a:srgbClr val="000000"/>
                </a:solidFill>
                <a:uFill>
                  <a:solidFill>
                    <a:srgbClr val="000000"/>
                  </a:solidFill>
                </a:uFill>
                <a:latin typeface="Lucida Console" charset="0"/>
                <a:ea typeface="Lucida Console" charset="0"/>
                <a:cs typeface="Lucida Console" charset="0"/>
              </a:rPr>
              <a:t>  </a:t>
            </a:r>
            <a:r>
              <a:rPr sz="2600" i="1" dirty="0">
                <a:solidFill>
                  <a:schemeClr val="accent5">
                    <a:lumMod val="75000"/>
                  </a:schemeClr>
                </a:solidFill>
                <a:uFill>
                  <a:solidFill>
                    <a:srgbClr val="000000"/>
                  </a:solidFill>
                </a:uFill>
                <a:latin typeface="Lucida Console" charset="0"/>
                <a:ea typeface="Lucida Console" charset="0"/>
                <a:cs typeface="Lucida Console" charset="0"/>
              </a:rPr>
              <a:t>// Start of Task T0 (main program)</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sum1 = 0; sum2 = 0; </a:t>
            </a:r>
            <a:r>
              <a:rPr sz="2600" i="1" dirty="0">
                <a:solidFill>
                  <a:schemeClr val="accent5">
                    <a:lumMod val="75000"/>
                  </a:schemeClr>
                </a:solidFill>
                <a:latin typeface="Lucida Console" charset="0"/>
                <a:ea typeface="Lucida Console" charset="0"/>
                <a:cs typeface="Lucida Console" charset="0"/>
              </a:rPr>
              <a:t>// sum1 &amp; sum2 are static fields</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dirty="0">
                <a:solidFill>
                  <a:srgbClr val="0433FF"/>
                </a:solidFill>
                <a:uFill>
                  <a:solidFill>
                    <a:srgbClr val="0433FF"/>
                  </a:solidFill>
                </a:uFill>
                <a:latin typeface="Lucida Console" charset="0"/>
                <a:ea typeface="Lucida Console" charset="0"/>
                <a:cs typeface="Lucida Console" charset="0"/>
              </a:rPr>
              <a:t>finish(() -&gt; {</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dirty="0">
                <a:solidFill>
                  <a:srgbClr val="0433FF"/>
                </a:solidFill>
                <a:uFill>
                  <a:solidFill>
                    <a:srgbClr val="0433FF"/>
                  </a:solidFill>
                </a:uFill>
                <a:latin typeface="Lucida Console" charset="0"/>
                <a:ea typeface="Lucida Console" charset="0"/>
                <a:cs typeface="Lucida Console" charset="0"/>
              </a:rPr>
              <a:t>async(() -&gt; {</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i="1" dirty="0">
                <a:solidFill>
                  <a:schemeClr val="accent5">
                    <a:lumMod val="75000"/>
                  </a:schemeClr>
                </a:solidFill>
                <a:latin typeface="Lucida Console" charset="0"/>
                <a:ea typeface="Lucida Console" charset="0"/>
                <a:cs typeface="Lucida Console" charset="0"/>
              </a:rPr>
              <a:t>// Child task computes sum of lower half of array</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for(int i=0; i &lt; X.length/2; i++) sum1 += X[i]; </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dirty="0">
                <a:solidFill>
                  <a:srgbClr val="0433FF"/>
                </a:solidFill>
                <a:uFill>
                  <a:solidFill>
                    <a:srgbClr val="0433FF"/>
                  </a:solidFill>
                </a:uFill>
                <a:latin typeface="Lucida Console" charset="0"/>
                <a:ea typeface="Lucida Console" charset="0"/>
                <a:cs typeface="Lucida Console" charset="0"/>
              </a:rPr>
              <a:t>});  </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i="1" dirty="0">
                <a:solidFill>
                  <a:schemeClr val="accent5">
                    <a:lumMod val="75000"/>
                  </a:schemeClr>
                </a:solidFill>
                <a:latin typeface="Lucida Console" charset="0"/>
                <a:ea typeface="Lucida Console" charset="0"/>
                <a:cs typeface="Lucida Console" charset="0"/>
              </a:rPr>
              <a:t>// Parent task computes sum of upper half of array</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for(int i=X.length/2; i &lt; X.length; i++) sum2 += X[i];</a:t>
            </a:r>
          </a:p>
          <a:p>
            <a:pPr marL="39686" marR="39686" algn="l" defTabSz="914400">
              <a:lnSpc>
                <a:spcPct val="90000"/>
              </a:lnSpc>
              <a:spcBef>
                <a:spcPts val="1400"/>
              </a:spcBef>
              <a:buSzPct val="100000"/>
              <a:defRPr sz="2600" b="1">
                <a:solidFill>
                  <a:srgbClr val="0433FF"/>
                </a:solidFill>
                <a:uFill>
                  <a:solidFill>
                    <a:srgbClr val="0433FF"/>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a:t>
            </a:r>
            <a:r>
              <a:rPr sz="2600" i="1" dirty="0">
                <a:solidFill>
                  <a:schemeClr val="accent5">
                    <a:lumMod val="75000"/>
                  </a:schemeClr>
                </a:solidFill>
                <a:latin typeface="Lucida Console" charset="0"/>
                <a:ea typeface="Lucida Console" charset="0"/>
                <a:cs typeface="Lucida Console" charset="0"/>
              </a:rPr>
              <a:t>// Parent task waits for child task to complete (join)</a:t>
            </a:r>
          </a:p>
          <a:p>
            <a:pPr marL="39686" marR="39686" algn="l" defTabSz="914400">
              <a:lnSpc>
                <a:spcPct val="90000"/>
              </a:lnSpc>
              <a:spcBef>
                <a:spcPts val="1400"/>
              </a:spcBef>
              <a:buSzPct val="100000"/>
              <a:defRPr sz="2600" b="1">
                <a:uFill>
                  <a:solidFill>
                    <a:srgbClr val="000000"/>
                  </a:solidFill>
                </a:uFill>
                <a:latin typeface="Courier New"/>
                <a:ea typeface="Courier New"/>
                <a:cs typeface="Courier New"/>
                <a:sym typeface="Courier New"/>
              </a:defRPr>
            </a:pPr>
            <a:r>
              <a:rPr sz="2600" dirty="0">
                <a:latin typeface="Lucida Console" charset="0"/>
                <a:ea typeface="Lucida Console" charset="0"/>
                <a:cs typeface="Lucida Console" charset="0"/>
              </a:rPr>
              <a:t> return sum1 + sum2;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3004800" cy="9766236"/>
          </a:xfrm>
          <a:prstGeom prst="rect">
            <a:avLst/>
          </a:prstGeom>
        </p:spPr>
      </p:pic>
      <p:sp>
        <p:nvSpPr>
          <p:cNvPr id="141" name="Shape 141"/>
          <p:cNvSpPr/>
          <p:nvPr/>
        </p:nvSpPr>
        <p:spPr>
          <a:xfrm>
            <a:off x="4278488" y="9281724"/>
            <a:ext cx="289587" cy="484512"/>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endParaRPr sz="1800" dirty="0"/>
          </a:p>
        </p:txBody>
      </p:sp>
      <p:sp>
        <p:nvSpPr>
          <p:cNvPr id="144" name="Shape 144"/>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145" name="Shape 145"/>
          <p:cNvSpPr>
            <a:spLocks noGrp="1"/>
          </p:cNvSpPr>
          <p:nvPr>
            <p:ph type="title" idx="4294967295"/>
          </p:nvPr>
        </p:nvSpPr>
        <p:spPr>
          <a:xfrm>
            <a:off x="314328" y="14288"/>
            <a:ext cx="11464925" cy="1320800"/>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dirty="0">
                <a:solidFill>
                  <a:schemeClr val="bg1"/>
                </a:solidFill>
              </a:rPr>
              <a:t>Habanero-Java library </a:t>
            </a:r>
          </a:p>
        </p:txBody>
      </p:sp>
      <p:pic>
        <p:nvPicPr>
          <p:cNvPr id="147" name="Screen Shot 2014-02-15 at Feb 15, 20147.27 AM.png"/>
          <p:cNvPicPr>
            <a:picLocks noChangeAspect="1"/>
          </p:cNvPicPr>
          <p:nvPr/>
        </p:nvPicPr>
        <p:blipFill>
          <a:blip r:embed="rId4">
            <a:extLst/>
          </a:blip>
          <a:stretch>
            <a:fillRect/>
          </a:stretch>
        </p:blipFill>
        <p:spPr>
          <a:xfrm>
            <a:off x="2420829" y="2228724"/>
            <a:ext cx="7734516" cy="3314793"/>
          </a:xfrm>
          <a:prstGeom prst="rect">
            <a:avLst/>
          </a:prstGeom>
          <a:ln w="12700">
            <a:miter lim="400000"/>
          </a:ln>
        </p:spPr>
      </p:pic>
      <p:sp>
        <p:nvSpPr>
          <p:cNvPr id="4" name="TextBox 3"/>
          <p:cNvSpPr txBox="1"/>
          <p:nvPr/>
        </p:nvSpPr>
        <p:spPr>
          <a:xfrm>
            <a:off x="1643063" y="8803967"/>
            <a:ext cx="10467657" cy="707886"/>
          </a:xfrm>
          <a:prstGeom prst="rect">
            <a:avLst/>
          </a:prstGeom>
          <a:noFill/>
        </p:spPr>
        <p:txBody>
          <a:bodyPr wrap="square" rtlCol="0">
            <a:spAutoFit/>
          </a:bodyPr>
          <a:lstStyle/>
          <a:p>
            <a:r>
              <a:rPr lang="en-US" sz="4000" b="1" smtClean="0">
                <a:solidFill>
                  <a:schemeClr val="bg2"/>
                </a:solidFill>
              </a:rPr>
              <a:t>Relies on the wonders of Lambda expressions</a:t>
            </a:r>
            <a:endParaRPr lang="en-US" sz="4000" b="1">
              <a:solidFill>
                <a:schemeClr val="bg2"/>
              </a:solidFill>
            </a:endParaRPr>
          </a:p>
        </p:txBody>
      </p:sp>
    </p:spTree>
    <p:extLst>
      <p:ext uri="{BB962C8B-B14F-4D97-AF65-F5344CB8AC3E}">
        <p14:creationId xmlns:p14="http://schemas.microsoft.com/office/powerpoint/2010/main" val="11417323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80" name="Shape 28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83" name="Shape 283"/>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Java 8 Lambda Expressions</a:t>
            </a:r>
          </a:p>
        </p:txBody>
      </p:sp>
      <p:sp>
        <p:nvSpPr>
          <p:cNvPr id="284" name="Shape 284"/>
          <p:cNvSpPr>
            <a:spLocks noGrp="1"/>
          </p:cNvSpPr>
          <p:nvPr>
            <p:ph type="body" idx="1"/>
          </p:nvPr>
        </p:nvSpPr>
        <p:spPr>
          <a:xfrm>
            <a:off x="747324" y="1538255"/>
            <a:ext cx="12210063" cy="2590834"/>
          </a:xfrm>
          <a:prstGeom prst="rect">
            <a:avLst/>
          </a:prstGeom>
        </p:spPr>
        <p:txBody>
          <a:bodyPr lIns="72248" tIns="72248" rIns="72248" bIns="72248" anchor="t">
            <a:normAutofit/>
          </a:bodyPr>
          <a:lstStyle/>
          <a:p>
            <a:pPr marL="496887" marR="39686" indent="-457200" defTabSz="914400">
              <a:spcBef>
                <a:spcPts val="1400"/>
              </a:spcBef>
              <a:buSzPct val="130000"/>
              <a:defRPr sz="2800" b="1">
                <a:uFill>
                  <a:solidFill>
                    <a:srgbClr val="000000"/>
                  </a:solidFill>
                </a:uFill>
                <a:latin typeface="Arial"/>
                <a:ea typeface="Arial"/>
                <a:cs typeface="Arial"/>
                <a:sym typeface="Arial"/>
              </a:defRPr>
            </a:pPr>
            <a:r>
              <a:rPr sz="2800" dirty="0" smtClean="0"/>
              <a:t>Behave </a:t>
            </a:r>
            <a:r>
              <a:rPr sz="2800" dirty="0"/>
              <a:t>like anonymous </a:t>
            </a:r>
            <a:r>
              <a:rPr sz="2800" dirty="0" smtClean="0"/>
              <a:t>classes</a:t>
            </a:r>
            <a:endParaRPr lang="en-US" sz="2800" dirty="0"/>
          </a:p>
          <a:p>
            <a:pPr marL="496887" marR="39686" indent="-457200" defTabSz="914400">
              <a:spcBef>
                <a:spcPts val="1400"/>
              </a:spcBef>
              <a:buSzPct val="130000"/>
              <a:defRPr sz="2800" b="1">
                <a:uFill>
                  <a:solidFill>
                    <a:srgbClr val="000000"/>
                  </a:solidFill>
                </a:uFill>
                <a:latin typeface="Arial"/>
                <a:ea typeface="Arial"/>
                <a:cs typeface="Arial"/>
                <a:sym typeface="Arial"/>
              </a:defRPr>
            </a:pPr>
            <a:r>
              <a:rPr lang="en-US" sz="2800" dirty="0" smtClean="0"/>
              <a:t>Closures </a:t>
            </a:r>
            <a:r>
              <a:rPr sz="2800" dirty="0" smtClean="0"/>
              <a:t>capture </a:t>
            </a:r>
            <a:r>
              <a:rPr sz="2800" dirty="0"/>
              <a:t>local </a:t>
            </a:r>
            <a:r>
              <a:rPr sz="2800" dirty="0" smtClean="0"/>
              <a:t>variables</a:t>
            </a:r>
            <a:endParaRPr lang="en-US" sz="2800" dirty="0" smtClean="0"/>
          </a:p>
          <a:p>
            <a:pPr marL="496887" marR="39686" indent="-457200" defTabSz="914400">
              <a:spcBef>
                <a:spcPts val="1400"/>
              </a:spcBef>
              <a:buSzPct val="130000"/>
              <a:defRPr sz="2800" b="1">
                <a:uFill>
                  <a:solidFill>
                    <a:srgbClr val="000000"/>
                  </a:solidFill>
                </a:uFill>
                <a:latin typeface="Arial"/>
                <a:ea typeface="Arial"/>
                <a:cs typeface="Arial"/>
                <a:sym typeface="Arial"/>
              </a:defRPr>
            </a:pPr>
            <a:r>
              <a:rPr lang="en-US" sz="2800" dirty="0" smtClean="0"/>
              <a:t>Requires i</a:t>
            </a:r>
            <a:r>
              <a:rPr sz="2800" dirty="0" smtClean="0"/>
              <a:t>nterface</a:t>
            </a:r>
            <a:r>
              <a:rPr lang="en-US" sz="2800" dirty="0" smtClean="0"/>
              <a:t> with o</a:t>
            </a:r>
            <a:r>
              <a:rPr sz="2800" dirty="0" smtClean="0"/>
              <a:t>ne </a:t>
            </a:r>
            <a:r>
              <a:rPr sz="2800" dirty="0"/>
              <a:t>abstract </a:t>
            </a:r>
            <a:r>
              <a:rPr sz="2800" dirty="0" smtClean="0"/>
              <a:t>method</a:t>
            </a:r>
            <a:endParaRPr lang="en-US" sz="2800" dirty="0" smtClean="0"/>
          </a:p>
          <a:p>
            <a:pPr marL="496887" marR="39686" indent="-457200" defTabSz="914400">
              <a:spcBef>
                <a:spcPts val="1400"/>
              </a:spcBef>
              <a:buSzPct val="130000"/>
              <a:defRPr sz="2800" b="1">
                <a:uFill>
                  <a:solidFill>
                    <a:srgbClr val="000000"/>
                  </a:solidFill>
                </a:uFill>
                <a:latin typeface="Arial"/>
                <a:ea typeface="Arial"/>
                <a:cs typeface="Arial"/>
                <a:sym typeface="Arial"/>
              </a:defRPr>
            </a:pPr>
            <a:r>
              <a:rPr lang="en-US" sz="2800" dirty="0" smtClean="0"/>
              <a:t>Abstract method name omitted in syntax</a:t>
            </a:r>
            <a:endParaRPr sz="2800" dirty="0"/>
          </a:p>
          <a:p>
            <a:pPr marL="39687" marR="39686" indent="0" defTabSz="914400">
              <a:lnSpc>
                <a:spcPct val="90000"/>
              </a:lnSpc>
              <a:spcBef>
                <a:spcPts val="1400"/>
              </a:spcBef>
              <a:buSzPct val="130000"/>
              <a:buNone/>
              <a:defRPr sz="2800" b="1">
                <a:uFill>
                  <a:solidFill>
                    <a:srgbClr val="000000"/>
                  </a:solidFill>
                </a:uFill>
                <a:latin typeface="Arial"/>
                <a:ea typeface="Arial"/>
                <a:cs typeface="Arial"/>
                <a:sym typeface="Arial"/>
              </a:defRPr>
            </a:pPr>
            <a:endParaRPr sz="2800" dirty="0"/>
          </a:p>
        </p:txBody>
      </p:sp>
      <p:sp>
        <p:nvSpPr>
          <p:cNvPr id="282" name="Shape 282"/>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dirty="0"/>
          </a:p>
        </p:txBody>
      </p:sp>
      <p:sp>
        <p:nvSpPr>
          <p:cNvPr id="2" name="TextBox 1"/>
          <p:cNvSpPr txBox="1"/>
          <p:nvPr/>
        </p:nvSpPr>
        <p:spPr>
          <a:xfrm>
            <a:off x="1985963" y="4238170"/>
            <a:ext cx="9372600" cy="4889544"/>
          </a:xfrm>
          <a:prstGeom prst="rect">
            <a:avLst/>
          </a:prstGeom>
          <a:noFill/>
        </p:spPr>
        <p:txBody>
          <a:bodyPr wrap="square" rtlCol="0">
            <a:spAutoFit/>
          </a:bodyPr>
          <a:lstStyle/>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public interface Runnable { </a:t>
            </a:r>
            <a:r>
              <a:rPr lang="en-US" sz="2400" dirty="0" smtClean="0">
                <a:latin typeface="Lucida Console" charset="0"/>
                <a:ea typeface="Lucida Console" charset="0"/>
                <a:cs typeface="Lucida Console" charset="0"/>
              </a:rPr>
              <a:t>void </a:t>
            </a:r>
            <a:r>
              <a:rPr lang="en-US" sz="2400" dirty="0">
                <a:latin typeface="Lucida Console" charset="0"/>
                <a:ea typeface="Lucida Console" charset="0"/>
                <a:cs typeface="Lucida Console" charset="0"/>
              </a:rPr>
              <a:t>run(); </a:t>
            </a:r>
            <a:r>
              <a:rPr lang="en-US" sz="2400" dirty="0" smtClean="0">
                <a:latin typeface="Lucida Console" charset="0"/>
                <a:ea typeface="Lucida Console" charset="0"/>
                <a:cs typeface="Lucida Console" charset="0"/>
              </a:rPr>
              <a:t>}</a:t>
            </a:r>
            <a:endParaRPr lang="en-US" sz="2400" dirty="0">
              <a:latin typeface="Lucida Console" charset="0"/>
              <a:ea typeface="Lucida Console" charset="0"/>
              <a:cs typeface="Lucida Console" charset="0"/>
            </a:endParaRP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endParaRPr lang="en-US" sz="2400" dirty="0">
              <a:latin typeface="Lucida Console" charset="0"/>
              <a:ea typeface="Lucida Console" charset="0"/>
              <a:cs typeface="Lucida Console" charset="0"/>
            </a:endParaRP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void invoke(Runnable r) {</a:t>
            </a: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  </a:t>
            </a:r>
            <a:r>
              <a:rPr lang="en-US" sz="2400" dirty="0" err="1">
                <a:latin typeface="Lucida Console" charset="0"/>
                <a:ea typeface="Lucida Console" charset="0"/>
                <a:cs typeface="Lucida Console" charset="0"/>
              </a:rPr>
              <a:t>r.run</a:t>
            </a:r>
            <a:r>
              <a:rPr lang="en-US" sz="2400" dirty="0">
                <a:latin typeface="Lucida Console" charset="0"/>
                <a:ea typeface="Lucida Console" charset="0"/>
                <a:cs typeface="Lucida Console" charset="0"/>
              </a:rPr>
              <a:t>();</a:t>
            </a: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a:t>
            </a: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endParaRPr lang="en-US" sz="2400" dirty="0">
              <a:latin typeface="Lucida Console" charset="0"/>
              <a:ea typeface="Lucida Console" charset="0"/>
              <a:cs typeface="Lucida Console" charset="0"/>
            </a:endParaRP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invoke(</a:t>
            </a:r>
            <a:r>
              <a:rPr lang="en-US" sz="2400" dirty="0">
                <a:solidFill>
                  <a:srgbClr val="0433FF"/>
                </a:solidFill>
                <a:latin typeface="Lucida Console" charset="0"/>
                <a:ea typeface="Lucida Console" charset="0"/>
                <a:cs typeface="Lucida Console" charset="0"/>
              </a:rPr>
              <a:t>() -&gt; {</a:t>
            </a: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latin typeface="Lucida Console" charset="0"/>
                <a:ea typeface="Lucida Console" charset="0"/>
                <a:cs typeface="Lucida Console" charset="0"/>
              </a:rPr>
              <a:t>	</a:t>
            </a:r>
            <a:r>
              <a:rPr lang="en-US" sz="2400" dirty="0" err="1">
                <a:latin typeface="Lucida Console" charset="0"/>
                <a:ea typeface="Lucida Console" charset="0"/>
                <a:cs typeface="Lucida Console" charset="0"/>
              </a:rPr>
              <a:t>System.out.println</a:t>
            </a:r>
            <a:r>
              <a:rPr lang="en-US" sz="2400" dirty="0">
                <a:latin typeface="Lucida Console" charset="0"/>
                <a:ea typeface="Lucida Console" charset="0"/>
                <a:cs typeface="Lucida Console" charset="0"/>
              </a:rPr>
              <a:t>(“Inside </a:t>
            </a:r>
            <a:r>
              <a:rPr lang="en-US" sz="2400" dirty="0" err="1">
                <a:latin typeface="Lucida Console" charset="0"/>
                <a:ea typeface="Lucida Console" charset="0"/>
                <a:cs typeface="Lucida Console" charset="0"/>
              </a:rPr>
              <a:t>Runnable.run</a:t>
            </a:r>
            <a:r>
              <a:rPr lang="en-US" sz="2400" dirty="0">
                <a:latin typeface="Lucida Console" charset="0"/>
                <a:ea typeface="Lucida Console" charset="0"/>
                <a:cs typeface="Lucida Console" charset="0"/>
              </a:rPr>
              <a:t>!”);</a:t>
            </a:r>
          </a:p>
          <a:p>
            <a:pPr marL="39687" marR="39686" algn="l" defTabSz="914400">
              <a:lnSpc>
                <a:spcPct val="90000"/>
              </a:lnSpc>
              <a:spcBef>
                <a:spcPts val="1400"/>
              </a:spcBef>
              <a:buSzPct val="100000"/>
              <a:defRPr sz="2200" b="1">
                <a:uFill>
                  <a:solidFill>
                    <a:srgbClr val="000000"/>
                  </a:solidFill>
                </a:uFill>
                <a:latin typeface="Courier"/>
                <a:ea typeface="Courier"/>
                <a:cs typeface="Courier"/>
                <a:sym typeface="Courier"/>
              </a:defRPr>
            </a:pPr>
            <a:r>
              <a:rPr lang="en-US" sz="2400" dirty="0">
                <a:solidFill>
                  <a:srgbClr val="0433FF"/>
                </a:solidFill>
                <a:latin typeface="Lucida Console" charset="0"/>
                <a:ea typeface="Lucida Console" charset="0"/>
                <a:cs typeface="Lucida Console" charset="0"/>
              </a:rPr>
              <a:t>}</a:t>
            </a:r>
            <a:r>
              <a:rPr lang="en-US" sz="2400" dirty="0">
                <a:latin typeface="Lucida Console" charset="0"/>
                <a:ea typeface="Lucida Console" charset="0"/>
                <a:cs typeface="Lucida Console" charset="0"/>
              </a:rPr>
              <a:t>);</a:t>
            </a:r>
          </a:p>
          <a:p>
            <a:pPr algn="l"/>
            <a:endParaRPr lang="en-US" sz="2400" dirty="0">
              <a:latin typeface="Lucida Console" charset="0"/>
              <a:ea typeface="Lucida Console" charset="0"/>
              <a:cs typeface="Lucida Console"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Make quicksort parallel</a:t>
            </a:r>
            <a:endParaRPr dirty="0"/>
          </a:p>
        </p:txBody>
      </p:sp>
      <p:sp>
        <p:nvSpPr>
          <p:cNvPr id="468" name="Shape 468"/>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dirty="0"/>
          </a:p>
        </p:txBody>
      </p:sp>
      <p:sp>
        <p:nvSpPr>
          <p:cNvPr id="469" name="Shape 469"/>
          <p:cNvSpPr/>
          <p:nvPr/>
        </p:nvSpPr>
        <p:spPr>
          <a:xfrm>
            <a:off x="2526595" y="2321932"/>
            <a:ext cx="9203443"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spAutoFit/>
          </a:bodyPr>
          <a:lstStyle/>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void quicksort(final </a:t>
            </a:r>
            <a:r>
              <a:rPr dirty="0">
                <a:latin typeface="Lucida Console" charset="0"/>
                <a:ea typeface="Lucida Console" charset="0"/>
                <a:cs typeface="Lucida Console" charset="0"/>
              </a:rPr>
              <a:t>Comparable[] A, </a:t>
            </a:r>
            <a:endParaRPr lang="en-US" dirty="0" smtClean="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              </a:t>
            </a:r>
            <a:r>
              <a:rPr dirty="0" smtClean="0">
                <a:latin typeface="Lucida Console" charset="0"/>
                <a:ea typeface="Lucida Console" charset="0"/>
                <a:cs typeface="Lucida Console" charset="0"/>
              </a:rPr>
              <a:t>final </a:t>
            </a:r>
            <a:r>
              <a:rPr dirty="0">
                <a:latin typeface="Lucida Console" charset="0"/>
                <a:ea typeface="Lucida Console" charset="0"/>
                <a:cs typeface="Lucida Console" charset="0"/>
              </a:rPr>
              <a:t>int M, final int N) </a:t>
            </a:r>
            <a:r>
              <a:rPr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smtClean="0">
                <a:latin typeface="Lucida Console" charset="0"/>
                <a:ea typeface="Lucida Console" charset="0"/>
                <a:cs typeface="Lucida Console" charset="0"/>
              </a:rPr>
              <a:t>   </a:t>
            </a:r>
            <a:r>
              <a:rPr dirty="0" smtClean="0">
                <a:latin typeface="Lucida Console" charset="0"/>
                <a:ea typeface="Lucida Console" charset="0"/>
                <a:cs typeface="Lucida Console" charset="0"/>
              </a:rPr>
              <a:t>if </a:t>
            </a:r>
            <a:r>
              <a:rPr dirty="0">
                <a:latin typeface="Lucida Console" charset="0"/>
                <a:ea typeface="Lucida Console" charset="0"/>
                <a:cs typeface="Lucida Console" charset="0"/>
              </a:rPr>
              <a:t>(M &lt; N) </a:t>
            </a:r>
            <a:r>
              <a:rPr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smtClean="0">
                <a:latin typeface="Lucida Console" charset="0"/>
                <a:ea typeface="Lucida Console" charset="0"/>
                <a:cs typeface="Lucida Console" charset="0"/>
              </a:rPr>
              <a:t>      </a:t>
            </a:r>
            <a:r>
              <a:rPr i="1" dirty="0" smtClean="0">
                <a:solidFill>
                  <a:schemeClr val="accent5">
                    <a:lumMod val="75000"/>
                  </a:schemeClr>
                </a:solidFill>
                <a:latin typeface="Lucida Console" charset="0"/>
                <a:ea typeface="Lucida Console" charset="0"/>
                <a:cs typeface="Lucida Console" charset="0"/>
              </a:rPr>
              <a:t>// </a:t>
            </a:r>
            <a:r>
              <a:rPr i="1" dirty="0">
                <a:solidFill>
                  <a:schemeClr val="accent5">
                    <a:lumMod val="75000"/>
                  </a:schemeClr>
                </a:solidFill>
                <a:latin typeface="Lucida Console" charset="0"/>
                <a:ea typeface="Lucida Console" charset="0"/>
                <a:cs typeface="Lucida Console" charset="0"/>
              </a:rPr>
              <a:t>A point in HJ is an integer </a:t>
            </a:r>
            <a:r>
              <a:rPr i="1" dirty="0" smtClean="0">
                <a:solidFill>
                  <a:schemeClr val="accent5">
                    <a:lumMod val="75000"/>
                  </a:schemeClr>
                </a:solidFill>
                <a:latin typeface="Lucida Console" charset="0"/>
                <a:ea typeface="Lucida Console" charset="0"/>
                <a:cs typeface="Lucida Console" charset="0"/>
              </a:rPr>
              <a:t>tuple</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HjPoint p = partition(A, M, N);</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int </a:t>
            </a:r>
            <a:r>
              <a:rPr dirty="0">
                <a:latin typeface="Lucida Console" charset="0"/>
                <a:ea typeface="Lucida Console" charset="0"/>
                <a:cs typeface="Lucida Console" charset="0"/>
              </a:rPr>
              <a:t>I = p.get(0);</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int </a:t>
            </a:r>
            <a:r>
              <a:rPr dirty="0">
                <a:latin typeface="Lucida Console" charset="0"/>
                <a:ea typeface="Lucida Console" charset="0"/>
                <a:cs typeface="Lucida Console" charset="0"/>
              </a:rPr>
              <a:t>J = p.get(1);</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quicksort(A</a:t>
            </a:r>
            <a:r>
              <a:rPr dirty="0">
                <a:latin typeface="Lucida Console" charset="0"/>
                <a:ea typeface="Lucida Console" charset="0"/>
                <a:cs typeface="Lucida Console" charset="0"/>
              </a:rPr>
              <a:t>, M, I</a:t>
            </a:r>
            <a:r>
              <a:rPr dirty="0" smtClean="0">
                <a:latin typeface="Lucida Console" charset="0"/>
                <a:ea typeface="Lucida Console" charset="0"/>
                <a:cs typeface="Lucida Console" charset="0"/>
              </a:rPr>
              <a:t>);</a:t>
            </a:r>
            <a:endParaRPr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a:t>
            </a:r>
            <a:r>
              <a:rPr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 </a:t>
            </a:r>
            <a:r>
              <a:rPr dirty="0" smtClean="0">
                <a:latin typeface="Lucida Console" charset="0"/>
                <a:ea typeface="Lucida Console" charset="0"/>
                <a:cs typeface="Lucida Console" charset="0"/>
              </a:rPr>
              <a:t>quicksort(A</a:t>
            </a:r>
            <a:r>
              <a:rPr dirty="0">
                <a:latin typeface="Lucida Console" charset="0"/>
                <a:ea typeface="Lucida Console" charset="0"/>
                <a:cs typeface="Lucida Console" charset="0"/>
              </a:rPr>
              <a:t>, J, N</a:t>
            </a:r>
            <a:r>
              <a:rPr dirty="0" smtClean="0">
                <a:latin typeface="Lucida Console" charset="0"/>
                <a:ea typeface="Lucida Console" charset="0"/>
                <a:cs typeface="Lucida Console" charset="0"/>
              </a:rPr>
              <a:t>);</a:t>
            </a:r>
            <a:endParaRPr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a:t>
            </a:r>
            <a:r>
              <a:rPr dirty="0">
                <a:latin typeface="Lucida Console" charset="0"/>
                <a:ea typeface="Lucida Console" charset="0"/>
                <a:cs typeface="Lucida Console"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230375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Make quicksort parallel</a:t>
            </a:r>
            <a:endParaRPr dirty="0"/>
          </a:p>
        </p:txBody>
      </p:sp>
      <p:sp>
        <p:nvSpPr>
          <p:cNvPr id="468" name="Shape 468"/>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dirty="0"/>
          </a:p>
        </p:txBody>
      </p:sp>
      <p:sp>
        <p:nvSpPr>
          <p:cNvPr id="469" name="Shape 469"/>
          <p:cNvSpPr/>
          <p:nvPr/>
        </p:nvSpPr>
        <p:spPr>
          <a:xfrm>
            <a:off x="2526595" y="2321932"/>
            <a:ext cx="9203443"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spAutoFit/>
          </a:bodyPr>
          <a:lstStyle/>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void quicksort(final </a:t>
            </a:r>
            <a:r>
              <a:rPr dirty="0">
                <a:latin typeface="Lucida Console" charset="0"/>
                <a:ea typeface="Lucida Console" charset="0"/>
                <a:cs typeface="Lucida Console" charset="0"/>
              </a:rPr>
              <a:t>Comparable[] A, </a:t>
            </a:r>
            <a:endParaRPr lang="en-US" dirty="0" smtClean="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              </a:t>
            </a:r>
            <a:r>
              <a:rPr dirty="0" smtClean="0">
                <a:latin typeface="Lucida Console" charset="0"/>
                <a:ea typeface="Lucida Console" charset="0"/>
                <a:cs typeface="Lucida Console" charset="0"/>
              </a:rPr>
              <a:t>final </a:t>
            </a:r>
            <a:r>
              <a:rPr dirty="0">
                <a:latin typeface="Lucida Console" charset="0"/>
                <a:ea typeface="Lucida Console" charset="0"/>
                <a:cs typeface="Lucida Console" charset="0"/>
              </a:rPr>
              <a:t>int M, final int N) </a:t>
            </a:r>
            <a:r>
              <a:rPr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smtClean="0">
                <a:latin typeface="Lucida Console" charset="0"/>
                <a:ea typeface="Lucida Console" charset="0"/>
                <a:cs typeface="Lucida Console" charset="0"/>
              </a:rPr>
              <a:t>   </a:t>
            </a:r>
            <a:r>
              <a:rPr dirty="0" smtClean="0">
                <a:latin typeface="Lucida Console" charset="0"/>
                <a:ea typeface="Lucida Console" charset="0"/>
                <a:cs typeface="Lucida Console" charset="0"/>
              </a:rPr>
              <a:t>if </a:t>
            </a:r>
            <a:r>
              <a:rPr dirty="0">
                <a:latin typeface="Lucida Console" charset="0"/>
                <a:ea typeface="Lucida Console" charset="0"/>
                <a:cs typeface="Lucida Console" charset="0"/>
              </a:rPr>
              <a:t>(M &lt; N) </a:t>
            </a:r>
            <a:r>
              <a:rPr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lang="en-US" dirty="0" smtClean="0">
                <a:latin typeface="Lucida Console" charset="0"/>
                <a:ea typeface="Lucida Console" charset="0"/>
                <a:cs typeface="Lucida Console" charset="0"/>
              </a:rPr>
              <a:t>      </a:t>
            </a:r>
            <a:r>
              <a:rPr i="1" dirty="0" smtClean="0">
                <a:solidFill>
                  <a:schemeClr val="accent5">
                    <a:lumMod val="75000"/>
                  </a:schemeClr>
                </a:solidFill>
                <a:latin typeface="Lucida Console" charset="0"/>
                <a:ea typeface="Lucida Console" charset="0"/>
                <a:cs typeface="Lucida Console" charset="0"/>
              </a:rPr>
              <a:t>// </a:t>
            </a:r>
            <a:r>
              <a:rPr i="1" dirty="0">
                <a:solidFill>
                  <a:schemeClr val="accent5">
                    <a:lumMod val="75000"/>
                  </a:schemeClr>
                </a:solidFill>
                <a:latin typeface="Lucida Console" charset="0"/>
                <a:ea typeface="Lucida Console" charset="0"/>
                <a:cs typeface="Lucida Console" charset="0"/>
              </a:rPr>
              <a:t>A point in HJ is an integer </a:t>
            </a:r>
            <a:r>
              <a:rPr i="1" dirty="0" smtClean="0">
                <a:solidFill>
                  <a:schemeClr val="accent5">
                    <a:lumMod val="75000"/>
                  </a:schemeClr>
                </a:solidFill>
                <a:latin typeface="Lucida Console" charset="0"/>
                <a:ea typeface="Lucida Console" charset="0"/>
                <a:cs typeface="Lucida Console" charset="0"/>
              </a:rPr>
              <a:t>tuple</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HjPoint p = partition(A, M, N);</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int </a:t>
            </a:r>
            <a:r>
              <a:rPr dirty="0">
                <a:latin typeface="Lucida Console" charset="0"/>
                <a:ea typeface="Lucida Console" charset="0"/>
                <a:cs typeface="Lucida Console" charset="0"/>
              </a:rPr>
              <a:t>I = p.get(0);</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int </a:t>
            </a:r>
            <a:r>
              <a:rPr dirty="0">
                <a:latin typeface="Lucida Console" charset="0"/>
                <a:ea typeface="Lucida Console" charset="0"/>
                <a:cs typeface="Lucida Console" charset="0"/>
              </a:rPr>
              <a:t>J = p.get(1);</a:t>
            </a: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async(() -&gt; {</a:t>
            </a:r>
            <a:r>
              <a:rPr dirty="0" smtClean="0">
                <a:latin typeface="Lucida Console" charset="0"/>
                <a:ea typeface="Lucida Console" charset="0"/>
                <a:cs typeface="Lucida Console" charset="0"/>
              </a:rPr>
              <a:t>quicksort(A</a:t>
            </a:r>
            <a:r>
              <a:rPr dirty="0">
                <a:latin typeface="Lucida Console" charset="0"/>
                <a:ea typeface="Lucida Console" charset="0"/>
                <a:cs typeface="Lucida Console" charset="0"/>
              </a:rPr>
              <a:t>, M, I</a:t>
            </a:r>
            <a:r>
              <a:rPr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r>
              <a:rPr dirty="0" smtClean="0">
                <a:latin typeface="Lucida Console" charset="0"/>
                <a:ea typeface="Lucida Console" charset="0"/>
                <a:cs typeface="Lucida Console" charset="0"/>
              </a:rPr>
              <a:t>;</a:t>
            </a:r>
            <a:endParaRPr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a:t>
            </a:r>
            <a:r>
              <a:rPr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 async(() -&gt; {</a:t>
            </a:r>
            <a:r>
              <a:rPr dirty="0" smtClean="0">
                <a:latin typeface="Lucida Console" charset="0"/>
                <a:ea typeface="Lucida Console" charset="0"/>
                <a:cs typeface="Lucida Console" charset="0"/>
              </a:rPr>
              <a:t>quicksort(A</a:t>
            </a:r>
            <a:r>
              <a:rPr dirty="0">
                <a:latin typeface="Lucida Console" charset="0"/>
                <a:ea typeface="Lucida Console" charset="0"/>
                <a:cs typeface="Lucida Console" charset="0"/>
              </a:rPr>
              <a:t>, J, N</a:t>
            </a:r>
            <a:r>
              <a:rPr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r>
              <a:rPr dirty="0" smtClean="0">
                <a:latin typeface="Lucida Console" charset="0"/>
                <a:ea typeface="Lucida Console" charset="0"/>
                <a:cs typeface="Lucida Console" charset="0"/>
              </a:rPr>
              <a:t>;</a:t>
            </a:r>
            <a:endParaRPr dirty="0">
              <a:latin typeface="Lucida Console" charset="0"/>
              <a:ea typeface="Lucida Console" charset="0"/>
              <a:cs typeface="Lucida Console" charset="0"/>
            </a:endParaRPr>
          </a:p>
          <a:p>
            <a:pPr marL="40640" marR="40640" algn="l" defTabSz="914400">
              <a:lnSpc>
                <a:spcPct val="150000"/>
              </a:lnSpc>
              <a:buSzPct val="100000"/>
              <a:defRPr sz="2400" b="1">
                <a:uFill>
                  <a:solidFill>
                    <a:srgbClr val="000000"/>
                  </a:solidFill>
                </a:uFill>
                <a:latin typeface="Helvetica"/>
                <a:ea typeface="Helvetica"/>
                <a:cs typeface="Helvetica"/>
                <a:sym typeface="Helvetica"/>
              </a:defRPr>
            </a:pPr>
            <a:r>
              <a:rPr dirty="0" smtClean="0">
                <a:latin typeface="Lucida Console" charset="0"/>
                <a:ea typeface="Lucida Console" charset="0"/>
                <a:cs typeface="Lucida Console" charset="0"/>
              </a:rPr>
              <a:t> </a:t>
            </a:r>
            <a:r>
              <a:rPr dirty="0">
                <a:latin typeface="Lucida Console" charset="0"/>
                <a:ea typeface="Lucida Console" charset="0"/>
                <a:cs typeface="Lucida Console"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02150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75" name="Shape 47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77" name="Shape 477"/>
          <p:cNvSpPr>
            <a:spLocks noGrp="1"/>
          </p:cNvSpPr>
          <p:nvPr>
            <p:ph type="title"/>
          </p:nvPr>
        </p:nvSpPr>
        <p:spPr>
          <a:xfrm>
            <a:off x="756355" y="-1"/>
            <a:ext cx="11464996" cy="1320801"/>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Make m</a:t>
            </a:r>
            <a:r>
              <a:rPr dirty="0" smtClean="0"/>
              <a:t>atrix </a:t>
            </a:r>
            <a:r>
              <a:rPr lang="en-US" dirty="0" smtClean="0"/>
              <a:t>m</a:t>
            </a:r>
            <a:r>
              <a:rPr dirty="0" smtClean="0"/>
              <a:t>ultiplication</a:t>
            </a:r>
            <a:r>
              <a:rPr lang="en-US" dirty="0" smtClean="0"/>
              <a:t> parallel</a:t>
            </a:r>
            <a:endParaRPr dirty="0"/>
          </a:p>
        </p:txBody>
      </p:sp>
      <p:sp>
        <p:nvSpPr>
          <p:cNvPr id="478" name="Shape 478"/>
          <p:cNvSpPr>
            <a:spLocks noGrp="1"/>
          </p:cNvSpPr>
          <p:nvPr>
            <p:ph type="body" idx="1"/>
          </p:nvPr>
        </p:nvSpPr>
        <p:spPr>
          <a:xfrm>
            <a:off x="2961618" y="2945765"/>
            <a:ext cx="9111333" cy="6157596"/>
          </a:xfrm>
          <a:prstGeom prst="rect">
            <a:avLst/>
          </a:prstGeom>
        </p:spPr>
        <p:txBody>
          <a:bodyPr lIns="72248" tIns="72248" rIns="72248" bIns="72248" anchor="t">
            <a:noAutofit/>
          </a:bodyPr>
          <a:lstStyle/>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 Sequential version</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 i &lt; n ; i++)</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j = 0 ; j &lt; n ; j++)</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c[i][j] = 0;</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 i &lt; n ; i++)</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j = 0 ; j &lt; n ; j++)</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k = 0 ; k &lt; n ; k++)</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c[i][j] += a[i][k] * b[k][j];</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 Print first element of output matrix</a:t>
            </a:r>
          </a:p>
          <a:p>
            <a:pPr marL="0" marR="39686" indent="0" defTabSz="914400">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System.out.println(c[0][0]);</a:t>
            </a:r>
          </a:p>
        </p:txBody>
      </p:sp>
      <p:sp>
        <p:nvSpPr>
          <p:cNvPr id="479" name="Shape 479"/>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480" name="Shape 480"/>
          <p:cNvSpPr/>
          <p:nvPr/>
        </p:nvSpPr>
        <p:spPr>
          <a:xfrm>
            <a:off x="2954844" y="1119857"/>
            <a:ext cx="11472899" cy="1617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defRPr sz="3400" b="1">
                <a:solidFill>
                  <a:srgbClr val="0433FF"/>
                </a:solidFill>
                <a:uFill>
                  <a:solidFill>
                    <a:srgbClr val="0433FF"/>
                  </a:solidFill>
                </a:uFill>
                <a:latin typeface="Arial"/>
                <a:ea typeface="Arial"/>
                <a:cs typeface="Arial"/>
                <a:sym typeface="Arial"/>
              </a:defRPr>
            </a:pPr>
            <a:r>
              <a:t>            </a:t>
            </a:r>
          </a:p>
          <a:p>
            <a:pPr marL="40640" marR="40640" algn="l" defTabSz="914400">
              <a:defRPr sz="3400" b="1">
                <a:solidFill>
                  <a:srgbClr val="0433FF"/>
                </a:solidFill>
                <a:uFill>
                  <a:solidFill>
                    <a:srgbClr val="0433FF"/>
                  </a:solidFill>
                </a:uFill>
                <a:latin typeface="Arial"/>
                <a:ea typeface="Arial"/>
                <a:cs typeface="Arial"/>
                <a:sym typeface="Arial"/>
              </a:defRPr>
            </a:pPr>
            <a:r>
              <a:t>c[i,j] = ∑       a[i,k] * b[k,j]</a:t>
            </a:r>
          </a:p>
          <a:p>
            <a:pPr marL="40640" marR="40640" algn="l" defTabSz="914400">
              <a:defRPr sz="3400" b="1">
                <a:solidFill>
                  <a:srgbClr val="0433FF"/>
                </a:solidFill>
                <a:uFill>
                  <a:solidFill>
                    <a:srgbClr val="0433FF"/>
                  </a:solidFill>
                </a:uFill>
                <a:latin typeface="Arial"/>
                <a:ea typeface="Arial"/>
                <a:cs typeface="Arial"/>
                <a:sym typeface="Arial"/>
              </a:defRPr>
            </a:pPr>
            <a:r>
              <a:t>           </a:t>
            </a:r>
            <a:r>
              <a:rPr baseline="31999"/>
              <a:t>0 ≤ k &lt; 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27" name="Shape 127"/>
          <p:cNvSpPr/>
          <p:nvPr/>
        </p:nvSpPr>
        <p:spPr>
          <a:xfrm>
            <a:off x="4278488" y="9281724"/>
            <a:ext cx="289587" cy="484512"/>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endParaRPr sz="1800" dirty="0"/>
          </a:p>
        </p:txBody>
      </p:sp>
      <p:sp>
        <p:nvSpPr>
          <p:cNvPr id="128" name="Shape 12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31" name="Shape 131"/>
          <p:cNvSpPr>
            <a:spLocks noGrp="1"/>
          </p:cNvSpPr>
          <p:nvPr>
            <p:ph type="title"/>
          </p:nvPr>
        </p:nvSpPr>
        <p:spPr>
          <a:xfrm>
            <a:off x="756355" y="-1"/>
            <a:ext cx="11464996" cy="1320801"/>
          </a:xfrm>
          <a:prstGeom prst="rect">
            <a:avLst/>
          </a:prstGeom>
        </p:spPr>
        <p:txBody>
          <a:bodyPr lIns="72248" tIns="72248" rIns="72248" bIns="72248" anchor="b">
            <a:normAutofit/>
          </a:bodyPr>
          <a:lstStyle/>
          <a:p>
            <a:pPr marL="26987" marR="26987" defTabSz="621791">
              <a:lnSpc>
                <a:spcPct val="85000"/>
              </a:lnSpc>
              <a:defRPr sz="2992" b="1">
                <a:solidFill>
                  <a:srgbClr val="004C46"/>
                </a:solidFill>
                <a:uFill>
                  <a:solidFill>
                    <a:srgbClr val="004C46"/>
                  </a:solidFill>
                </a:uFill>
                <a:latin typeface="Helvetica"/>
                <a:ea typeface="Helvetica"/>
                <a:cs typeface="Helvetica"/>
                <a:sym typeface="Helvetica"/>
              </a:defRPr>
            </a:pPr>
            <a:r>
              <a:rPr sz="4400" dirty="0" smtClean="0"/>
              <a:t>Computers </a:t>
            </a:r>
            <a:r>
              <a:rPr sz="4400" dirty="0"/>
              <a:t>are </a:t>
            </a:r>
            <a:r>
              <a:rPr sz="4400" dirty="0" smtClean="0"/>
              <a:t>Parallel</a:t>
            </a:r>
            <a:endParaRPr sz="4400" dirty="0"/>
          </a:p>
        </p:txBody>
      </p:sp>
      <p:sp>
        <p:nvSpPr>
          <p:cNvPr id="130" name="Shape 130"/>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32" name="image16.png"/>
          <p:cNvPicPr>
            <a:picLocks noChangeAspect="1"/>
          </p:cNvPicPr>
          <p:nvPr/>
        </p:nvPicPr>
        <p:blipFill>
          <a:blip r:embed="rId3">
            <a:extLst/>
          </a:blip>
          <a:stretch>
            <a:fillRect/>
          </a:stretch>
        </p:blipFill>
        <p:spPr>
          <a:xfrm>
            <a:off x="1416050" y="4614862"/>
            <a:ext cx="2413000" cy="1666876"/>
          </a:xfrm>
          <a:prstGeom prst="rect">
            <a:avLst/>
          </a:prstGeom>
          <a:ln w="25400"/>
        </p:spPr>
      </p:pic>
      <p:pic>
        <p:nvPicPr>
          <p:cNvPr id="133" name="image17.png"/>
          <p:cNvPicPr>
            <a:picLocks noChangeAspect="1"/>
          </p:cNvPicPr>
          <p:nvPr/>
        </p:nvPicPr>
        <p:blipFill>
          <a:blip r:embed="rId4">
            <a:extLst/>
          </a:blip>
          <a:stretch>
            <a:fillRect/>
          </a:stretch>
        </p:blipFill>
        <p:spPr>
          <a:xfrm>
            <a:off x="1416050" y="2109787"/>
            <a:ext cx="5902325" cy="2505076"/>
          </a:xfrm>
          <a:prstGeom prst="rect">
            <a:avLst/>
          </a:prstGeom>
          <a:ln w="25400"/>
        </p:spPr>
      </p:pic>
      <p:pic>
        <p:nvPicPr>
          <p:cNvPr id="134" name="image18.png"/>
          <p:cNvPicPr>
            <a:picLocks noChangeAspect="1"/>
          </p:cNvPicPr>
          <p:nvPr/>
        </p:nvPicPr>
        <p:blipFill>
          <a:blip r:embed="rId5">
            <a:extLst/>
          </a:blip>
          <a:stretch>
            <a:fillRect/>
          </a:stretch>
        </p:blipFill>
        <p:spPr>
          <a:xfrm>
            <a:off x="2925763" y="4583112"/>
            <a:ext cx="4438651" cy="3436938"/>
          </a:xfrm>
          <a:prstGeom prst="rect">
            <a:avLst/>
          </a:prstGeom>
          <a:ln w="25400"/>
        </p:spPr>
      </p:pic>
      <p:pic>
        <p:nvPicPr>
          <p:cNvPr id="135" name="image19.png"/>
          <p:cNvPicPr>
            <a:picLocks noChangeAspect="1"/>
          </p:cNvPicPr>
          <p:nvPr/>
        </p:nvPicPr>
        <p:blipFill>
          <a:blip r:embed="rId6">
            <a:extLst/>
          </a:blip>
          <a:stretch>
            <a:fillRect/>
          </a:stretch>
        </p:blipFill>
        <p:spPr>
          <a:xfrm>
            <a:off x="7453312" y="4408487"/>
            <a:ext cx="2833688" cy="1873251"/>
          </a:xfrm>
          <a:prstGeom prst="rect">
            <a:avLst/>
          </a:prstGeom>
          <a:ln w="25400"/>
        </p:spPr>
      </p:pic>
      <p:pic>
        <p:nvPicPr>
          <p:cNvPr id="136" name="image20.png"/>
          <p:cNvPicPr>
            <a:picLocks noChangeAspect="1"/>
          </p:cNvPicPr>
          <p:nvPr/>
        </p:nvPicPr>
        <p:blipFill>
          <a:blip r:embed="rId7">
            <a:extLst/>
          </a:blip>
          <a:stretch>
            <a:fillRect/>
          </a:stretch>
        </p:blipFill>
        <p:spPr>
          <a:xfrm>
            <a:off x="7461250" y="2228850"/>
            <a:ext cx="2825751" cy="1951039"/>
          </a:xfrm>
          <a:prstGeom prst="rect">
            <a:avLst/>
          </a:prstGeom>
          <a:ln w="25400"/>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00">
        <p:wipe dir="r"/>
      </p:transition>
    </mc:Choice>
    <mc:Fallback xmlns="">
      <p:transition spd="fast">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84" name="Shape 48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86" name="Shape 486"/>
          <p:cNvSpPr>
            <a:spLocks noGrp="1"/>
          </p:cNvSpPr>
          <p:nvPr>
            <p:ph type="title"/>
          </p:nvPr>
        </p:nvSpPr>
        <p:spPr>
          <a:xfrm>
            <a:off x="756355" y="-1"/>
            <a:ext cx="11464996" cy="1320801"/>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Make matrix </a:t>
            </a:r>
            <a:r>
              <a:rPr lang="en-US" dirty="0" err="1" smtClean="0"/>
              <a:t>multiplcation</a:t>
            </a:r>
            <a:r>
              <a:rPr lang="en-US" dirty="0" smtClean="0"/>
              <a:t> parallel</a:t>
            </a:r>
            <a:endParaRPr dirty="0"/>
          </a:p>
        </p:txBody>
      </p:sp>
      <p:sp>
        <p:nvSpPr>
          <p:cNvPr id="487" name="Shape 487"/>
          <p:cNvSpPr>
            <a:spLocks noGrp="1"/>
          </p:cNvSpPr>
          <p:nvPr>
            <p:ph type="body" idx="1"/>
          </p:nvPr>
        </p:nvSpPr>
        <p:spPr>
          <a:xfrm>
            <a:off x="2690147" y="1967147"/>
            <a:ext cx="8903100" cy="6464701"/>
          </a:xfrm>
          <a:prstGeom prst="rect">
            <a:avLst/>
          </a:prstGeom>
        </p:spPr>
        <p:txBody>
          <a:bodyPr lIns="72248" tIns="72248" rIns="72248" bIns="72248" anchor="t">
            <a:noAutofit/>
          </a:bodyPr>
          <a:lstStyle/>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 Parallel version using finish &amp; async</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finish(() -&gt;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 i &lt; n ; i++)</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j = 0 ; j &lt; n ; j++)</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async(() -&gt; {</a:t>
            </a:r>
            <a:r>
              <a:rPr sz="2400" dirty="0">
                <a:latin typeface="Lucida Console" charset="0"/>
                <a:ea typeface="Lucida Console" charset="0"/>
                <a:cs typeface="Lucida Console" charset="0"/>
              </a:rPr>
              <a:t>c[i][j] = 0; </a:t>
            </a:r>
            <a:r>
              <a:rPr sz="2400" dirty="0">
                <a:solidFill>
                  <a:srgbClr val="0433FF"/>
                </a:solidFill>
                <a:uFill>
                  <a:solidFill>
                    <a:srgbClr val="0433FF"/>
                  </a:solidFill>
                </a:uFill>
                <a:latin typeface="Lucida Console" charset="0"/>
                <a:ea typeface="Lucida Console" charset="0"/>
                <a:cs typeface="Lucida Console" charset="0"/>
              </a:rPr>
              <a:t>});</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finish(() -&gt; {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    </a:t>
            </a:r>
            <a:r>
              <a:rPr sz="2400" dirty="0">
                <a:latin typeface="Lucida Console" charset="0"/>
                <a:ea typeface="Lucida Console" charset="0"/>
                <a:cs typeface="Lucida Console" charset="0"/>
              </a:rPr>
              <a:t>for (int i = 0 ; i &lt; n ; i++)</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j = 0 ; j &lt; n ; j++)</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async(() -&gt;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         </a:t>
            </a:r>
            <a:r>
              <a:rPr sz="2400" dirty="0">
                <a:latin typeface="Lucida Console" charset="0"/>
                <a:ea typeface="Lucida Console" charset="0"/>
                <a:cs typeface="Lucida Console" charset="0"/>
              </a:rPr>
              <a:t>for (int k = 0 ; k &lt; n ; k++)</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c[i][j] += a[i][k] * b[k][j];</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  </a:t>
            </a:r>
            <a:r>
              <a:rPr sz="2400" dirty="0">
                <a:solidFill>
                  <a:schemeClr val="accent5">
                    <a:lumMod val="60000"/>
                    <a:lumOff val="40000"/>
                  </a:schemeClr>
                </a:solidFill>
                <a:uFill>
                  <a:solidFill>
                    <a:srgbClr val="0433FF"/>
                  </a:solidFill>
                </a:uFill>
                <a:latin typeface="Lucida Console" charset="0"/>
                <a:ea typeface="Lucida Console" charset="0"/>
                <a:cs typeface="Lucida Console" charset="0"/>
              </a:rPr>
              <a:t>// Print first element of output matrix</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uFill>
                  <a:solidFill>
                    <a:srgbClr val="0433FF"/>
                  </a:solidFill>
                </a:uFill>
                <a:latin typeface="Lucida Console" charset="0"/>
                <a:ea typeface="Lucida Console" charset="0"/>
                <a:cs typeface="Lucida Console" charset="0"/>
              </a:rPr>
              <a:t>  System.out.println(c[0][0])</a:t>
            </a:r>
          </a:p>
        </p:txBody>
      </p:sp>
      <p:sp>
        <p:nvSpPr>
          <p:cNvPr id="488" name="Shape 488"/>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93" name="Shape 49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95" name="Shape 495"/>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dirty="0"/>
              <a:t>Observations </a:t>
            </a:r>
            <a:r>
              <a:rPr lang="en-US" dirty="0" smtClean="0"/>
              <a:t>on matrix multiply</a:t>
            </a:r>
            <a:endParaRPr dirty="0"/>
          </a:p>
        </p:txBody>
      </p:sp>
      <p:sp>
        <p:nvSpPr>
          <p:cNvPr id="496" name="Shape 496"/>
          <p:cNvSpPr>
            <a:spLocks noGrp="1"/>
          </p:cNvSpPr>
          <p:nvPr>
            <p:ph type="body" idx="1"/>
          </p:nvPr>
        </p:nvSpPr>
        <p:spPr>
          <a:xfrm>
            <a:off x="568959" y="1625599"/>
            <a:ext cx="12205549" cy="7143610"/>
          </a:xfrm>
          <a:prstGeom prst="rect">
            <a:avLst/>
          </a:prstGeom>
        </p:spPr>
        <p:txBody>
          <a:bodyPr lIns="72248" tIns="72248" rIns="72248" bIns="72248" anchor="t">
            <a:noAutofit/>
          </a:bodyPr>
          <a:lstStyle/>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rPr dirty="0">
                <a:solidFill>
                  <a:srgbClr val="0433FF"/>
                </a:solidFill>
                <a:uFill>
                  <a:solidFill>
                    <a:srgbClr val="0433FF"/>
                  </a:solidFill>
                </a:uFill>
              </a:rPr>
              <a:t>finish</a:t>
            </a:r>
            <a:r>
              <a:rPr dirty="0"/>
              <a:t> and </a:t>
            </a:r>
            <a:r>
              <a:rPr dirty="0">
                <a:solidFill>
                  <a:srgbClr val="0433FF"/>
                </a:solidFill>
                <a:uFill>
                  <a:solidFill>
                    <a:srgbClr val="0433FF"/>
                  </a:solidFill>
                </a:uFill>
              </a:rPr>
              <a:t>async</a:t>
            </a:r>
            <a:r>
              <a:rPr dirty="0"/>
              <a:t> </a:t>
            </a:r>
            <a:r>
              <a:rPr lang="en-US" dirty="0" smtClean="0"/>
              <a:t>are </a:t>
            </a:r>
            <a:r>
              <a:rPr dirty="0" smtClean="0"/>
              <a:t>not </a:t>
            </a:r>
            <a:r>
              <a:rPr dirty="0"/>
              <a:t>specific to </a:t>
            </a:r>
            <a:r>
              <a:rPr dirty="0" smtClean="0"/>
              <a:t>loops</a:t>
            </a:r>
            <a:endParaRPr lang="en-US" dirty="0" smtClean="0"/>
          </a:p>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rPr dirty="0" smtClean="0"/>
              <a:t>Not </a:t>
            </a:r>
            <a:r>
              <a:rPr dirty="0"/>
              <a:t>easy </a:t>
            </a:r>
            <a:r>
              <a:rPr lang="en-US" dirty="0" smtClean="0"/>
              <a:t>to know </a:t>
            </a:r>
            <a:r>
              <a:rPr dirty="0" smtClean="0"/>
              <a:t>sequential </a:t>
            </a:r>
            <a:r>
              <a:rPr dirty="0"/>
              <a:t>vs. </a:t>
            </a:r>
            <a:r>
              <a:rPr dirty="0" smtClean="0"/>
              <a:t>parallel</a:t>
            </a:r>
            <a:r>
              <a:rPr lang="en-US" dirty="0" smtClean="0"/>
              <a:t> loops</a:t>
            </a:r>
            <a:endParaRPr dirty="0"/>
          </a:p>
          <a:p>
            <a:pPr marL="622617" marR="39686" indent="-582930" defTabSz="914400">
              <a:spcBef>
                <a:spcPts val="1400"/>
              </a:spcBef>
              <a:buSzPct val="130000"/>
              <a:defRPr sz="3400" b="1">
                <a:uFill>
                  <a:solidFill>
                    <a:srgbClr val="000000"/>
                  </a:solidFill>
                </a:uFill>
                <a:latin typeface="Arial"/>
                <a:ea typeface="Arial"/>
                <a:cs typeface="Arial"/>
                <a:sym typeface="Arial"/>
              </a:defRPr>
            </a:pPr>
            <a:r>
              <a:rPr lang="en-US" dirty="0"/>
              <a:t>No statements between “for(</a:t>
            </a:r>
            <a:r>
              <a:rPr lang="en-US" dirty="0" err="1"/>
              <a:t>i</a:t>
            </a:r>
            <a:r>
              <a:rPr lang="en-US" dirty="0"/>
              <a:t> = ...)” and “for(j = ...)” </a:t>
            </a:r>
          </a:p>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rPr lang="en-US" dirty="0" smtClean="0"/>
              <a:t>Perfectly nested loops</a:t>
            </a:r>
          </a:p>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rPr dirty="0" smtClean="0"/>
              <a:t>The </a:t>
            </a:r>
            <a:r>
              <a:rPr dirty="0"/>
              <a:t>ordering </a:t>
            </a:r>
            <a:r>
              <a:rPr lang="en-US" dirty="0" smtClean="0"/>
              <a:t>arbitrary between</a:t>
            </a:r>
            <a:r>
              <a:rPr dirty="0" smtClean="0"/>
              <a:t> </a:t>
            </a:r>
            <a:r>
              <a:rPr dirty="0">
                <a:solidFill>
                  <a:srgbClr val="0433FF"/>
                </a:solidFill>
                <a:uFill>
                  <a:solidFill>
                    <a:srgbClr val="0433FF"/>
                  </a:solidFill>
                </a:uFill>
              </a:rPr>
              <a:t>finish</a:t>
            </a:r>
            <a:r>
              <a:rPr dirty="0"/>
              <a:t> and </a:t>
            </a:r>
            <a:r>
              <a:rPr dirty="0" smtClean="0">
                <a:solidFill>
                  <a:srgbClr val="0433FF"/>
                </a:solidFill>
                <a:uFill>
                  <a:solidFill>
                    <a:srgbClr val="0433FF"/>
                  </a:solidFill>
                </a:uFill>
              </a:rPr>
              <a:t>asyn</a:t>
            </a:r>
            <a:r>
              <a:rPr lang="en-US" dirty="0" smtClean="0">
                <a:solidFill>
                  <a:srgbClr val="0433FF"/>
                </a:solidFill>
                <a:uFill>
                  <a:solidFill>
                    <a:srgbClr val="0433FF"/>
                  </a:solidFill>
                </a:uFill>
              </a:rPr>
              <a:t>c</a:t>
            </a:r>
            <a:endParaRPr lang="en-US" dirty="0">
              <a:uFill>
                <a:solidFill>
                  <a:srgbClr val="0433FF"/>
                </a:solidFill>
              </a:uFill>
            </a:endParaRPr>
          </a:p>
          <a:p>
            <a:pPr marL="622617" marR="39686" indent="-582930" defTabSz="914400">
              <a:lnSpc>
                <a:spcPct val="90000"/>
              </a:lnSpc>
              <a:spcBef>
                <a:spcPts val="1400"/>
              </a:spcBef>
              <a:buSzPct val="130000"/>
              <a:defRPr sz="3400" b="1">
                <a:uFill>
                  <a:solidFill>
                    <a:srgbClr val="000000"/>
                  </a:solidFill>
                </a:uFill>
                <a:latin typeface="Arial"/>
                <a:ea typeface="Arial"/>
                <a:cs typeface="Arial"/>
                <a:sym typeface="Arial"/>
              </a:defRPr>
            </a:pPr>
            <a:r>
              <a:rPr lang="en-US" dirty="0" smtClean="0"/>
              <a:t>P</a:t>
            </a:r>
            <a:r>
              <a:rPr dirty="0" smtClean="0"/>
              <a:t>arallel </a:t>
            </a:r>
            <a:r>
              <a:rPr dirty="0"/>
              <a:t>loops </a:t>
            </a:r>
            <a:r>
              <a:rPr dirty="0" smtClean="0"/>
              <a:t>can </a:t>
            </a:r>
            <a:r>
              <a:rPr dirty="0"/>
              <a:t>be executed in any order</a:t>
            </a:r>
          </a:p>
        </p:txBody>
      </p:sp>
      <p:sp>
        <p:nvSpPr>
          <p:cNvPr id="497" name="Shape 497"/>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01" name="Shape 50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03" name="Shape 503"/>
          <p:cNvSpPr>
            <a:spLocks noGrp="1"/>
          </p:cNvSpPr>
          <p:nvPr>
            <p:ph type="title"/>
          </p:nvPr>
        </p:nvSpPr>
        <p:spPr>
          <a:xfrm>
            <a:off x="756355" y="-1"/>
            <a:ext cx="11464996" cy="1320801"/>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dirty="0" smtClean="0"/>
              <a:t>Matrix </a:t>
            </a:r>
            <a:r>
              <a:rPr lang="en-US" dirty="0" smtClean="0"/>
              <a:t>m</a:t>
            </a:r>
            <a:r>
              <a:rPr dirty="0" smtClean="0"/>
              <a:t>ultiplication </a:t>
            </a:r>
            <a:r>
              <a:rPr lang="en-US" dirty="0" smtClean="0"/>
              <a:t>with</a:t>
            </a:r>
            <a:r>
              <a:rPr dirty="0" smtClean="0"/>
              <a:t> </a:t>
            </a:r>
            <a:r>
              <a:rPr dirty="0"/>
              <a:t>forall</a:t>
            </a:r>
          </a:p>
        </p:txBody>
      </p:sp>
      <p:sp>
        <p:nvSpPr>
          <p:cNvPr id="504" name="Shape 504"/>
          <p:cNvSpPr>
            <a:spLocks noGrp="1"/>
          </p:cNvSpPr>
          <p:nvPr>
            <p:ph type="body" idx="1"/>
          </p:nvPr>
        </p:nvSpPr>
        <p:spPr>
          <a:xfrm>
            <a:off x="2372994" y="2513235"/>
            <a:ext cx="9739983" cy="6443370"/>
          </a:xfrm>
          <a:prstGeom prst="rect">
            <a:avLst/>
          </a:prstGeom>
        </p:spPr>
        <p:txBody>
          <a:bodyPr lIns="72248" tIns="72248" rIns="72248" bIns="72248" anchor="t">
            <a:noAutofit/>
          </a:bodyPr>
          <a:lstStyle/>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 Parallel version using finish &amp; forall</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forall</a:t>
            </a:r>
            <a:r>
              <a:rPr sz="2400" dirty="0">
                <a:latin typeface="Lucida Console" charset="0"/>
                <a:ea typeface="Lucida Console" charset="0"/>
                <a:cs typeface="Lucida Console" charset="0"/>
              </a:rPr>
              <a:t>(0, n-1, 0, n-1, </a:t>
            </a:r>
            <a:r>
              <a:rPr sz="2400" dirty="0">
                <a:solidFill>
                  <a:srgbClr val="0433FF"/>
                </a:solidFill>
                <a:latin typeface="Lucida Console" charset="0"/>
                <a:ea typeface="Lucida Console" charset="0"/>
                <a:cs typeface="Lucida Console" charset="0"/>
              </a:rPr>
              <a:t>(i, j) -&gt;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c[i][j] = 0;</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latin typeface="Lucida Console" charset="0"/>
                <a:ea typeface="Lucida Console" charset="0"/>
                <a:cs typeface="Lucida Console" charset="0"/>
              </a:rPr>
              <a: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forall</a:t>
            </a:r>
            <a:r>
              <a:rPr sz="2400" dirty="0">
                <a:latin typeface="Lucida Console" charset="0"/>
                <a:ea typeface="Lucida Console" charset="0"/>
                <a:cs typeface="Lucida Console" charset="0"/>
              </a:rPr>
              <a:t>(0, n-1, 0, n-1, </a:t>
            </a:r>
            <a:r>
              <a:rPr sz="2400" dirty="0">
                <a:solidFill>
                  <a:srgbClr val="0433FF"/>
                </a:solidFill>
                <a:latin typeface="Lucida Console" charset="0"/>
                <a:ea typeface="Lucida Console" charset="0"/>
                <a:cs typeface="Lucida Console" charset="0"/>
              </a:rPr>
              <a:t>(i, j) -&gt;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lang="de-DE" sz="2400" dirty="0" err="1">
                <a:latin typeface="Lucida Console" charset="0"/>
                <a:ea typeface="Lucida Console" charset="0"/>
                <a:cs typeface="Lucida Console" charset="0"/>
              </a:rPr>
              <a:t>for</a:t>
            </a:r>
            <a:r>
              <a:rPr lang="de-DE" sz="2400" dirty="0">
                <a:latin typeface="Lucida Console" charset="0"/>
                <a:ea typeface="Lucida Console" charset="0"/>
                <a:cs typeface="Lucida Console" charset="0"/>
              </a:rPr>
              <a:t> (</a:t>
            </a:r>
            <a:r>
              <a:rPr lang="de-DE" sz="2400" dirty="0" err="1">
                <a:latin typeface="Lucida Console" charset="0"/>
                <a:ea typeface="Lucida Console" charset="0"/>
                <a:cs typeface="Lucida Console" charset="0"/>
              </a:rPr>
              <a:t>int</a:t>
            </a:r>
            <a:r>
              <a:rPr lang="de-DE" sz="2400" dirty="0">
                <a:latin typeface="Lucida Console" charset="0"/>
                <a:ea typeface="Lucida Console" charset="0"/>
                <a:cs typeface="Lucida Console" charset="0"/>
              </a:rPr>
              <a:t> </a:t>
            </a:r>
            <a:r>
              <a:rPr lang="de-DE" sz="2400" dirty="0" err="1">
                <a:latin typeface="Lucida Console" charset="0"/>
                <a:ea typeface="Lucida Console" charset="0"/>
                <a:cs typeface="Lucida Console" charset="0"/>
              </a:rPr>
              <a:t>k</a:t>
            </a:r>
            <a:r>
              <a:rPr lang="de-DE" sz="2400" dirty="0">
                <a:latin typeface="Lucida Console" charset="0"/>
                <a:ea typeface="Lucida Console" charset="0"/>
                <a:cs typeface="Lucida Console" charset="0"/>
              </a:rPr>
              <a:t> = 0 ; </a:t>
            </a:r>
            <a:r>
              <a:rPr lang="de-DE" sz="2400" dirty="0" err="1">
                <a:latin typeface="Lucida Console" charset="0"/>
                <a:ea typeface="Lucida Console" charset="0"/>
                <a:cs typeface="Lucida Console" charset="0"/>
              </a:rPr>
              <a:t>k</a:t>
            </a:r>
            <a:r>
              <a:rPr lang="de-DE" sz="2400" dirty="0">
                <a:latin typeface="Lucida Console" charset="0"/>
                <a:ea typeface="Lucida Console" charset="0"/>
                <a:cs typeface="Lucida Console" charset="0"/>
              </a:rPr>
              <a:t> &lt; </a:t>
            </a:r>
            <a:r>
              <a:rPr lang="de-DE" sz="2400" dirty="0" err="1">
                <a:latin typeface="Lucida Console" charset="0"/>
                <a:ea typeface="Lucida Console" charset="0"/>
                <a:cs typeface="Lucida Console" charset="0"/>
              </a:rPr>
              <a:t>n</a:t>
            </a:r>
            <a:r>
              <a:rPr lang="de-DE" sz="2400" dirty="0">
                <a:latin typeface="Lucida Console" charset="0"/>
                <a:ea typeface="Lucida Console" charset="0"/>
                <a:cs typeface="Lucida Console" charset="0"/>
              </a:rPr>
              <a:t> ; </a:t>
            </a:r>
            <a:r>
              <a:rPr lang="de-DE" sz="2400" dirty="0" err="1">
                <a:latin typeface="Lucida Console" charset="0"/>
                <a:ea typeface="Lucida Console" charset="0"/>
                <a:cs typeface="Lucida Console" charset="0"/>
              </a:rPr>
              <a:t>k</a:t>
            </a:r>
            <a:r>
              <a:rPr lang="de-DE" sz="2400" dirty="0" smtClean="0">
                <a:latin typeface="Lucida Console" charset="0"/>
                <a:ea typeface="Lucida Console" charset="0"/>
                <a:cs typeface="Lucida Console" charset="0"/>
              </a:rPr>
              <a:t>++)</a:t>
            </a:r>
            <a:endParaRPr sz="2400" dirty="0">
              <a:solidFill>
                <a:srgbClr val="0433FF"/>
              </a:solidFill>
              <a:latin typeface="Lucida Console" charset="0"/>
              <a:ea typeface="Lucida Console" charset="0"/>
              <a:cs typeface="Lucida Console" charset="0"/>
            </a:endParaRP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c[i][j] += a[i][k] * b[k][j</a:t>
            </a:r>
            <a:r>
              <a:rPr sz="2400" dirty="0" smtClean="0">
                <a:latin typeface="Lucida Console" charset="0"/>
                <a:ea typeface="Lucida Console" charset="0"/>
                <a:cs typeface="Lucida Console" charset="0"/>
              </a:rPr>
              <a:t>];</a:t>
            </a:r>
            <a:endParaRPr sz="2400" dirty="0">
              <a:solidFill>
                <a:srgbClr val="0433FF"/>
              </a:solidFill>
              <a:uFill>
                <a:solidFill>
                  <a:srgbClr val="0433FF"/>
                </a:solidFill>
              </a:uFill>
              <a:latin typeface="Lucida Console" charset="0"/>
              <a:ea typeface="Lucida Console" charset="0"/>
              <a:cs typeface="Lucida Console" charset="0"/>
            </a:endParaRP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solidFill>
                  <a:srgbClr val="0433FF"/>
                </a:solidFill>
                <a:latin typeface="Lucida Console" charset="0"/>
                <a:ea typeface="Lucida Console" charset="0"/>
                <a:cs typeface="Lucida Console" charset="0"/>
              </a:rPr>
              <a:t>   }); </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 Print first element of output matrix</a:t>
            </a:r>
          </a:p>
          <a:p>
            <a:pPr marL="0" marR="39686" indent="0" defTabSz="914400">
              <a:spcBef>
                <a:spcPts val="6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System.out.println(c[0][0]);</a:t>
            </a:r>
          </a:p>
        </p:txBody>
      </p:sp>
      <p:sp>
        <p:nvSpPr>
          <p:cNvPr id="505" name="Shape 505"/>
          <p:cNvSpPr>
            <a:spLocks noGrp="1"/>
          </p:cNvSpPr>
          <p:nvPr>
            <p:ph type="sldNum" sz="quarter" idx="2"/>
          </p:nvPr>
        </p:nvSpPr>
        <p:spPr>
          <a:xfrm>
            <a:off x="493081" y="9268177"/>
            <a:ext cx="442584" cy="39666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28" name="Shape 52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30" name="Shape 530"/>
          <p:cNvSpPr>
            <a:spLocks noGrp="1"/>
          </p:cNvSpPr>
          <p:nvPr>
            <p:ph type="title"/>
          </p:nvPr>
        </p:nvSpPr>
        <p:spPr>
          <a:xfrm>
            <a:off x="756355" y="-1"/>
            <a:ext cx="11464996" cy="1397566"/>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pPr>
            <a:r>
              <a:rPr lang="en-US" dirty="0" err="1" smtClean="0"/>
              <a:t>Forall</a:t>
            </a:r>
            <a:r>
              <a:rPr lang="en-US" dirty="0" smtClean="0"/>
              <a:t> and </a:t>
            </a:r>
            <a:r>
              <a:rPr lang="en-US" dirty="0" err="1" smtClean="0"/>
              <a:t>forseq</a:t>
            </a:r>
            <a:endParaRPr dirty="0"/>
          </a:p>
        </p:txBody>
      </p:sp>
      <p:sp>
        <p:nvSpPr>
          <p:cNvPr id="531" name="Shape 531"/>
          <p:cNvSpPr>
            <a:spLocks noGrp="1"/>
          </p:cNvSpPr>
          <p:nvPr>
            <p:ph type="body" idx="1"/>
          </p:nvPr>
        </p:nvSpPr>
        <p:spPr>
          <a:xfrm>
            <a:off x="198684" y="1492391"/>
            <a:ext cx="12607432" cy="7574845"/>
          </a:xfrm>
          <a:prstGeom prst="rect">
            <a:avLst/>
          </a:prstGeom>
        </p:spPr>
        <p:txBody>
          <a:bodyPr lIns="72248" tIns="72248" rIns="72248" bIns="72248" anchor="t"/>
          <a:lstStyle/>
          <a:p>
            <a:pPr marL="382586" marR="39686" indent="-342900" defTabSz="914400">
              <a:lnSpc>
                <a:spcPct val="90000"/>
              </a:lnSpc>
              <a:spcBef>
                <a:spcPts val="1400"/>
              </a:spcBef>
              <a:buClr>
                <a:srgbClr val="B62BB4"/>
              </a:buClr>
              <a:buSzTx/>
              <a:buNone/>
              <a:defRPr sz="2400" b="1">
                <a:uFill>
                  <a:solidFill>
                    <a:srgbClr val="000000"/>
                  </a:solidFill>
                </a:uFill>
                <a:latin typeface="Comic Sans MS"/>
                <a:ea typeface="Comic Sans MS"/>
                <a:cs typeface="Comic Sans MS"/>
                <a:sym typeface="Comic Sans MS"/>
              </a:defRPr>
            </a:pPr>
            <a:r>
              <a:rPr dirty="0">
                <a:solidFill>
                  <a:srgbClr val="B62BB4"/>
                </a:solidFill>
                <a:uFill>
                  <a:solidFill>
                    <a:srgbClr val="B62BB4"/>
                  </a:solidFill>
                </a:uFill>
                <a:latin typeface="Courier"/>
                <a:ea typeface="Courier"/>
                <a:cs typeface="Courier"/>
                <a:sym typeface="Courier"/>
              </a:rPr>
              <a:t>// Case 1: loops i,j can run in parallel </a:t>
            </a:r>
          </a:p>
          <a:p>
            <a:pPr marL="382586" marR="39686" indent="-342900" defTabSz="914400">
              <a:lnSpc>
                <a:spcPct val="90000"/>
              </a:lnSpc>
              <a:spcBef>
                <a:spcPts val="1400"/>
              </a:spcBef>
              <a:buClr>
                <a:srgbClr val="B62BB4"/>
              </a:buClr>
              <a:buSzTx/>
              <a:buNone/>
              <a:defRPr sz="2800" b="1">
                <a:uFill>
                  <a:solidFill>
                    <a:srgbClr val="000000"/>
                  </a:solidFill>
                </a:uFill>
                <a:latin typeface="Comic Sans MS"/>
                <a:ea typeface="Comic Sans MS"/>
                <a:cs typeface="Comic Sans MS"/>
                <a:sym typeface="Comic Sans MS"/>
              </a:defRPr>
            </a:pPr>
            <a:r>
              <a:rPr sz="2400" dirty="0">
                <a:solidFill>
                  <a:srgbClr val="0433FF"/>
                </a:solidFill>
                <a:uFill>
                  <a:solidFill>
                    <a:srgbClr val="0433FF"/>
                  </a:solidFill>
                </a:uFill>
                <a:latin typeface="Courier"/>
                <a:ea typeface="Courier"/>
                <a:cs typeface="Courier"/>
                <a:sym typeface="Courier"/>
              </a:rPr>
              <a:t>forall</a:t>
            </a:r>
            <a:r>
              <a:rPr sz="2400" dirty="0">
                <a:solidFill>
                  <a:srgbClr val="0433FF"/>
                </a:solidFill>
                <a:uFill>
                  <a:solidFill>
                    <a:srgbClr val="B62BB4"/>
                  </a:solidFill>
                </a:uFill>
                <a:latin typeface="Courier"/>
                <a:ea typeface="Courier"/>
                <a:cs typeface="Courier"/>
                <a:sym typeface="Courier"/>
              </a:rPr>
              <a:t>(</a:t>
            </a:r>
            <a:r>
              <a:rPr sz="2400" dirty="0">
                <a:solidFill>
                  <a:srgbClr val="B62BB4"/>
                </a:solidFill>
                <a:uFill>
                  <a:solidFill>
                    <a:srgbClr val="B62BB4"/>
                  </a:solidFill>
                </a:uFill>
                <a:latin typeface="Courier"/>
                <a:ea typeface="Courier"/>
                <a:cs typeface="Courier"/>
                <a:sym typeface="Courier"/>
              </a:rPr>
              <a:t>0, m-1, 0, n-1, </a:t>
            </a:r>
            <a:r>
              <a:rPr sz="2400" dirty="0">
                <a:solidFill>
                  <a:srgbClr val="0433FF"/>
                </a:solidFill>
                <a:uFill>
                  <a:solidFill>
                    <a:srgbClr val="B62BB4"/>
                  </a:solidFill>
                </a:uFill>
                <a:latin typeface="Courier"/>
                <a:ea typeface="Courier"/>
                <a:cs typeface="Courier"/>
                <a:sym typeface="Courier"/>
              </a:rPr>
              <a:t>(i, j) -&gt; {</a:t>
            </a:r>
            <a:r>
              <a:rPr sz="2400" dirty="0">
                <a:solidFill>
                  <a:srgbClr val="B62BB4"/>
                </a:solidFill>
                <a:uFill>
                  <a:solidFill>
                    <a:srgbClr val="B62BB4"/>
                  </a:solidFill>
                </a:uFill>
                <a:latin typeface="Courier"/>
                <a:ea typeface="Courier"/>
                <a:cs typeface="Courier"/>
                <a:sym typeface="Courier"/>
              </a:rPr>
              <a:t> A[i][j] = F(A[i][j]);</a:t>
            </a:r>
            <a:r>
              <a:rPr sz="2400" dirty="0">
                <a:solidFill>
                  <a:srgbClr val="0433FF"/>
                </a:solidFill>
                <a:uFill>
                  <a:solidFill>
                    <a:srgbClr val="B62BB4"/>
                  </a:solidFill>
                </a:uFill>
                <a:latin typeface="Courier"/>
                <a:ea typeface="Courier"/>
                <a:cs typeface="Courier"/>
                <a:sym typeface="Courier"/>
              </a:rPr>
              <a:t>});</a:t>
            </a:r>
            <a:endParaRPr sz="2400" dirty="0">
              <a:solidFill>
                <a:srgbClr val="B62BB4"/>
              </a:solidFill>
              <a:uFill>
                <a:solidFill>
                  <a:srgbClr val="B62BB4"/>
                </a:solidFill>
              </a:uFill>
              <a:latin typeface="Courier"/>
              <a:ea typeface="Courier"/>
              <a:cs typeface="Courier"/>
              <a:sym typeface="Courier"/>
            </a:endParaRPr>
          </a:p>
          <a:p>
            <a:pPr marL="382586" marR="39686" indent="-342900" defTabSz="914400">
              <a:lnSpc>
                <a:spcPct val="90000"/>
              </a:lnSpc>
              <a:spcBef>
                <a:spcPts val="1400"/>
              </a:spcBef>
              <a:buClr>
                <a:srgbClr val="B62BB4"/>
              </a:buClr>
              <a:buSzTx/>
              <a:buNone/>
              <a:defRPr sz="100" b="1">
                <a:uFill>
                  <a:solidFill>
                    <a:srgbClr val="000000"/>
                  </a:solidFill>
                </a:uFill>
                <a:latin typeface="Comic Sans MS"/>
                <a:ea typeface="Comic Sans MS"/>
                <a:cs typeface="Comic Sans MS"/>
                <a:sym typeface="Comic Sans MS"/>
              </a:defRPr>
            </a:pPr>
            <a:endParaRPr sz="2400" dirty="0">
              <a:solidFill>
                <a:srgbClr val="B62BB4"/>
              </a:solidFill>
              <a:uFill>
                <a:solidFill>
                  <a:srgbClr val="B62BB4"/>
                </a:solidFill>
              </a:uFill>
              <a:latin typeface="Courier"/>
              <a:ea typeface="Courier"/>
              <a:cs typeface="Courier"/>
              <a:sym typeface="Courier"/>
            </a:endParaRPr>
          </a:p>
          <a:p>
            <a:pPr marL="382586" marR="39686" indent="-342900" defTabSz="914400">
              <a:lnSpc>
                <a:spcPct val="90000"/>
              </a:lnSpc>
              <a:spcBef>
                <a:spcPts val="1400"/>
              </a:spcBef>
              <a:buClr>
                <a:srgbClr val="B62BB4"/>
              </a:buClr>
              <a:buSzTx/>
              <a:buNone/>
              <a:defRPr sz="2400" b="1">
                <a:uFill>
                  <a:solidFill>
                    <a:srgbClr val="000000"/>
                  </a:solidFill>
                </a:uFill>
                <a:latin typeface="Comic Sans MS"/>
                <a:ea typeface="Comic Sans MS"/>
                <a:cs typeface="Comic Sans MS"/>
                <a:sym typeface="Comic Sans MS"/>
              </a:defRPr>
            </a:pPr>
            <a:r>
              <a:rPr dirty="0">
                <a:solidFill>
                  <a:srgbClr val="B62BB4"/>
                </a:solidFill>
                <a:uFill>
                  <a:solidFill>
                    <a:srgbClr val="B62BB4"/>
                  </a:solidFill>
                </a:uFill>
                <a:latin typeface="Courier"/>
                <a:ea typeface="Courier"/>
                <a:cs typeface="Courier"/>
                <a:sym typeface="Courier"/>
              </a:rPr>
              <a:t>// Case 2: only loop i can run in parallel </a:t>
            </a:r>
          </a:p>
          <a:p>
            <a:pPr marL="382586" marR="39686" indent="-342900" defTabSz="914400">
              <a:lnSpc>
                <a:spcPct val="90000"/>
              </a:lnSpc>
              <a:spcBef>
                <a:spcPts val="1400"/>
              </a:spcBef>
              <a:buClr>
                <a:srgbClr val="B62BB4"/>
              </a:buClr>
              <a:buSzTx/>
              <a:buNone/>
              <a:defRPr sz="2800" b="1">
                <a:uFill>
                  <a:solidFill>
                    <a:srgbClr val="000000"/>
                  </a:solidFill>
                </a:uFill>
                <a:latin typeface="Comic Sans MS"/>
                <a:ea typeface="Comic Sans MS"/>
                <a:cs typeface="Comic Sans MS"/>
                <a:sym typeface="Comic Sans MS"/>
              </a:defRPr>
            </a:pPr>
            <a:r>
              <a:rPr sz="2400" dirty="0">
                <a:solidFill>
                  <a:srgbClr val="0433FF"/>
                </a:solidFill>
                <a:uFill>
                  <a:solidFill>
                    <a:srgbClr val="0433FF"/>
                  </a:solidFill>
                </a:uFill>
                <a:latin typeface="Courier"/>
                <a:ea typeface="Courier"/>
                <a:cs typeface="Courier"/>
                <a:sym typeface="Courier"/>
              </a:rPr>
              <a:t>forall</a:t>
            </a:r>
            <a:r>
              <a:rPr sz="2400" dirty="0">
                <a:solidFill>
                  <a:srgbClr val="0433FF"/>
                </a:solidFill>
                <a:uFill>
                  <a:solidFill>
                    <a:srgbClr val="B62BB4"/>
                  </a:solidFill>
                </a:uFill>
                <a:latin typeface="Courier"/>
                <a:ea typeface="Courier"/>
                <a:cs typeface="Courier"/>
                <a:sym typeface="Courier"/>
              </a:rPr>
              <a:t>(</a:t>
            </a:r>
            <a:r>
              <a:rPr sz="2400" dirty="0">
                <a:solidFill>
                  <a:srgbClr val="B62BB4"/>
                </a:solidFill>
                <a:uFill>
                  <a:solidFill>
                    <a:srgbClr val="B62BB4"/>
                  </a:solidFill>
                </a:uFill>
                <a:latin typeface="Courier"/>
                <a:ea typeface="Courier"/>
                <a:cs typeface="Courier"/>
                <a:sym typeface="Courier"/>
              </a:rPr>
              <a:t>1, m-1, </a:t>
            </a:r>
            <a:r>
              <a:rPr sz="2400" dirty="0">
                <a:solidFill>
                  <a:srgbClr val="0433FF"/>
                </a:solidFill>
                <a:uFill>
                  <a:solidFill>
                    <a:srgbClr val="B62BB4"/>
                  </a:solidFill>
                </a:uFill>
                <a:latin typeface="Courier"/>
                <a:ea typeface="Courier"/>
                <a:cs typeface="Courier"/>
                <a:sym typeface="Courier"/>
              </a:rPr>
              <a:t>(i) -&gt; {</a:t>
            </a:r>
            <a:r>
              <a:rPr sz="2400" dirty="0">
                <a:solidFill>
                  <a:srgbClr val="B62BB4"/>
                </a:solidFill>
                <a:uFill>
                  <a:solidFill>
                    <a:srgbClr val="B62BB4"/>
                  </a:solidFill>
                </a:uFill>
                <a:latin typeface="Courier"/>
                <a:ea typeface="Courier"/>
                <a:cs typeface="Courier"/>
                <a:sym typeface="Courier"/>
              </a:rPr>
              <a:t> </a:t>
            </a:r>
          </a:p>
          <a:p>
            <a:pPr marL="382586" marR="39686" indent="-342900" defTabSz="914400">
              <a:lnSpc>
                <a:spcPct val="90000"/>
              </a:lnSpc>
              <a:spcBef>
                <a:spcPts val="1400"/>
              </a:spcBef>
              <a:buClr>
                <a:srgbClr val="B62BB4"/>
              </a:buClr>
              <a:buSzTx/>
              <a:buNone/>
              <a:defRPr sz="2800" b="1">
                <a:uFill>
                  <a:solidFill>
                    <a:srgbClr val="000000"/>
                  </a:solidFill>
                </a:uFill>
                <a:latin typeface="Comic Sans MS"/>
                <a:ea typeface="Comic Sans MS"/>
                <a:cs typeface="Comic Sans MS"/>
                <a:sym typeface="Comic Sans MS"/>
              </a:defRPr>
            </a:pPr>
            <a:r>
              <a:rPr sz="2400" dirty="0">
                <a:solidFill>
                  <a:srgbClr val="B62BB4"/>
                </a:solidFill>
                <a:uFill>
                  <a:solidFill>
                    <a:srgbClr val="B62BB4"/>
                  </a:solidFill>
                </a:uFill>
                <a:latin typeface="Courier"/>
                <a:ea typeface="Courier"/>
                <a:cs typeface="Courier"/>
                <a:sym typeface="Courier"/>
              </a:rPr>
              <a:t>  </a:t>
            </a:r>
            <a:r>
              <a:rPr sz="2400" dirty="0">
                <a:solidFill>
                  <a:srgbClr val="0433FF"/>
                </a:solidFill>
                <a:uFill>
                  <a:solidFill>
                    <a:srgbClr val="B62BB4"/>
                  </a:solidFill>
                </a:uFill>
                <a:latin typeface="Courier"/>
                <a:ea typeface="Courier"/>
                <a:cs typeface="Courier"/>
                <a:sym typeface="Courier"/>
              </a:rPr>
              <a:t>forseq(</a:t>
            </a:r>
            <a:r>
              <a:rPr sz="2400" dirty="0">
                <a:solidFill>
                  <a:srgbClr val="B62BB4"/>
                </a:solidFill>
                <a:uFill>
                  <a:solidFill>
                    <a:srgbClr val="B62BB4"/>
                  </a:solidFill>
                </a:uFill>
                <a:latin typeface="Courier"/>
                <a:ea typeface="Courier"/>
                <a:cs typeface="Courier"/>
                <a:sym typeface="Courier"/>
              </a:rPr>
              <a:t>1, n-1, </a:t>
            </a:r>
            <a:r>
              <a:rPr sz="2400" dirty="0">
                <a:solidFill>
                  <a:srgbClr val="0433FF"/>
                </a:solidFill>
                <a:uFill>
                  <a:solidFill>
                    <a:srgbClr val="B62BB4"/>
                  </a:solidFill>
                </a:uFill>
                <a:latin typeface="Courier"/>
                <a:ea typeface="Courier"/>
                <a:cs typeface="Courier"/>
                <a:sym typeface="Courier"/>
              </a:rPr>
              <a:t>(j) -&gt; {</a:t>
            </a:r>
            <a:r>
              <a:rPr sz="2400" dirty="0">
                <a:solidFill>
                  <a:srgbClr val="B62BB4"/>
                </a:solidFill>
                <a:uFill>
                  <a:solidFill>
                    <a:srgbClr val="B62BB4"/>
                  </a:solidFill>
                </a:uFill>
                <a:latin typeface="Courier"/>
                <a:ea typeface="Courier"/>
                <a:cs typeface="Courier"/>
                <a:sym typeface="Courier"/>
              </a:rPr>
              <a:t> // Equivalent to “for (j=1;j&lt;n;j++)”</a:t>
            </a:r>
          </a:p>
          <a:p>
            <a:pPr marL="382586" marR="39686" indent="-342900" defTabSz="914400">
              <a:lnSpc>
                <a:spcPct val="90000"/>
              </a:lnSpc>
              <a:spcBef>
                <a:spcPts val="1400"/>
              </a:spcBef>
              <a:buClr>
                <a:srgbClr val="B62BB4"/>
              </a:buClr>
              <a:buSzTx/>
              <a:buNone/>
              <a:defRPr sz="2800" b="1">
                <a:uFill>
                  <a:solidFill>
                    <a:srgbClr val="000000"/>
                  </a:solidFill>
                </a:uFill>
                <a:latin typeface="Comic Sans MS"/>
                <a:ea typeface="Comic Sans MS"/>
                <a:cs typeface="Comic Sans MS"/>
                <a:sym typeface="Comic Sans MS"/>
              </a:defRPr>
            </a:pPr>
            <a:r>
              <a:rPr sz="2400" dirty="0">
                <a:solidFill>
                  <a:srgbClr val="B62BB4"/>
                </a:solidFill>
                <a:uFill>
                  <a:solidFill>
                    <a:srgbClr val="B62BB4"/>
                  </a:solidFill>
                </a:uFill>
                <a:latin typeface="Courier"/>
                <a:ea typeface="Courier"/>
                <a:cs typeface="Courier"/>
                <a:sym typeface="Courier"/>
              </a:rPr>
              <a:t>     A[i][j] = F(A[i][j-1]) ;</a:t>
            </a:r>
          </a:p>
          <a:p>
            <a:pPr marL="382586" marR="39686" indent="-342900" defTabSz="914400">
              <a:lnSpc>
                <a:spcPct val="90000"/>
              </a:lnSpc>
              <a:spcBef>
                <a:spcPts val="1400"/>
              </a:spcBef>
              <a:buClr>
                <a:srgbClr val="B62BB4"/>
              </a:buClr>
              <a:buSzTx/>
              <a:buNone/>
              <a:defRPr sz="2800" b="1">
                <a:solidFill>
                  <a:srgbClr val="0433FF"/>
                </a:solidFill>
                <a:uFill>
                  <a:solidFill>
                    <a:srgbClr val="000000"/>
                  </a:solidFill>
                </a:uFill>
                <a:latin typeface="Comic Sans MS"/>
                <a:ea typeface="Comic Sans MS"/>
                <a:cs typeface="Comic Sans MS"/>
                <a:sym typeface="Comic Sans MS"/>
              </a:defRPr>
            </a:pPr>
            <a:r>
              <a:rPr sz="2400" dirty="0">
                <a:uFill>
                  <a:solidFill>
                    <a:srgbClr val="B62BB4"/>
                  </a:solidFill>
                </a:uFill>
                <a:latin typeface="Courier"/>
                <a:ea typeface="Courier"/>
                <a:cs typeface="Courier"/>
                <a:sym typeface="Courier"/>
              </a:rPr>
              <a:t>}); });</a:t>
            </a:r>
          </a:p>
          <a:p>
            <a:pPr marL="382586" marR="39686" indent="-342900" defTabSz="914400">
              <a:lnSpc>
                <a:spcPct val="90000"/>
              </a:lnSpc>
              <a:spcBef>
                <a:spcPts val="1400"/>
              </a:spcBef>
              <a:buClr>
                <a:srgbClr val="B62BB4"/>
              </a:buClr>
              <a:buSzTx/>
              <a:buNone/>
              <a:defRPr sz="100" b="1">
                <a:uFill>
                  <a:solidFill>
                    <a:srgbClr val="000000"/>
                  </a:solidFill>
                </a:uFill>
                <a:latin typeface="Comic Sans MS"/>
                <a:ea typeface="Comic Sans MS"/>
                <a:cs typeface="Comic Sans MS"/>
                <a:sym typeface="Comic Sans MS"/>
              </a:defRPr>
            </a:pPr>
            <a:endParaRPr sz="2400" dirty="0">
              <a:uFill>
                <a:solidFill>
                  <a:srgbClr val="B62BB4"/>
                </a:solidFill>
              </a:uFill>
              <a:latin typeface="Courier"/>
              <a:ea typeface="Courier"/>
              <a:cs typeface="Courier"/>
              <a:sym typeface="Courier"/>
            </a:endParaRPr>
          </a:p>
          <a:p>
            <a:pPr marL="382586" marR="39686" indent="-342900" defTabSz="914400">
              <a:lnSpc>
                <a:spcPct val="90000"/>
              </a:lnSpc>
              <a:spcBef>
                <a:spcPts val="1400"/>
              </a:spcBef>
              <a:buClr>
                <a:srgbClr val="B62BB4"/>
              </a:buClr>
              <a:buSzTx/>
              <a:buNone/>
              <a:defRPr sz="2400" b="1">
                <a:uFill>
                  <a:solidFill>
                    <a:srgbClr val="000000"/>
                  </a:solidFill>
                </a:uFill>
                <a:latin typeface="Comic Sans MS"/>
                <a:ea typeface="Comic Sans MS"/>
                <a:cs typeface="Comic Sans MS"/>
                <a:sym typeface="Comic Sans MS"/>
              </a:defRPr>
            </a:pPr>
            <a:r>
              <a:rPr dirty="0">
                <a:solidFill>
                  <a:srgbClr val="B62BB4"/>
                </a:solidFill>
                <a:uFill>
                  <a:solidFill>
                    <a:srgbClr val="B62BB4"/>
                  </a:solidFill>
                </a:uFill>
                <a:latin typeface="Courier"/>
                <a:ea typeface="Courier"/>
                <a:cs typeface="Courier"/>
                <a:sym typeface="Courier"/>
              </a:rPr>
              <a:t>// Case 3: only loop j can run in parallel </a:t>
            </a:r>
          </a:p>
          <a:p>
            <a:pPr marL="382586" marR="39686" indent="-342900" defTabSz="914400">
              <a:lnSpc>
                <a:spcPct val="90000"/>
              </a:lnSpc>
              <a:spcBef>
                <a:spcPts val="1400"/>
              </a:spcBef>
              <a:buSzTx/>
              <a:buFont typeface="Comic Sans MS"/>
              <a:buNone/>
              <a:defRPr sz="2400" b="1">
                <a:solidFill>
                  <a:srgbClr val="B62BB4"/>
                </a:solidFill>
                <a:uFill>
                  <a:solidFill>
                    <a:srgbClr val="B62BB4"/>
                  </a:solidFill>
                </a:uFill>
                <a:latin typeface="Courier"/>
                <a:ea typeface="Courier"/>
                <a:cs typeface="Courier"/>
                <a:sym typeface="Courier"/>
              </a:defRPr>
            </a:pPr>
            <a:r>
              <a:rPr dirty="0">
                <a:solidFill>
                  <a:srgbClr val="0433FF"/>
                </a:solidFill>
              </a:rPr>
              <a:t>forseq(</a:t>
            </a:r>
            <a:r>
              <a:rPr dirty="0"/>
              <a:t>1, m-1, </a:t>
            </a:r>
            <a:r>
              <a:rPr dirty="0">
                <a:solidFill>
                  <a:srgbClr val="0433FF"/>
                </a:solidFill>
              </a:rPr>
              <a:t>(i) -&gt; {</a:t>
            </a:r>
            <a:r>
              <a:rPr dirty="0"/>
              <a:t> // Equivalent to “for (i=1;i&lt;m;j++)”</a:t>
            </a:r>
          </a:p>
          <a:p>
            <a:pPr marL="382586" marR="39686" indent="-342900" defTabSz="914400">
              <a:lnSpc>
                <a:spcPct val="90000"/>
              </a:lnSpc>
              <a:spcBef>
                <a:spcPts val="1400"/>
              </a:spcBef>
              <a:buSzTx/>
              <a:buFont typeface="Comic Sans MS"/>
              <a:buNone/>
              <a:defRPr sz="2400" b="1">
                <a:solidFill>
                  <a:srgbClr val="B62BB4"/>
                </a:solidFill>
                <a:uFill>
                  <a:solidFill>
                    <a:srgbClr val="B62BB4"/>
                  </a:solidFill>
                </a:uFill>
                <a:latin typeface="Courier"/>
                <a:ea typeface="Courier"/>
                <a:cs typeface="Courier"/>
                <a:sym typeface="Courier"/>
              </a:defRPr>
            </a:pPr>
            <a:r>
              <a:rPr dirty="0"/>
              <a:t>  </a:t>
            </a:r>
            <a:r>
              <a:rPr dirty="0">
                <a:solidFill>
                  <a:srgbClr val="0433FF"/>
                </a:solidFill>
                <a:uFill>
                  <a:solidFill>
                    <a:srgbClr val="0433FF"/>
                  </a:solidFill>
                </a:uFill>
              </a:rPr>
              <a:t>forall</a:t>
            </a:r>
            <a:r>
              <a:rPr dirty="0">
                <a:solidFill>
                  <a:srgbClr val="0433FF"/>
                </a:solidFill>
              </a:rPr>
              <a:t>(</a:t>
            </a:r>
            <a:r>
              <a:rPr dirty="0"/>
              <a:t>1, n-1, </a:t>
            </a:r>
            <a:r>
              <a:rPr dirty="0">
                <a:solidFill>
                  <a:srgbClr val="0433FF"/>
                </a:solidFill>
              </a:rPr>
              <a:t>(j) -&gt; {</a:t>
            </a:r>
          </a:p>
          <a:p>
            <a:pPr marL="382586" marR="39686" indent="-342900" defTabSz="914400">
              <a:lnSpc>
                <a:spcPct val="90000"/>
              </a:lnSpc>
              <a:spcBef>
                <a:spcPts val="1400"/>
              </a:spcBef>
              <a:buSzTx/>
              <a:buFont typeface="Comic Sans MS"/>
              <a:buNone/>
              <a:defRPr sz="2400" b="1">
                <a:solidFill>
                  <a:srgbClr val="B62BB4"/>
                </a:solidFill>
                <a:uFill>
                  <a:solidFill>
                    <a:srgbClr val="B62BB4"/>
                  </a:solidFill>
                </a:uFill>
                <a:latin typeface="Courier"/>
                <a:ea typeface="Courier"/>
                <a:cs typeface="Courier"/>
                <a:sym typeface="Courier"/>
              </a:defRPr>
            </a:pPr>
            <a:r>
              <a:rPr dirty="0"/>
              <a:t>     A[i][j] = F(A[i-1][j]) ; </a:t>
            </a:r>
          </a:p>
          <a:p>
            <a:pPr marL="382586" marR="39686" indent="-342900" defTabSz="914400">
              <a:lnSpc>
                <a:spcPct val="90000"/>
              </a:lnSpc>
              <a:spcBef>
                <a:spcPts val="1400"/>
              </a:spcBef>
              <a:buSzTx/>
              <a:buFont typeface="Comic Sans MS"/>
              <a:buNone/>
              <a:defRPr sz="2400" b="1">
                <a:solidFill>
                  <a:srgbClr val="B62BB4"/>
                </a:solidFill>
                <a:uFill>
                  <a:solidFill>
                    <a:srgbClr val="B62BB4"/>
                  </a:solidFill>
                </a:uFill>
                <a:latin typeface="Courier"/>
                <a:ea typeface="Courier"/>
                <a:cs typeface="Courier"/>
                <a:sym typeface="Courier"/>
              </a:defRPr>
            </a:pPr>
            <a:r>
              <a:rPr dirty="0">
                <a:solidFill>
                  <a:srgbClr val="0433FF"/>
                </a:solidFill>
              </a:rPr>
              <a:t>}); });</a:t>
            </a:r>
          </a:p>
        </p:txBody>
      </p:sp>
      <p:sp>
        <p:nvSpPr>
          <p:cNvPr id="532" name="Shape 532"/>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 name="Shape 17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4" name="Shape 17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75" name="Shape 175"/>
          <p:cNvSpPr>
            <a:spLocks noGrp="1"/>
          </p:cNvSpPr>
          <p:nvPr>
            <p:ph type="body" idx="1"/>
          </p:nvPr>
        </p:nvSpPr>
        <p:spPr>
          <a:xfrm>
            <a:off x="747324" y="1481102"/>
            <a:ext cx="12210063" cy="7423574"/>
          </a:xfrm>
          <a:prstGeom prst="rect">
            <a:avLst/>
          </a:prstGeom>
        </p:spPr>
        <p:txBody>
          <a:bodyPr lIns="72248" tIns="72248" rIns="72248" bIns="72248" anchor="t"/>
          <a:lstStyle/>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Task </a:t>
            </a:r>
            <a:r>
              <a:rPr dirty="0"/>
              <a:t>and Loop-level Parallelism (Async, Finish, </a:t>
            </a:r>
            <a:r>
              <a:rPr dirty="0" smtClean="0"/>
              <a:t>Forall)</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solidFill>
                  <a:schemeClr val="accent5">
                    <a:lumMod val="75000"/>
                  </a:schemeClr>
                </a:solidFill>
              </a:rPr>
              <a:t>Futures</a:t>
            </a:r>
            <a:endParaRPr lang="en-US" dirty="0" smtClean="0">
              <a:solidFill>
                <a:schemeClr val="accent5">
                  <a:lumMod val="75000"/>
                </a:schemeClr>
              </a:solidFill>
            </a:endParaRPr>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Data </a:t>
            </a:r>
            <a:r>
              <a:rPr dirty="0"/>
              <a:t>Races and </a:t>
            </a:r>
            <a:r>
              <a:rPr dirty="0" smtClean="0"/>
              <a:t>Determinism</a:t>
            </a:r>
            <a:endParaRPr dirty="0"/>
          </a:p>
        </p:txBody>
      </p:sp>
      <p:sp>
        <p:nvSpPr>
          <p:cNvPr id="173" name="Shape 173"/>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079988903"/>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60" name="Shape 560"/>
          <p:cNvSpPr/>
          <p:nvPr/>
        </p:nvSpPr>
        <p:spPr>
          <a:xfrm>
            <a:off x="320604" y="908829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62" name="Shape 562"/>
          <p:cNvSpPr>
            <a:spLocks noGrp="1"/>
          </p:cNvSpPr>
          <p:nvPr>
            <p:ph type="title"/>
          </p:nvPr>
        </p:nvSpPr>
        <p:spPr>
          <a:xfrm>
            <a:off x="756355" y="-1"/>
            <a:ext cx="11464996" cy="1320801"/>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How tasks return values?</a:t>
            </a:r>
            <a:endParaRPr dirty="0"/>
          </a:p>
        </p:txBody>
      </p:sp>
      <p:sp>
        <p:nvSpPr>
          <p:cNvPr id="563" name="Shape 563"/>
          <p:cNvSpPr>
            <a:spLocks noGrp="1"/>
          </p:cNvSpPr>
          <p:nvPr>
            <p:ph type="body" idx="1"/>
          </p:nvPr>
        </p:nvSpPr>
        <p:spPr>
          <a:xfrm>
            <a:off x="2003247" y="1825128"/>
            <a:ext cx="10218104" cy="4107745"/>
          </a:xfrm>
          <a:prstGeom prst="rect">
            <a:avLst/>
          </a:prstGeom>
        </p:spPr>
        <p:txBody>
          <a:bodyPr lIns="72248" tIns="72248" rIns="72248" bIns="72248" anchor="t">
            <a:noAutofit/>
          </a:bodyPr>
          <a:lstStyle/>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sz="2400" dirty="0" smtClean="0">
                <a:latin typeface="Lucida Console" charset="0"/>
                <a:ea typeface="Lucida Console" charset="0"/>
                <a:cs typeface="Lucida Console" charset="0"/>
              </a:rPr>
              <a:t>final </a:t>
            </a:r>
            <a:r>
              <a:rPr sz="2400" dirty="0">
                <a:latin typeface="Lucida Console" charset="0"/>
                <a:ea typeface="Lucida Console" charset="0"/>
                <a:cs typeface="Lucida Console" charset="0"/>
              </a:rPr>
              <a:t>future container = </a:t>
            </a:r>
            <a:endParaRPr lang="en-US" sz="2400" dirty="0" smtClean="0">
              <a:latin typeface="Lucida Console" charset="0"/>
              <a:ea typeface="Lucida Console" charset="0"/>
              <a:cs typeface="Lucida Console" charset="0"/>
            </a:endParaRP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lang="en-US" sz="2400" dirty="0">
                <a:latin typeface="Lucida Console" charset="0"/>
                <a:ea typeface="Lucida Console" charset="0"/>
                <a:cs typeface="Lucida Console" charset="0"/>
              </a:rPr>
              <a:t> </a:t>
            </a:r>
            <a:r>
              <a:rPr lang="en-US" sz="2400" dirty="0" smtClean="0">
                <a:latin typeface="Lucida Console" charset="0"/>
                <a:ea typeface="Lucida Console" charset="0"/>
                <a:cs typeface="Lucida Console" charset="0"/>
              </a:rPr>
              <a:t>  </a:t>
            </a:r>
            <a:r>
              <a:rPr sz="2400" dirty="0" err="1" smtClean="0">
                <a:solidFill>
                  <a:schemeClr val="accent4">
                    <a:lumMod val="75000"/>
                  </a:schemeClr>
                </a:solidFill>
                <a:latin typeface="Lucida Console" charset="0"/>
                <a:ea typeface="Lucida Console" charset="0"/>
                <a:cs typeface="Lucida Console" charset="0"/>
              </a:rPr>
              <a:t>async</a:t>
            </a:r>
            <a:r>
              <a:rPr sz="2400" dirty="0" smtClean="0">
                <a:latin typeface="Lucida Console" charset="0"/>
                <a:ea typeface="Lucida Console" charset="0"/>
                <a:cs typeface="Lucida Console" charset="0"/>
              </a:rPr>
              <a:t> </a:t>
            </a:r>
            <a:r>
              <a:rPr sz="2400" dirty="0">
                <a:latin typeface="Lucida Console" charset="0"/>
                <a:ea typeface="Lucida Console" charset="0"/>
                <a:cs typeface="Lucida Console" charset="0"/>
              </a:rPr>
              <a:t>{ return computeSum(X, low, mid); </a:t>
            </a:r>
            <a:r>
              <a:rPr sz="2400" dirty="0" smtClean="0">
                <a:latin typeface="Lucida Console" charset="0"/>
                <a:ea typeface="Lucida Console" charset="0"/>
                <a:cs typeface="Lucida Console" charset="0"/>
              </a:rPr>
              <a:t>};</a:t>
            </a:r>
            <a:endParaRPr lang="en-US" sz="2400" dirty="0" smtClean="0">
              <a:latin typeface="Lucida Console" charset="0"/>
              <a:ea typeface="Lucida Console" charset="0"/>
              <a:cs typeface="Lucida Console" charset="0"/>
            </a:endParaRP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lang="en-US" sz="2400" dirty="0" smtClean="0">
                <a:latin typeface="Lucida Console" charset="0"/>
                <a:ea typeface="Lucida Console" charset="0"/>
                <a:cs typeface="Lucida Console" charset="0"/>
              </a:rPr>
              <a:t>.</a:t>
            </a:r>
            <a:endParaRPr lang="en-US" sz="2400" dirty="0">
              <a:latin typeface="Lucida Console" charset="0"/>
              <a:ea typeface="Lucida Console" charset="0"/>
              <a:cs typeface="Lucida Console" charset="0"/>
            </a:endParaRP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lang="en-US" sz="2400" dirty="0" smtClean="0">
                <a:latin typeface="Lucida Console" charset="0"/>
                <a:ea typeface="Lucida Console" charset="0"/>
                <a:cs typeface="Lucida Console" charset="0"/>
              </a:rPr>
              <a:t>.</a:t>
            </a:r>
            <a:endParaRPr lang="en-US" sz="2400" dirty="0">
              <a:latin typeface="Lucida Console" charset="0"/>
              <a:ea typeface="Lucida Console" charset="0"/>
              <a:cs typeface="Lucida Console" charset="0"/>
            </a:endParaRP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lang="en-US" sz="2400" dirty="0" smtClean="0">
                <a:latin typeface="Lucida Console" charset="0"/>
                <a:ea typeface="Lucida Console" charset="0"/>
                <a:cs typeface="Lucida Console" charset="0"/>
              </a:rPr>
              <a:t>.</a:t>
            </a: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sz="2400" dirty="0" smtClean="0">
                <a:latin typeface="Lucida Console" charset="0"/>
                <a:ea typeface="Lucida Console" charset="0"/>
                <a:cs typeface="Lucida Console" charset="0"/>
              </a:rPr>
              <a:t>// </a:t>
            </a:r>
            <a:r>
              <a:rPr sz="2400" dirty="0">
                <a:latin typeface="Lucida Console" charset="0"/>
                <a:ea typeface="Lucida Console" charset="0"/>
                <a:cs typeface="Lucida Console" charset="0"/>
              </a:rPr>
              <a:t>Later, parent examines the return </a:t>
            </a:r>
            <a:r>
              <a:rPr sz="2400" dirty="0" smtClean="0">
                <a:latin typeface="Lucida Console" charset="0"/>
                <a:ea typeface="Lucida Console" charset="0"/>
                <a:cs typeface="Lucida Console" charset="0"/>
              </a:rPr>
              <a:t>value</a:t>
            </a:r>
            <a:endParaRPr lang="en-US" sz="2400" dirty="0" smtClean="0">
              <a:latin typeface="Lucida Console" charset="0"/>
              <a:ea typeface="Lucida Console" charset="0"/>
              <a:cs typeface="Lucida Console" charset="0"/>
            </a:endParaRPr>
          </a:p>
          <a:p>
            <a:pPr marL="39687" marR="39686" indent="0" defTabSz="914400">
              <a:lnSpc>
                <a:spcPct val="90000"/>
              </a:lnSpc>
              <a:spcBef>
                <a:spcPts val="1400"/>
              </a:spcBef>
              <a:buSzPct val="130000"/>
              <a:buNone/>
              <a:defRPr sz="2800" b="1">
                <a:uFill>
                  <a:solidFill>
                    <a:srgbClr val="000000"/>
                  </a:solidFill>
                </a:uFill>
                <a:latin typeface="Comic Sans MS"/>
                <a:ea typeface="Comic Sans MS"/>
                <a:cs typeface="Comic Sans MS"/>
                <a:sym typeface="Comic Sans MS"/>
              </a:defRPr>
            </a:pPr>
            <a:r>
              <a:rPr sz="2400" dirty="0" smtClean="0">
                <a:latin typeface="Lucida Console" charset="0"/>
                <a:ea typeface="Lucida Console" charset="0"/>
                <a:cs typeface="Lucida Console" charset="0"/>
              </a:rPr>
              <a:t>int </a:t>
            </a:r>
            <a:r>
              <a:rPr sz="2400" dirty="0">
                <a:latin typeface="Lucida Console" charset="0"/>
                <a:ea typeface="Lucida Console" charset="0"/>
                <a:cs typeface="Lucida Console" charset="0"/>
              </a:rPr>
              <a:t>sum = container.get</a:t>
            </a:r>
            <a:r>
              <a:rPr sz="2400" dirty="0" smtClean="0">
                <a:latin typeface="Lucida Console" charset="0"/>
                <a:ea typeface="Lucida Console" charset="0"/>
                <a:cs typeface="Lucida Console" charset="0"/>
              </a:rPr>
              <a:t>();</a:t>
            </a:r>
            <a:endParaRPr sz="2400" dirty="0">
              <a:latin typeface="Lucida Console" charset="0"/>
              <a:ea typeface="Lucida Console" charset="0"/>
              <a:cs typeface="Lucida Console" charset="0"/>
            </a:endParaRPr>
          </a:p>
        </p:txBody>
      </p:sp>
      <p:sp>
        <p:nvSpPr>
          <p:cNvPr id="564" name="Shape 564"/>
          <p:cNvSpPr>
            <a:spLocks noGrp="1"/>
          </p:cNvSpPr>
          <p:nvPr>
            <p:ph type="sldNum" sz="quarter" idx="2"/>
          </p:nvPr>
        </p:nvSpPr>
        <p:spPr>
          <a:xfrm>
            <a:off x="493080" y="9268177"/>
            <a:ext cx="421319"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dirty="0"/>
          </a:p>
        </p:txBody>
      </p:sp>
      <p:sp>
        <p:nvSpPr>
          <p:cNvPr id="565" name="Shape 565"/>
          <p:cNvSpPr/>
          <p:nvPr/>
        </p:nvSpPr>
        <p:spPr>
          <a:xfrm>
            <a:off x="433493" y="5657281"/>
            <a:ext cx="2717164" cy="7413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0433FF"/>
                </a:solidFill>
                <a:uFill>
                  <a:solidFill>
                    <a:srgbClr val="0433FF"/>
                  </a:solidFill>
                </a:uFill>
                <a:latin typeface="Comic Sans MS"/>
                <a:ea typeface="Comic Sans MS"/>
                <a:cs typeface="Comic Sans MS"/>
                <a:sym typeface="Comic Sans MS"/>
              </a:defRPr>
            </a:lvl1pPr>
          </a:lstStyle>
          <a:p>
            <a:r>
              <a:rPr dirty="0"/>
              <a:t>Parent Task</a:t>
            </a:r>
          </a:p>
        </p:txBody>
      </p:sp>
      <p:sp>
        <p:nvSpPr>
          <p:cNvPr id="566" name="Shape 566"/>
          <p:cNvSpPr/>
          <p:nvPr/>
        </p:nvSpPr>
        <p:spPr>
          <a:xfrm>
            <a:off x="8687928" y="5700179"/>
            <a:ext cx="2378345" cy="7413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0433FF"/>
                </a:solidFill>
                <a:uFill>
                  <a:solidFill>
                    <a:srgbClr val="0433FF"/>
                  </a:solidFill>
                </a:uFill>
                <a:latin typeface="Comic Sans MS"/>
                <a:ea typeface="Comic Sans MS"/>
                <a:cs typeface="Comic Sans MS"/>
                <a:sym typeface="Comic Sans MS"/>
              </a:defRPr>
            </a:lvl1pPr>
          </a:lstStyle>
          <a:p>
            <a:r>
              <a:t>Child Task</a:t>
            </a:r>
          </a:p>
        </p:txBody>
      </p:sp>
      <p:sp>
        <p:nvSpPr>
          <p:cNvPr id="567" name="Shape 567"/>
          <p:cNvSpPr/>
          <p:nvPr/>
        </p:nvSpPr>
        <p:spPr>
          <a:xfrm flipV="1">
            <a:off x="1318542" y="6470081"/>
            <a:ext cx="1" cy="1342039"/>
          </a:xfrm>
          <a:prstGeom prst="line">
            <a:avLst/>
          </a:prstGeom>
          <a:ln w="25400">
            <a:solidFill>
              <a:srgbClr val="000000"/>
            </a:solidFill>
            <a:custDash>
              <a:ds d="200000" sp="200000"/>
            </a:custDash>
            <a:headEnd type="stealth"/>
          </a:ln>
          <a:effectLst>
            <a:outerShdw blurRad="177800" dist="101600" dir="16200000" rotWithShape="0">
              <a:srgbClr val="000000">
                <a:alpha val="7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68" name="Shape 568"/>
          <p:cNvSpPr/>
          <p:nvPr/>
        </p:nvSpPr>
        <p:spPr>
          <a:xfrm flipV="1">
            <a:off x="9591039" y="6506206"/>
            <a:ext cx="1" cy="1342039"/>
          </a:xfrm>
          <a:prstGeom prst="line">
            <a:avLst/>
          </a:prstGeom>
          <a:ln w="25400">
            <a:solidFill>
              <a:srgbClr val="000000"/>
            </a:solidFill>
            <a:custDash>
              <a:ds d="200000" sp="200000"/>
            </a:custDash>
            <a:headEnd type="stealth"/>
          </a:ln>
          <a:effectLst>
            <a:outerShdw blurRad="177800" dist="101600" dir="16200000" rotWithShape="0">
              <a:srgbClr val="000000">
                <a:alpha val="75000"/>
              </a:srgbClr>
            </a:outerShdw>
          </a:effectLst>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69" name="Shape 569"/>
          <p:cNvSpPr/>
          <p:nvPr/>
        </p:nvSpPr>
        <p:spPr>
          <a:xfrm>
            <a:off x="1517226" y="6307521"/>
            <a:ext cx="5021299" cy="16176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defRPr sz="2400" b="1">
                <a:solidFill>
                  <a:srgbClr val="0433FF"/>
                </a:solidFill>
                <a:uFill>
                  <a:solidFill>
                    <a:srgbClr val="0433FF"/>
                  </a:solidFill>
                </a:uFill>
                <a:latin typeface="Courier"/>
                <a:ea typeface="Courier"/>
                <a:cs typeface="Courier"/>
                <a:sym typeface="Courier"/>
              </a:defRPr>
            </a:pPr>
            <a:r>
              <a:rPr dirty="0"/>
              <a:t>container = async {...}</a:t>
            </a:r>
          </a:p>
          <a:p>
            <a:pPr marL="40640" marR="40640" algn="l" defTabSz="914400">
              <a:defRPr sz="2400" b="1">
                <a:solidFill>
                  <a:srgbClr val="0433FF"/>
                </a:solidFill>
                <a:uFill>
                  <a:solidFill>
                    <a:srgbClr val="0433FF"/>
                  </a:solidFill>
                </a:uFill>
                <a:latin typeface="Courier"/>
                <a:ea typeface="Courier"/>
                <a:cs typeface="Courier"/>
                <a:sym typeface="Courier"/>
              </a:defRPr>
            </a:pPr>
            <a:r>
              <a:rPr dirty="0"/>
              <a:t>. . .</a:t>
            </a:r>
          </a:p>
          <a:p>
            <a:pPr marL="40640" marR="40640" algn="l" defTabSz="914400">
              <a:defRPr sz="2400" b="1">
                <a:solidFill>
                  <a:srgbClr val="0433FF"/>
                </a:solidFill>
                <a:uFill>
                  <a:solidFill>
                    <a:srgbClr val="0433FF"/>
                  </a:solidFill>
                </a:uFill>
                <a:latin typeface="Courier"/>
                <a:ea typeface="Courier"/>
                <a:cs typeface="Courier"/>
                <a:sym typeface="Courier"/>
              </a:defRPr>
            </a:pPr>
            <a:r>
              <a:rPr dirty="0"/>
              <a:t>container.get()</a:t>
            </a:r>
          </a:p>
        </p:txBody>
      </p:sp>
      <p:sp>
        <p:nvSpPr>
          <p:cNvPr id="570" name="Shape 570"/>
          <p:cNvSpPr/>
          <p:nvPr/>
        </p:nvSpPr>
        <p:spPr>
          <a:xfrm>
            <a:off x="9789724" y="6452019"/>
            <a:ext cx="3941798" cy="8810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defRPr sz="2400" b="1">
                <a:solidFill>
                  <a:srgbClr val="0433FF"/>
                </a:solidFill>
                <a:uFill>
                  <a:solidFill>
                    <a:srgbClr val="0433FF"/>
                  </a:solidFill>
                </a:uFill>
                <a:latin typeface="Courier"/>
                <a:ea typeface="Courier"/>
                <a:cs typeface="Courier"/>
                <a:sym typeface="Courier"/>
              </a:defRPr>
            </a:pPr>
            <a:r>
              <a:t>computeSum(...)</a:t>
            </a:r>
          </a:p>
          <a:p>
            <a:pPr marL="40640" marR="40640" algn="l" defTabSz="914400">
              <a:defRPr sz="2400" b="1">
                <a:solidFill>
                  <a:srgbClr val="0433FF"/>
                </a:solidFill>
                <a:uFill>
                  <a:solidFill>
                    <a:srgbClr val="0433FF"/>
                  </a:solidFill>
                </a:uFill>
                <a:latin typeface="Courier"/>
                <a:ea typeface="Courier"/>
                <a:cs typeface="Courier"/>
                <a:sym typeface="Courier"/>
              </a:defRPr>
            </a:pPr>
            <a:r>
              <a:t>return ...</a:t>
            </a:r>
          </a:p>
        </p:txBody>
      </p:sp>
      <p:sp>
        <p:nvSpPr>
          <p:cNvPr id="571" name="Shape 571"/>
          <p:cNvSpPr/>
          <p:nvPr/>
        </p:nvSpPr>
        <p:spPr>
          <a:xfrm flipH="1">
            <a:off x="6205455" y="6041056"/>
            <a:ext cx="2543763" cy="507954"/>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72" name="Shape 572"/>
          <p:cNvSpPr/>
          <p:nvPr/>
        </p:nvSpPr>
        <p:spPr>
          <a:xfrm>
            <a:off x="7224889" y="7337068"/>
            <a:ext cx="2010367" cy="58899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942192"/>
                </a:solidFill>
                <a:uFill>
                  <a:solidFill>
                    <a:srgbClr val="942192"/>
                  </a:solidFill>
                </a:uFill>
                <a:latin typeface="Comic Sans MS"/>
                <a:ea typeface="Comic Sans MS"/>
                <a:cs typeface="Comic Sans MS"/>
                <a:sym typeface="Comic Sans MS"/>
              </a:defRPr>
            </a:lvl1pPr>
          </a:lstStyle>
          <a:p>
            <a:r>
              <a:t>return value</a:t>
            </a:r>
          </a:p>
        </p:txBody>
      </p:sp>
      <p:sp>
        <p:nvSpPr>
          <p:cNvPr id="573" name="Shape 573"/>
          <p:cNvSpPr/>
          <p:nvPr/>
        </p:nvSpPr>
        <p:spPr>
          <a:xfrm>
            <a:off x="4912924" y="7337068"/>
            <a:ext cx="1574449" cy="58899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FF2600"/>
                </a:solidFill>
                <a:uFill>
                  <a:solidFill>
                    <a:srgbClr val="FF2600"/>
                  </a:solidFill>
                </a:uFill>
                <a:latin typeface="Comic Sans MS"/>
                <a:ea typeface="Comic Sans MS"/>
                <a:cs typeface="Comic Sans MS"/>
                <a:sym typeface="Comic Sans MS"/>
              </a:defRPr>
            </a:lvl1pPr>
          </a:lstStyle>
          <a:p>
            <a:r>
              <a:t>container</a:t>
            </a:r>
          </a:p>
        </p:txBody>
      </p:sp>
      <p:sp>
        <p:nvSpPr>
          <p:cNvPr id="574" name="Shape 574"/>
          <p:cNvSpPr/>
          <p:nvPr/>
        </p:nvSpPr>
        <p:spPr>
          <a:xfrm flipH="1">
            <a:off x="6592710" y="7662187"/>
            <a:ext cx="668835" cy="2"/>
          </a:xfrm>
          <a:prstGeom prst="line">
            <a:avLst/>
          </a:prstGeom>
          <a:ln w="25400">
            <a:solidFill>
              <a:srgbClr val="942192"/>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78" name="Shape 57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81" name="Shape 581"/>
          <p:cNvSpPr>
            <a:spLocks noGrp="1"/>
          </p:cNvSpPr>
          <p:nvPr>
            <p:ph type="title"/>
          </p:nvPr>
        </p:nvSpPr>
        <p:spPr>
          <a:xfrm>
            <a:off x="663786" y="-1"/>
            <a:ext cx="11726899" cy="1336606"/>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HJ Futures: Tasks with Return Values</a:t>
            </a:r>
          </a:p>
        </p:txBody>
      </p:sp>
      <p:sp>
        <p:nvSpPr>
          <p:cNvPr id="582" name="Shape 582"/>
          <p:cNvSpPr>
            <a:spLocks noGrp="1"/>
          </p:cNvSpPr>
          <p:nvPr>
            <p:ph type="body" idx="1"/>
          </p:nvPr>
        </p:nvSpPr>
        <p:spPr>
          <a:xfrm>
            <a:off x="340924" y="1828800"/>
            <a:ext cx="5926668" cy="7924800"/>
          </a:xfrm>
          <a:prstGeom prst="rect">
            <a:avLst/>
          </a:prstGeom>
        </p:spPr>
        <p:txBody>
          <a:bodyPr lIns="72248" tIns="72248" rIns="72248" bIns="72248" anchor="t">
            <a:noAutofit/>
          </a:bodyPr>
          <a:lstStyle/>
          <a:p>
            <a:pPr marL="382586" marR="39686" indent="-342900" defTabSz="914400">
              <a:lnSpc>
                <a:spcPct val="90000"/>
              </a:lnSpc>
              <a:spcBef>
                <a:spcPts val="1400"/>
              </a:spcBef>
              <a:buClr>
                <a:srgbClr val="B62CBA"/>
              </a:buClr>
              <a:buSzTx/>
              <a:buFont typeface="Wingdings"/>
              <a:buNone/>
              <a:defRPr sz="2800" b="1">
                <a:uFill>
                  <a:solidFill>
                    <a:srgbClr val="000000"/>
                  </a:solidFill>
                </a:uFill>
                <a:latin typeface="Courier"/>
                <a:ea typeface="Courier"/>
                <a:cs typeface="Courier"/>
                <a:sym typeface="Courier"/>
              </a:defRPr>
            </a:pPr>
            <a:r>
              <a:rPr>
                <a:solidFill>
                  <a:srgbClr val="B62CBA"/>
                </a:solidFill>
                <a:uFill>
                  <a:solidFill>
                    <a:srgbClr val="B62CBA"/>
                  </a:solidFill>
                </a:uFill>
              </a:rPr>
              <a:t>async</a:t>
            </a:r>
            <a:r>
              <a:rPr>
                <a:solidFill>
                  <a:srgbClr val="B62BB4"/>
                </a:solidFill>
                <a:uFill>
                  <a:solidFill>
                    <a:srgbClr val="B62BB4"/>
                  </a:solidFill>
                </a:uFill>
              </a:rPr>
              <a:t> { Stmt-Block }</a:t>
            </a:r>
            <a:endParaRPr>
              <a:solidFill>
                <a:srgbClr val="B62BB4"/>
              </a:solidFill>
              <a:uFill>
                <a:solidFill>
                  <a:srgbClr val="B62BB4"/>
                </a:solidFill>
              </a:uFill>
              <a:latin typeface="Helvetica"/>
              <a:ea typeface="Helvetica"/>
              <a:cs typeface="Helvetica"/>
              <a:sym typeface="Helvetica"/>
            </a:endParaRPr>
          </a:p>
          <a:p>
            <a:pPr marL="519746" marR="39686" indent="-480059" defTabSz="914400">
              <a:lnSpc>
                <a:spcPct val="90000"/>
              </a:lnSpc>
              <a:spcBef>
                <a:spcPts val="1400"/>
              </a:spcBef>
              <a:buSzPct val="130000"/>
              <a:defRPr sz="2800" b="1">
                <a:uFill>
                  <a:solidFill>
                    <a:srgbClr val="000000"/>
                  </a:solidFill>
                </a:uFill>
                <a:latin typeface="Comic Sans MS"/>
                <a:ea typeface="Comic Sans MS"/>
                <a:cs typeface="Comic Sans MS"/>
                <a:sym typeface="Comic Sans MS"/>
              </a:defRPr>
            </a:pPr>
            <a:r>
              <a:t>Creates a new child task that executes </a:t>
            </a:r>
            <a:r>
              <a:rPr>
                <a:solidFill>
                  <a:srgbClr val="E538E3"/>
                </a:solidFill>
                <a:uFill>
                  <a:solidFill>
                    <a:srgbClr val="E538E3"/>
                  </a:solidFill>
                </a:uFill>
              </a:rPr>
              <a:t>Stmt-Block</a:t>
            </a:r>
            <a:r>
              <a:t>, which must terminate with a </a:t>
            </a:r>
            <a:r>
              <a:rPr>
                <a:solidFill>
                  <a:srgbClr val="E538E3"/>
                </a:solidFill>
                <a:uFill>
                  <a:solidFill>
                    <a:srgbClr val="E538E3"/>
                  </a:solidFill>
                </a:uFill>
              </a:rPr>
              <a:t>return</a:t>
            </a:r>
            <a:r>
              <a:t> statement and return value</a:t>
            </a:r>
            <a:endParaRPr>
              <a:solidFill>
                <a:srgbClr val="B62BB4"/>
              </a:solidFill>
              <a:uFill>
                <a:solidFill>
                  <a:srgbClr val="B62BB4"/>
                </a:solidFill>
              </a:uFill>
            </a:endParaRPr>
          </a:p>
          <a:p>
            <a:pPr marL="519746" marR="39686" indent="-480059" defTabSz="914400">
              <a:lnSpc>
                <a:spcPct val="90000"/>
              </a:lnSpc>
              <a:spcBef>
                <a:spcPts val="1400"/>
              </a:spcBef>
              <a:buSzPct val="130000"/>
              <a:defRPr sz="2800" b="1">
                <a:uFill>
                  <a:solidFill>
                    <a:srgbClr val="000000"/>
                  </a:solidFill>
                </a:uFill>
                <a:latin typeface="Comic Sans MS"/>
                <a:ea typeface="Comic Sans MS"/>
                <a:cs typeface="Comic Sans MS"/>
                <a:sym typeface="Comic Sans MS"/>
              </a:defRPr>
            </a:pPr>
            <a:r>
              <a:t>Async expression returns a reference to a </a:t>
            </a:r>
            <a:r>
              <a:rPr b="0"/>
              <a:t>container</a:t>
            </a:r>
            <a:r>
              <a:t> of type </a:t>
            </a:r>
            <a:r>
              <a:rPr>
                <a:solidFill>
                  <a:srgbClr val="B62BB4"/>
                </a:solidFill>
                <a:uFill>
                  <a:solidFill>
                    <a:srgbClr val="B62BB4"/>
                  </a:solidFill>
                </a:uFill>
              </a:rPr>
              <a:t>future</a:t>
            </a:r>
          </a:p>
        </p:txBody>
      </p:sp>
      <p:sp>
        <p:nvSpPr>
          <p:cNvPr id="580" name="Shape 580"/>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dirty="0"/>
          </a:p>
        </p:txBody>
      </p:sp>
      <p:sp>
        <p:nvSpPr>
          <p:cNvPr id="583" name="Shape 583"/>
          <p:cNvSpPr/>
          <p:nvPr/>
        </p:nvSpPr>
        <p:spPr>
          <a:xfrm>
            <a:off x="6953955" y="1824284"/>
            <a:ext cx="5926668" cy="7924801"/>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382586" marR="39686" indent="-342900" algn="l" defTabSz="914400">
              <a:lnSpc>
                <a:spcPct val="90000"/>
              </a:lnSpc>
              <a:spcBef>
                <a:spcPts val="1400"/>
              </a:spcBef>
              <a:buClr>
                <a:srgbClr val="B62CBA"/>
              </a:buClr>
              <a:buFont typeface="Wingdings"/>
              <a:defRPr sz="2800" b="1">
                <a:uFill>
                  <a:solidFill>
                    <a:srgbClr val="000000"/>
                  </a:solidFill>
                </a:uFill>
                <a:latin typeface="Courier"/>
                <a:ea typeface="Courier"/>
                <a:cs typeface="Courier"/>
                <a:sym typeface="Courier"/>
              </a:defRPr>
            </a:pPr>
            <a:r>
              <a:rPr>
                <a:solidFill>
                  <a:srgbClr val="B62CBA"/>
                </a:solidFill>
                <a:uFill>
                  <a:solidFill>
                    <a:srgbClr val="B62CBA"/>
                  </a:solidFill>
                </a:uFill>
              </a:rPr>
              <a:t>Expr.get()</a:t>
            </a:r>
            <a:endParaRPr>
              <a:solidFill>
                <a:srgbClr val="B62BB4"/>
              </a:solidFill>
              <a:uFill>
                <a:solidFill>
                  <a:srgbClr val="B62BB4"/>
                </a:solidFill>
              </a:uFill>
              <a:latin typeface="Helvetica"/>
              <a:ea typeface="Helvetica"/>
              <a:cs typeface="Helvetica"/>
              <a:sym typeface="Helvetica"/>
            </a:endParaRPr>
          </a:p>
          <a:p>
            <a:pPr marL="520700" marR="40640" indent="-480059" algn="l" defTabSz="914400">
              <a:spcBef>
                <a:spcPts val="400"/>
              </a:spcBef>
              <a:buClr>
                <a:srgbClr val="000000"/>
              </a:buClr>
              <a:buSzPct val="130000"/>
              <a:buFont typeface="Arial"/>
              <a:buChar char="•"/>
              <a:defRPr sz="28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Evaluates </a:t>
            </a:r>
            <a:r>
              <a:rPr>
                <a:solidFill>
                  <a:srgbClr val="B62BB4"/>
                </a:solidFill>
                <a:uFill>
                  <a:solidFill>
                    <a:srgbClr val="B62BB4"/>
                  </a:solidFill>
                </a:uFill>
              </a:rPr>
              <a:t>Expr</a:t>
            </a:r>
            <a:r>
              <a:rPr>
                <a:solidFill>
                  <a:srgbClr val="000000"/>
                </a:solidFill>
                <a:uFill>
                  <a:solidFill>
                    <a:srgbClr val="000000"/>
                  </a:solidFill>
                </a:uFill>
              </a:rPr>
              <a:t>, and blocks if Expr’s value is unavailable</a:t>
            </a:r>
            <a:endParaRPr>
              <a:solidFill>
                <a:srgbClr val="B62BB4"/>
              </a:solidFill>
              <a:uFill>
                <a:solidFill>
                  <a:srgbClr val="B62BB4"/>
                </a:solidFill>
              </a:uFill>
            </a:endParaRPr>
          </a:p>
          <a:p>
            <a:pPr marL="520700" marR="40640" indent="-480059" algn="l" defTabSz="914400">
              <a:spcBef>
                <a:spcPts val="400"/>
              </a:spcBef>
              <a:buSzPct val="130000"/>
              <a:buFont typeface="Arial"/>
              <a:buChar char="•"/>
              <a:defRPr sz="2800" b="1">
                <a:uFill>
                  <a:solidFill>
                    <a:srgbClr val="000000"/>
                  </a:solidFill>
                </a:uFill>
                <a:latin typeface="Arial"/>
                <a:ea typeface="Arial"/>
                <a:cs typeface="Arial"/>
                <a:sym typeface="Arial"/>
              </a:defRPr>
            </a:pPr>
            <a:r>
              <a:t>Unlike finish which waits for </a:t>
            </a:r>
            <a:r>
              <a:rPr i="1"/>
              <a:t>all</a:t>
            </a:r>
            <a:r>
              <a:t> tasks in the finish scope, a get() operation only waits for the specified async expression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87" name="Shape 58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89" name="Shape 589"/>
          <p:cNvSpPr/>
          <p:nvPr/>
        </p:nvSpPr>
        <p:spPr>
          <a:xfrm>
            <a:off x="900113" y="1829798"/>
            <a:ext cx="11842044" cy="6052652"/>
          </a:xfrm>
          <a:prstGeom prst="rect">
            <a:avLst/>
          </a:prstGeom>
          <a:ln w="12700">
            <a:miter lim="400000"/>
          </a:ln>
          <a:extLst>
            <a:ext uri="{C572A759-6A51-4108-AA02-DFA0A04FC94B}">
              <ma14:wrappingTextBoxFlag xmlns:ma14="http://schemas.microsoft.com/office/mac/drawingml/2011/main" val="1"/>
            </a:ext>
          </a:extLst>
        </p:spPr>
        <p:txBody>
          <a:bodyPr wrap="square" lIns="72248" tIns="72248" rIns="72248" bIns="72248">
            <a:spAutoFit/>
          </a:bodyPr>
          <a:lstStyle/>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chemeClr val="accent5">
                    <a:lumMod val="60000"/>
                    <a:lumOff val="40000"/>
                  </a:schemeClr>
                </a:solidFill>
                <a:latin typeface="Lucida Console" charset="0"/>
                <a:ea typeface="Lucida Console" charset="0"/>
                <a:cs typeface="Lucida Console" charset="0"/>
              </a:rPr>
              <a:t>// Parent Task T1 (main program)</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solidFill>
                  <a:schemeClr val="accent5">
                    <a:lumMod val="60000"/>
                    <a:lumOff val="40000"/>
                  </a:schemeClr>
                </a:solidFill>
                <a:latin typeface="Lucida Console" charset="0"/>
                <a:ea typeface="Lucida Console" charset="0"/>
                <a:cs typeface="Lucida Console" charset="0"/>
              </a:rPr>
              <a:t>  // Compute sum1 (lower half) and sum2 (upper half) in parallel</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final </a:t>
            </a:r>
            <a:r>
              <a:rPr dirty="0">
                <a:solidFill>
                  <a:srgbClr val="0433FF"/>
                </a:solidFill>
                <a:uFill>
                  <a:solidFill>
                    <a:srgbClr val="0433FF"/>
                  </a:solidFill>
                </a:uFill>
                <a:latin typeface="Lucida Console" charset="0"/>
                <a:ea typeface="Lucida Console" charset="0"/>
                <a:cs typeface="Lucida Console" charset="0"/>
              </a:rPr>
              <a:t>HjFuture</a:t>
            </a:r>
            <a:r>
              <a:rPr dirty="0">
                <a:latin typeface="Lucida Console" charset="0"/>
                <a:ea typeface="Lucida Console" charset="0"/>
                <a:cs typeface="Lucida Console" charset="0"/>
              </a:rPr>
              <a:t> sum1 = </a:t>
            </a:r>
            <a:r>
              <a:rPr dirty="0">
                <a:solidFill>
                  <a:srgbClr val="0433FF"/>
                </a:solidFill>
                <a:uFill>
                  <a:solidFill>
                    <a:srgbClr val="0433FF"/>
                  </a:solidFill>
                </a:uFill>
                <a:latin typeface="Lucida Console" charset="0"/>
                <a:ea typeface="Lucida Console" charset="0"/>
                <a:cs typeface="Lucida Console" charset="0"/>
              </a:rPr>
              <a:t>future</a:t>
            </a:r>
            <a:r>
              <a:rPr dirty="0">
                <a:latin typeface="Lucida Console" charset="0"/>
                <a:ea typeface="Lucida Console" charset="0"/>
                <a:cs typeface="Lucida Console" charset="0"/>
              </a:rPr>
              <a:t> (() -&gt; { </a:t>
            </a:r>
            <a:r>
              <a:rPr dirty="0">
                <a:solidFill>
                  <a:schemeClr val="accent5">
                    <a:lumMod val="60000"/>
                    <a:lumOff val="40000"/>
                  </a:schemeClr>
                </a:solidFill>
                <a:latin typeface="Lucida Console" charset="0"/>
                <a:ea typeface="Lucida Console" charset="0"/>
                <a:cs typeface="Lucida Console" charset="0"/>
              </a:rPr>
              <a:t>// Future Task T2</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sum = 0; </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for(int i=0 ; i &lt; X.length/2 ; i++) sum += X[i];</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return</a:t>
            </a:r>
            <a:r>
              <a:rPr dirty="0">
                <a:latin typeface="Lucida Console" charset="0"/>
                <a:ea typeface="Lucida Console" charset="0"/>
                <a:cs typeface="Lucida Console" charset="0"/>
              </a:rPr>
              <a:t> sum;</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final </a:t>
            </a:r>
            <a:r>
              <a:rPr dirty="0">
                <a:solidFill>
                  <a:srgbClr val="0433FF"/>
                </a:solidFill>
                <a:uFill>
                  <a:solidFill>
                    <a:srgbClr val="0433FF"/>
                  </a:solidFill>
                </a:uFill>
                <a:latin typeface="Lucida Console" charset="0"/>
                <a:ea typeface="Lucida Console" charset="0"/>
                <a:cs typeface="Lucida Console" charset="0"/>
              </a:rPr>
              <a:t>HjFuture</a:t>
            </a:r>
            <a:r>
              <a:rPr dirty="0">
                <a:latin typeface="Lucida Console" charset="0"/>
                <a:ea typeface="Lucida Console" charset="0"/>
                <a:cs typeface="Lucida Console" charset="0"/>
              </a:rPr>
              <a:t> sum2 = </a:t>
            </a:r>
            <a:r>
              <a:rPr dirty="0">
                <a:solidFill>
                  <a:srgbClr val="0433FF"/>
                </a:solidFill>
                <a:uFill>
                  <a:solidFill>
                    <a:srgbClr val="0433FF"/>
                  </a:solidFill>
                </a:uFill>
                <a:latin typeface="Lucida Console" charset="0"/>
                <a:ea typeface="Lucida Console" charset="0"/>
                <a:cs typeface="Lucida Console" charset="0"/>
              </a:rPr>
              <a:t>future</a:t>
            </a:r>
            <a:r>
              <a:rPr dirty="0">
                <a:latin typeface="Lucida Console" charset="0"/>
                <a:ea typeface="Lucida Console" charset="0"/>
                <a:cs typeface="Lucida Console" charset="0"/>
              </a:rPr>
              <a:t> (() -&gt;{ </a:t>
            </a:r>
            <a:r>
              <a:rPr dirty="0">
                <a:solidFill>
                  <a:schemeClr val="accent5">
                    <a:lumMod val="60000"/>
                    <a:lumOff val="40000"/>
                  </a:schemeClr>
                </a:solidFill>
                <a:latin typeface="Lucida Console" charset="0"/>
                <a:ea typeface="Lucida Console" charset="0"/>
                <a:cs typeface="Lucida Console" charset="0"/>
              </a:rPr>
              <a:t>// Future Task T3</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sum = 0; </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for(int i=X.length/2 ; i &lt; X.length ; i++) sum += X[i];</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return</a:t>
            </a:r>
            <a:r>
              <a:rPr dirty="0">
                <a:latin typeface="Lucida Console" charset="0"/>
                <a:ea typeface="Lucida Console" charset="0"/>
                <a:cs typeface="Lucida Console" charset="0"/>
              </a:rPr>
              <a:t> sum;</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chemeClr val="accent5">
                    <a:lumMod val="60000"/>
                    <a:lumOff val="40000"/>
                  </a:schemeClr>
                </a:solidFill>
                <a:latin typeface="Lucida Console" charset="0"/>
                <a:ea typeface="Lucida Console" charset="0"/>
                <a:cs typeface="Lucida Console" charset="0"/>
              </a:rPr>
              <a:t>//Task T1 waits for Tasks T2 and T3 to complete</a:t>
            </a:r>
          </a:p>
          <a:p>
            <a:pPr marL="40640" marR="40640" algn="l" defTabSz="914400">
              <a:spcBef>
                <a:spcPts val="700"/>
              </a:spcBef>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total = </a:t>
            </a:r>
            <a:r>
              <a:rPr dirty="0">
                <a:uFill>
                  <a:solidFill>
                    <a:srgbClr val="0433FF"/>
                  </a:solidFill>
                </a:uFill>
                <a:latin typeface="Lucida Console" charset="0"/>
                <a:ea typeface="Lucida Console" charset="0"/>
                <a:cs typeface="Lucida Console" charset="0"/>
              </a:rPr>
              <a:t>sum1.</a:t>
            </a:r>
            <a:r>
              <a:rPr dirty="0">
                <a:solidFill>
                  <a:srgbClr val="0433FF"/>
                </a:solidFill>
                <a:uFill>
                  <a:solidFill>
                    <a:srgbClr val="0433FF"/>
                  </a:solidFill>
                </a:uFill>
                <a:latin typeface="Lucida Console" charset="0"/>
                <a:ea typeface="Lucida Console" charset="0"/>
                <a:cs typeface="Lucida Console" charset="0"/>
              </a:rPr>
              <a:t>get()</a:t>
            </a:r>
            <a:r>
              <a:rPr dirty="0">
                <a:latin typeface="Lucida Console" charset="0"/>
                <a:ea typeface="Lucida Console" charset="0"/>
                <a:cs typeface="Lucida Console" charset="0"/>
              </a:rPr>
              <a:t> + </a:t>
            </a:r>
            <a:r>
              <a:rPr dirty="0">
                <a:uFill>
                  <a:solidFill>
                    <a:srgbClr val="0433FF"/>
                  </a:solidFill>
                </a:uFill>
                <a:latin typeface="Lucida Console" charset="0"/>
                <a:ea typeface="Lucida Console" charset="0"/>
                <a:cs typeface="Lucida Console" charset="0"/>
              </a:rPr>
              <a:t>sum2.</a:t>
            </a:r>
            <a:r>
              <a:rPr dirty="0">
                <a:solidFill>
                  <a:srgbClr val="0433FF"/>
                </a:solidFill>
                <a:uFill>
                  <a:solidFill>
                    <a:srgbClr val="0433FF"/>
                  </a:solidFill>
                </a:uFill>
                <a:latin typeface="Lucida Console" charset="0"/>
                <a:ea typeface="Lucida Console" charset="0"/>
                <a:cs typeface="Lucida Console" charset="0"/>
              </a:rPr>
              <a:t>get()</a:t>
            </a:r>
            <a:r>
              <a:rPr dirty="0">
                <a:latin typeface="Lucida Console" charset="0"/>
                <a:ea typeface="Lucida Console" charset="0"/>
                <a:cs typeface="Lucida Console" charset="0"/>
              </a:rPr>
              <a:t>;</a:t>
            </a:r>
          </a:p>
        </p:txBody>
      </p:sp>
      <p:sp>
        <p:nvSpPr>
          <p:cNvPr id="591" name="Shape 591"/>
          <p:cNvSpPr>
            <a:spLocks noGrp="1"/>
          </p:cNvSpPr>
          <p:nvPr>
            <p:ph type="title"/>
          </p:nvPr>
        </p:nvSpPr>
        <p:spPr>
          <a:xfrm>
            <a:off x="756355" y="-15805"/>
            <a:ext cx="11464996"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Parallel array sum with future-get</a:t>
            </a:r>
            <a:endParaRPr dirty="0"/>
          </a:p>
        </p:txBody>
      </p:sp>
      <p:sp>
        <p:nvSpPr>
          <p:cNvPr id="590" name="Shape 590"/>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11" name="Shape 61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14" name="Shape 614"/>
          <p:cNvSpPr>
            <a:spLocks noGrp="1"/>
          </p:cNvSpPr>
          <p:nvPr>
            <p:ph type="title"/>
          </p:nvPr>
        </p:nvSpPr>
        <p:spPr>
          <a:xfrm>
            <a:off x="756355" y="-15805"/>
            <a:ext cx="11464996" cy="1336605"/>
          </a:xfrm>
          <a:prstGeom prst="rect">
            <a:avLst/>
          </a:prstGeom>
        </p:spPr>
        <p:txBody>
          <a:bodyPr lIns="72248" tIns="72248" rIns="72248" bIns="72248" anchor="b"/>
          <a:lstStyle>
            <a:lvl1pPr marL="36115" marR="36115" defTabSz="832104">
              <a:lnSpc>
                <a:spcPct val="85000"/>
              </a:lnSpc>
              <a:defRPr sz="4004" b="1">
                <a:solidFill>
                  <a:srgbClr val="004C46"/>
                </a:solidFill>
                <a:uFill>
                  <a:solidFill>
                    <a:srgbClr val="004C46"/>
                  </a:solidFill>
                </a:uFill>
                <a:latin typeface="Helvetica"/>
                <a:ea typeface="Helvetica"/>
                <a:cs typeface="Helvetica"/>
                <a:sym typeface="Helvetica"/>
              </a:defRPr>
            </a:lvl1pPr>
          </a:lstStyle>
          <a:p>
            <a:r>
              <a:rPr lang="en-US" dirty="0" smtClean="0"/>
              <a:t>Array sum with more parallelism</a:t>
            </a:r>
            <a:endParaRPr dirty="0"/>
          </a:p>
        </p:txBody>
      </p:sp>
      <p:sp>
        <p:nvSpPr>
          <p:cNvPr id="613" name="Shape 613"/>
          <p:cNvSpPr>
            <a:spLocks noGrp="1"/>
          </p:cNvSpPr>
          <p:nvPr>
            <p:ph type="sldNum" sz="quarter" idx="2"/>
          </p:nvPr>
        </p:nvSpPr>
        <p:spPr>
          <a:xfrm>
            <a:off x="493080" y="9268177"/>
            <a:ext cx="49275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dirty="0"/>
          </a:p>
        </p:txBody>
      </p:sp>
      <p:pic>
        <p:nvPicPr>
          <p:cNvPr id="615" name="ParArraySum.png"/>
          <p:cNvPicPr>
            <a:picLocks/>
          </p:cNvPicPr>
          <p:nvPr/>
        </p:nvPicPr>
        <p:blipFill>
          <a:blip r:embed="rId3">
            <a:extLst/>
          </a:blip>
          <a:stretch>
            <a:fillRect/>
          </a:stretch>
        </p:blipFill>
        <p:spPr>
          <a:xfrm>
            <a:off x="1437157" y="1822515"/>
            <a:ext cx="11732978" cy="5219983"/>
          </a:xfrm>
          <a:prstGeom prst="rect">
            <a:avLst/>
          </a:prstGeom>
          <a:ln w="12700">
            <a:miter lim="400000"/>
          </a:ln>
        </p:spPr>
      </p:pic>
      <p:sp>
        <p:nvSpPr>
          <p:cNvPr id="616" name="Shape 616"/>
          <p:cNvSpPr/>
          <p:nvPr/>
        </p:nvSpPr>
        <p:spPr>
          <a:xfrm>
            <a:off x="2210856" y="3615938"/>
            <a:ext cx="1029547" cy="54186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17" name="Shape 617"/>
          <p:cNvSpPr/>
          <p:nvPr/>
        </p:nvSpPr>
        <p:spPr>
          <a:xfrm>
            <a:off x="4508516" y="3615940"/>
            <a:ext cx="1029548"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18" name="Shape 618"/>
          <p:cNvSpPr/>
          <p:nvPr/>
        </p:nvSpPr>
        <p:spPr>
          <a:xfrm>
            <a:off x="7362348" y="3634002"/>
            <a:ext cx="1029547"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19" name="Shape 619"/>
          <p:cNvSpPr/>
          <p:nvPr/>
        </p:nvSpPr>
        <p:spPr>
          <a:xfrm>
            <a:off x="9728498" y="3634002"/>
            <a:ext cx="1029548"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0" name="Shape 620"/>
          <p:cNvSpPr/>
          <p:nvPr/>
        </p:nvSpPr>
        <p:spPr>
          <a:xfrm>
            <a:off x="10776107" y="2569145"/>
            <a:ext cx="2203592" cy="614116"/>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1" name="Shape 621"/>
          <p:cNvSpPr/>
          <p:nvPr/>
        </p:nvSpPr>
        <p:spPr>
          <a:xfrm>
            <a:off x="9493690" y="4157807"/>
            <a:ext cx="2456463" cy="614116"/>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2" name="Shape 622"/>
          <p:cNvSpPr/>
          <p:nvPr/>
        </p:nvSpPr>
        <p:spPr>
          <a:xfrm>
            <a:off x="7506845" y="5241540"/>
            <a:ext cx="1029548"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3" name="Shape 623"/>
          <p:cNvSpPr/>
          <p:nvPr/>
        </p:nvSpPr>
        <p:spPr>
          <a:xfrm>
            <a:off x="6784356" y="5656971"/>
            <a:ext cx="2456463" cy="614116"/>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4" name="Shape 624"/>
          <p:cNvSpPr/>
          <p:nvPr/>
        </p:nvSpPr>
        <p:spPr>
          <a:xfrm>
            <a:off x="4396369" y="5241540"/>
            <a:ext cx="1029547"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5" name="Shape 625"/>
          <p:cNvSpPr/>
          <p:nvPr/>
        </p:nvSpPr>
        <p:spPr>
          <a:xfrm>
            <a:off x="5899307" y="6650393"/>
            <a:ext cx="1029548" cy="614117"/>
          </a:xfrm>
          <a:prstGeom prst="rect">
            <a:avLst/>
          </a:prstGeom>
          <a:solidFill>
            <a:srgbClr val="FFFFFF"/>
          </a:solidFill>
          <a:ln w="25400"/>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26" name="Shape 626"/>
          <p:cNvSpPr/>
          <p:nvPr/>
        </p:nvSpPr>
        <p:spPr>
          <a:xfrm>
            <a:off x="828780" y="7761574"/>
            <a:ext cx="11268570" cy="443233"/>
          </a:xfrm>
          <a:prstGeom prst="rect">
            <a:avLst/>
          </a:prstGeom>
          <a:ln w="12700">
            <a:miter lim="400000"/>
          </a:ln>
          <a:extLst>
            <a:ext uri="{C572A759-6A51-4108-AA02-DFA0A04FC94B}">
              <ma14:wrappingTextBoxFlag xmlns:ma14="http://schemas.microsoft.com/office/mac/drawingml/2011/main" val="1"/>
            </a:ext>
          </a:extLst>
        </p:spPr>
        <p:txBody>
          <a:bodyPr wrap="square" lIns="72248" tIns="72248" rIns="72248" bIns="72248">
            <a:spAutoFit/>
          </a:bodyPr>
          <a:lstStyle/>
          <a:p>
            <a:pPr marL="39687" marR="39686" defTabSz="914400">
              <a:lnSpc>
                <a:spcPct val="69230"/>
              </a:lnSpc>
              <a:spcBef>
                <a:spcPts val="1400"/>
              </a:spcBef>
              <a:buSzPct val="130000"/>
              <a:defRPr sz="2800" b="1">
                <a:uFill>
                  <a:solidFill>
                    <a:srgbClr val="000000"/>
                  </a:solidFill>
                </a:uFill>
                <a:latin typeface="Comic Sans MS"/>
                <a:ea typeface="Comic Sans MS"/>
                <a:cs typeface="Comic Sans MS"/>
                <a:sym typeface="Comic Sans MS"/>
              </a:defRPr>
            </a:pPr>
            <a:r>
              <a:rPr smtClean="0"/>
              <a:t>How </a:t>
            </a:r>
            <a:r>
              <a:rPr dirty="0"/>
              <a:t>can we implement this schema using future tasks?</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32" name="Shape 63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34" name="Shape 634"/>
          <p:cNvSpPr/>
          <p:nvPr/>
        </p:nvSpPr>
        <p:spPr>
          <a:xfrm>
            <a:off x="1594387" y="2084279"/>
            <a:ext cx="10779232" cy="5058021"/>
          </a:xfrm>
          <a:prstGeom prst="rect">
            <a:avLst/>
          </a:prstGeom>
          <a:ln w="12700">
            <a:miter lim="400000"/>
          </a:ln>
          <a:extLst>
            <a:ext uri="{C572A759-6A51-4108-AA02-DFA0A04FC94B}">
              <ma14:wrappingTextBoxFlag xmlns:ma14="http://schemas.microsoft.com/office/mac/drawingml/2011/main" val="1"/>
            </a:ext>
          </a:extLst>
        </p:spPr>
        <p:txBody>
          <a:bodyPr wrap="square" lIns="72248" tIns="72248" rIns="72248" bIns="72248">
            <a:spAutoFit/>
          </a:bodyPr>
          <a:lstStyle/>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static int computeSum(int[] X, int lo, int hi)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 lo &gt; hi ) return 0;</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else if ( lo == hi ) return X[lo];</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else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mid = (lo+hi)/2;</a:t>
            </a:r>
          </a:p>
          <a:p>
            <a:pPr marL="40640" marR="40640" algn="l" defTabSz="914400">
              <a:lnSpc>
                <a:spcPct val="120000"/>
              </a:lnSpc>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final </a:t>
            </a:r>
            <a:r>
              <a:rPr dirty="0">
                <a:latin typeface="Lucida Console" charset="0"/>
                <a:ea typeface="Lucida Console" charset="0"/>
                <a:cs typeface="Lucida Console" charset="0"/>
              </a:rPr>
              <a:t>sum1 = computeSum(X, lo, mid);</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final sum2 = computeSum(X, mid+1, hi);</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solidFill>
                  <a:schemeClr val="accent5">
                    <a:lumMod val="60000"/>
                    <a:lumOff val="40000"/>
                  </a:schemeClr>
                </a:solidFill>
                <a:latin typeface="Lucida Console" charset="0"/>
                <a:ea typeface="Lucida Console" charset="0"/>
                <a:cs typeface="Lucida Console" charset="0"/>
              </a:rPr>
              <a:t>     </a:t>
            </a:r>
            <a:r>
              <a:rPr lang="en-US" dirty="0" smtClean="0">
                <a:solidFill>
                  <a:schemeClr val="accent5">
                    <a:lumMod val="60000"/>
                    <a:lumOff val="40000"/>
                  </a:schemeClr>
                </a:solidFill>
                <a:latin typeface="Lucida Console" charset="0"/>
                <a:ea typeface="Lucida Console" charset="0"/>
                <a:cs typeface="Lucida Console" charset="0"/>
              </a:rPr>
              <a:t> </a:t>
            </a:r>
            <a:r>
              <a:rPr dirty="0" smtClean="0">
                <a:solidFill>
                  <a:schemeClr val="accent5">
                    <a:lumMod val="60000"/>
                    <a:lumOff val="40000"/>
                  </a:schemeClr>
                </a:solidFill>
                <a:latin typeface="Lucida Console" charset="0"/>
                <a:ea typeface="Lucida Console" charset="0"/>
                <a:cs typeface="Lucida Console" charset="0"/>
              </a:rPr>
              <a:t>// </a:t>
            </a:r>
            <a:r>
              <a:rPr dirty="0">
                <a:solidFill>
                  <a:schemeClr val="accent5">
                    <a:lumMod val="60000"/>
                    <a:lumOff val="40000"/>
                  </a:schemeClr>
                </a:solidFill>
                <a:latin typeface="Lucida Console" charset="0"/>
                <a:ea typeface="Lucida Console" charset="0"/>
                <a:cs typeface="Lucida Console" charset="0"/>
              </a:rPr>
              <a:t>Parent now waits for the container values</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return sum1 + sum2;</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r>
              <a:rPr dirty="0">
                <a:solidFill>
                  <a:schemeClr val="accent5">
                    <a:lumMod val="60000"/>
                    <a:lumOff val="40000"/>
                  </a:schemeClr>
                </a:solidFill>
                <a:latin typeface="Lucida Console" charset="0"/>
                <a:ea typeface="Lucida Console" charset="0"/>
                <a:cs typeface="Lucida Console" charset="0"/>
              </a:rPr>
              <a:t>// computeSum</a:t>
            </a:r>
            <a:endParaRPr sz="2400" dirty="0">
              <a:solidFill>
                <a:schemeClr val="accent5">
                  <a:lumMod val="60000"/>
                  <a:lumOff val="40000"/>
                </a:schemeClr>
              </a:solidFill>
              <a:latin typeface="Lucida Console" charset="0"/>
              <a:ea typeface="Lucida Console" charset="0"/>
              <a:cs typeface="Lucida Console" charset="0"/>
            </a:endParaRP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dirty="0">
                <a:latin typeface="Lucida Console" charset="0"/>
                <a:ea typeface="Lucida Console" charset="0"/>
                <a:cs typeface="Lucida Console" charset="0"/>
              </a:rPr>
              <a:t>int sum = computeSum(X, 0, X.length-1); </a:t>
            </a:r>
            <a:r>
              <a:rPr dirty="0">
                <a:solidFill>
                  <a:schemeClr val="accent5">
                    <a:lumMod val="60000"/>
                    <a:lumOff val="40000"/>
                  </a:schemeClr>
                </a:solidFill>
                <a:latin typeface="Lucida Console" charset="0"/>
                <a:ea typeface="Lucida Console" charset="0"/>
                <a:cs typeface="Lucida Console" charset="0"/>
              </a:rPr>
              <a:t>// main program</a:t>
            </a:r>
          </a:p>
        </p:txBody>
      </p:sp>
      <p:sp>
        <p:nvSpPr>
          <p:cNvPr id="636" name="Shape 636"/>
          <p:cNvSpPr>
            <a:spLocks noGrp="1"/>
          </p:cNvSpPr>
          <p:nvPr>
            <p:ph type="title"/>
          </p:nvPr>
        </p:nvSpPr>
        <p:spPr>
          <a:xfrm>
            <a:off x="756355" y="-15805"/>
            <a:ext cx="11464996"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Array sum with more parallelism</a:t>
            </a:r>
            <a:endParaRPr dirty="0"/>
          </a:p>
        </p:txBody>
      </p:sp>
      <p:sp>
        <p:nvSpPr>
          <p:cNvPr id="635" name="Shape 635"/>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29.png"/>
          <p:cNvPicPr>
            <a:picLocks noChangeAspect="1"/>
          </p:cNvPicPr>
          <p:nvPr/>
        </p:nvPicPr>
        <p:blipFill>
          <a:blip r:embed="rId2">
            <a:extLst/>
          </a:blip>
          <a:stretch>
            <a:fillRect/>
          </a:stretch>
        </p:blipFill>
        <p:spPr>
          <a:xfrm>
            <a:off x="1363552" y="1306548"/>
            <a:ext cx="10717222" cy="6823039"/>
          </a:xfrm>
          <a:prstGeom prst="rect">
            <a:avLst/>
          </a:prstGeom>
          <a:ln w="12700">
            <a:miter lim="400000"/>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134390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41" name="Shape 64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43" name="Shape 643"/>
          <p:cNvSpPr/>
          <p:nvPr/>
        </p:nvSpPr>
        <p:spPr>
          <a:xfrm>
            <a:off x="822225" y="1920802"/>
            <a:ext cx="11554073" cy="5870551"/>
          </a:xfrm>
          <a:prstGeom prst="rect">
            <a:avLst/>
          </a:prstGeom>
          <a:ln w="12700">
            <a:miter lim="400000"/>
          </a:ln>
          <a:extLst>
            <a:ext uri="{C572A759-6A51-4108-AA02-DFA0A04FC94B}">
              <ma14:wrappingTextBoxFlag xmlns:ma14="http://schemas.microsoft.com/office/mac/drawingml/2011/main" val="1"/>
            </a:ext>
          </a:extLst>
        </p:spPr>
        <p:txBody>
          <a:bodyPr wrap="square" lIns="72248" tIns="72248" rIns="72248" bIns="72248">
            <a:spAutoFit/>
          </a:bodyPr>
          <a:lstStyle/>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static int computeSum(int[] X, int lo, int hi)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 lo &gt; hi ) return 0;</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else if ( lo == hi ) return X[lo];</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else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mid = (lo+hi)/2;</a:t>
            </a:r>
          </a:p>
          <a:p>
            <a:pPr marL="40640" marR="40640" algn="l" defTabSz="914400">
              <a:lnSpc>
                <a:spcPct val="120000"/>
              </a:lnSpc>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smtClean="0">
                <a:latin typeface="Lucida Console" charset="0"/>
                <a:ea typeface="Lucida Console" charset="0"/>
                <a:cs typeface="Lucida Console" charset="0"/>
              </a:rPr>
              <a:t>final </a:t>
            </a:r>
            <a:r>
              <a:rPr dirty="0">
                <a:solidFill>
                  <a:srgbClr val="0433FF"/>
                </a:solidFill>
                <a:uFill>
                  <a:solidFill>
                    <a:srgbClr val="0433FF"/>
                  </a:solidFill>
                </a:uFill>
                <a:latin typeface="Lucida Console" charset="0"/>
                <a:ea typeface="Lucida Console" charset="0"/>
                <a:cs typeface="Lucida Console" charset="0"/>
              </a:rPr>
              <a:t>HjFuture</a:t>
            </a:r>
            <a:r>
              <a:rPr dirty="0">
                <a:latin typeface="Lucida Console" charset="0"/>
                <a:ea typeface="Lucida Console" charset="0"/>
                <a:cs typeface="Lucida Console" charset="0"/>
              </a:rPr>
              <a:t> sum1 =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uFill>
                  <a:solidFill>
                    <a:srgbClr val="0433FF"/>
                  </a:solidFill>
                </a:uFill>
                <a:latin typeface="Lucida Console" charset="0"/>
                <a:ea typeface="Lucida Console" charset="0"/>
                <a:cs typeface="Lucida Console" charset="0"/>
              </a:rPr>
              <a:t>future</a:t>
            </a:r>
            <a:r>
              <a:rPr dirty="0">
                <a:latin typeface="Lucida Console" charset="0"/>
                <a:ea typeface="Lucida Console" charset="0"/>
                <a:cs typeface="Lucida Console" charset="0"/>
              </a:rPr>
              <a:t>(() -&gt; { return computeSum(X, lo, mid);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final </a:t>
            </a:r>
            <a:r>
              <a:rPr dirty="0">
                <a:solidFill>
                  <a:srgbClr val="0433FF"/>
                </a:solidFill>
                <a:uFill>
                  <a:solidFill>
                    <a:srgbClr val="0433FF"/>
                  </a:solidFill>
                </a:uFill>
                <a:latin typeface="Lucida Console" charset="0"/>
                <a:ea typeface="Lucida Console" charset="0"/>
                <a:cs typeface="Lucida Console" charset="0"/>
              </a:rPr>
              <a:t>HjFuture</a:t>
            </a:r>
            <a:r>
              <a:rPr dirty="0">
                <a:latin typeface="Lucida Console" charset="0"/>
                <a:ea typeface="Lucida Console" charset="0"/>
                <a:cs typeface="Lucida Console" charset="0"/>
              </a:rPr>
              <a:t> sum2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uFill>
                  <a:solidFill>
                    <a:srgbClr val="0433FF"/>
                  </a:solidFill>
                </a:uFill>
                <a:latin typeface="Lucida Console" charset="0"/>
                <a:ea typeface="Lucida Console" charset="0"/>
                <a:cs typeface="Lucida Console" charset="0"/>
              </a:rPr>
              <a:t>future</a:t>
            </a:r>
            <a:r>
              <a:rPr dirty="0">
                <a:latin typeface="Lucida Console" charset="0"/>
                <a:ea typeface="Lucida Console" charset="0"/>
                <a:cs typeface="Lucida Console" charset="0"/>
              </a:rPr>
              <a:t>(() -&gt; { return computeSum(X, mid+1, hi);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chemeClr val="accent5">
                    <a:lumMod val="60000"/>
                    <a:lumOff val="40000"/>
                  </a:schemeClr>
                </a:solidFill>
                <a:latin typeface="Lucida Console" charset="0"/>
                <a:ea typeface="Lucida Console" charset="0"/>
                <a:cs typeface="Lucida Console" charset="0"/>
              </a:rPr>
              <a:t>// Parent now waits for the container values</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return sum1.</a:t>
            </a:r>
            <a:r>
              <a:rPr dirty="0">
                <a:solidFill>
                  <a:srgbClr val="0433FF"/>
                </a:solidFill>
                <a:uFill>
                  <a:solidFill>
                    <a:srgbClr val="0433FF"/>
                  </a:solidFill>
                </a:uFill>
                <a:latin typeface="Lucida Console" charset="0"/>
                <a:ea typeface="Lucida Console" charset="0"/>
                <a:cs typeface="Lucida Console" charset="0"/>
              </a:rPr>
              <a:t>get()</a:t>
            </a:r>
            <a:r>
              <a:rPr dirty="0">
                <a:latin typeface="Lucida Console" charset="0"/>
                <a:ea typeface="Lucida Console" charset="0"/>
                <a:cs typeface="Lucida Console" charset="0"/>
              </a:rPr>
              <a:t> + sum2.</a:t>
            </a:r>
            <a:r>
              <a:rPr dirty="0">
                <a:solidFill>
                  <a:srgbClr val="0433FF"/>
                </a:solidFill>
                <a:uFill>
                  <a:solidFill>
                    <a:srgbClr val="0433FF"/>
                  </a:solidFill>
                </a:uFill>
                <a:latin typeface="Lucida Console" charset="0"/>
                <a:ea typeface="Lucida Console" charset="0"/>
                <a:cs typeface="Lucida Console" charset="0"/>
              </a:rPr>
              <a:t>get()</a:t>
            </a:r>
            <a:r>
              <a:rPr dirty="0">
                <a:latin typeface="Lucida Console" charset="0"/>
                <a:ea typeface="Lucida Console" charset="0"/>
                <a:cs typeface="Lucida Console" charset="0"/>
              </a:rPr>
              <a:t>;</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r>
              <a:rPr dirty="0">
                <a:solidFill>
                  <a:schemeClr val="accent5">
                    <a:lumMod val="60000"/>
                    <a:lumOff val="40000"/>
                  </a:schemeClr>
                </a:solidFill>
                <a:latin typeface="Lucida Console" charset="0"/>
                <a:ea typeface="Lucida Console" charset="0"/>
                <a:cs typeface="Lucida Console" charset="0"/>
              </a:rPr>
              <a:t>// computeSum</a:t>
            </a:r>
            <a:endParaRPr sz="2400" dirty="0">
              <a:solidFill>
                <a:schemeClr val="accent5">
                  <a:lumMod val="60000"/>
                  <a:lumOff val="40000"/>
                </a:schemeClr>
              </a:solidFill>
              <a:latin typeface="Lucida Console" charset="0"/>
              <a:ea typeface="Lucida Console" charset="0"/>
              <a:cs typeface="Lucida Console" charset="0"/>
            </a:endParaRPr>
          </a:p>
          <a:p>
            <a:pPr marL="40640" marR="40640" algn="l" defTabSz="914400">
              <a:lnSpc>
                <a:spcPct val="120000"/>
              </a:lnSpc>
              <a:buSzPct val="100000"/>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dirty="0">
                <a:latin typeface="Lucida Console" charset="0"/>
                <a:ea typeface="Lucida Console" charset="0"/>
                <a:cs typeface="Lucida Console" charset="0"/>
              </a:rPr>
              <a:t>int sum = computeSum(X, 0, X.length-1); </a:t>
            </a:r>
            <a:r>
              <a:rPr dirty="0">
                <a:solidFill>
                  <a:schemeClr val="accent5">
                    <a:lumMod val="60000"/>
                    <a:lumOff val="40000"/>
                  </a:schemeClr>
                </a:solidFill>
                <a:latin typeface="Lucida Console" charset="0"/>
                <a:ea typeface="Lucida Console" charset="0"/>
                <a:cs typeface="Lucida Console" charset="0"/>
              </a:rPr>
              <a:t>// main program</a:t>
            </a:r>
          </a:p>
        </p:txBody>
      </p:sp>
      <p:sp>
        <p:nvSpPr>
          <p:cNvPr id="645" name="Shape 645"/>
          <p:cNvSpPr>
            <a:spLocks noGrp="1"/>
          </p:cNvSpPr>
          <p:nvPr>
            <p:ph type="title"/>
          </p:nvPr>
        </p:nvSpPr>
        <p:spPr>
          <a:xfrm>
            <a:off x="756355" y="-15805"/>
            <a:ext cx="11464996" cy="1336605"/>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Array sum with more parallelism</a:t>
            </a:r>
            <a:endParaRPr dirty="0"/>
          </a:p>
        </p:txBody>
      </p:sp>
      <p:sp>
        <p:nvSpPr>
          <p:cNvPr id="644" name="Shape 644"/>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646" name="Shape 646"/>
          <p:cNvSpPr/>
          <p:nvPr/>
        </p:nvSpPr>
        <p:spPr>
          <a:xfrm>
            <a:off x="2062129" y="8196331"/>
            <a:ext cx="8848931" cy="576794"/>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rPr lang="en-US" dirty="0" smtClean="0"/>
              <a:t>D</a:t>
            </a:r>
            <a:r>
              <a:rPr dirty="0" smtClean="0"/>
              <a:t>ivide-and-conquer pattern</a:t>
            </a:r>
            <a:r>
              <a:rPr lang="en-US" dirty="0" smtClean="0"/>
              <a:t> is easy </a:t>
            </a:r>
            <a:r>
              <a:rPr lang="en-US" smtClean="0"/>
              <a:t>to parallelize</a:t>
            </a:r>
            <a:endParaRPr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dirty="0"/>
          </a:p>
        </p:txBody>
      </p:sp>
      <p:sp>
        <p:nvSpPr>
          <p:cNvPr id="11" name="Oval 10"/>
          <p:cNvSpPr/>
          <p:nvPr/>
        </p:nvSpPr>
        <p:spPr>
          <a:xfrm>
            <a:off x="5419792" y="2344297"/>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4168822"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6703287"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5419792"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7964536"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6670762"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6358819"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5107849"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6358819"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5107849"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7642314"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6358819"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7609789"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922029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dirty="0"/>
          </a:p>
        </p:txBody>
      </p:sp>
      <p:sp>
        <p:nvSpPr>
          <p:cNvPr id="11" name="Oval 10"/>
          <p:cNvSpPr/>
          <p:nvPr/>
        </p:nvSpPr>
        <p:spPr>
          <a:xfrm>
            <a:off x="7877251" y="2344297"/>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90996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291405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63627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329682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8879258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3700859"/>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752999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414742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348452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457272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520604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499802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028679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5402059"/>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142761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EED"/>
        </a:solidFill>
        <a:effectLst/>
      </p:bgPr>
    </p:bg>
    <p:spTree>
      <p:nvGrpSpPr>
        <p:cNvPr id="1" name=""/>
        <p:cNvGrpSpPr/>
        <p:nvPr/>
      </p:nvGrpSpPr>
      <p:grpSpPr>
        <a:xfrm>
          <a:off x="0" y="0"/>
          <a:ext cx="0" cy="0"/>
          <a:chOff x="0" y="0"/>
          <a:chExt cx="0" cy="0"/>
        </a:xfrm>
      </p:grpSpPr>
      <p:pic>
        <p:nvPicPr>
          <p:cNvPr id="149" name="image1.png"/>
          <p:cNvPicPr>
            <a:picLocks noChangeAspect="1"/>
          </p:cNvPicPr>
          <p:nvPr/>
        </p:nvPicPr>
        <p:blipFill>
          <a:blip r:embed="rId3">
            <a:extLst/>
          </a:blip>
          <a:stretch>
            <a:fillRect/>
          </a:stretch>
        </p:blipFill>
        <p:spPr>
          <a:xfrm>
            <a:off x="12458417" y="8890000"/>
            <a:ext cx="546384" cy="866987"/>
          </a:xfrm>
          <a:prstGeom prst="rect">
            <a:avLst/>
          </a:prstGeom>
          <a:ln w="12700"/>
        </p:spPr>
      </p:pic>
      <p:pic>
        <p:nvPicPr>
          <p:cNvPr id="150" name="image2.png"/>
          <p:cNvPicPr>
            <a:picLocks noChangeAspect="1"/>
          </p:cNvPicPr>
          <p:nvPr/>
        </p:nvPicPr>
        <p:blipFill>
          <a:blip r:embed="rId4">
            <a:extLst/>
          </a:blip>
          <a:srcRect r="43060"/>
          <a:stretch>
            <a:fillRect/>
          </a:stretch>
        </p:blipFill>
        <p:spPr>
          <a:xfrm>
            <a:off x="0" y="9006276"/>
            <a:ext cx="1828800" cy="747325"/>
          </a:xfrm>
          <a:prstGeom prst="rect">
            <a:avLst/>
          </a:prstGeom>
          <a:ln w="12700"/>
        </p:spPr>
      </p:pic>
      <p:sp>
        <p:nvSpPr>
          <p:cNvPr id="152" name="Shape 152"/>
          <p:cNvSpPr>
            <a:spLocks noGrp="1"/>
          </p:cNvSpPr>
          <p:nvPr>
            <p:ph type="title"/>
          </p:nvPr>
        </p:nvSpPr>
        <p:spPr>
          <a:xfrm>
            <a:off x="165100" y="0"/>
            <a:ext cx="12623800" cy="1451752"/>
          </a:xfrm>
          <a:prstGeom prst="rect">
            <a:avLst/>
          </a:prstGeom>
          <a:effectLst>
            <a:outerShdw blurRad="50800" dist="12700" dir="8100000" rotWithShape="0">
              <a:srgbClr val="FFFFFF">
                <a:alpha val="75000"/>
              </a:srgbClr>
            </a:outerShdw>
          </a:effectLst>
        </p:spPr>
        <p:txBody>
          <a:bodyPr lIns="38100" tIns="38100" rIns="38100" bIns="38100"/>
          <a:lstStyle/>
          <a:p>
            <a:pPr algn="l" defTabSz="1295400">
              <a:defRPr sz="4400">
                <a:solidFill>
                  <a:srgbClr val="434ED6"/>
                </a:solidFill>
                <a:uFill>
                  <a:solidFill>
                    <a:srgbClr val="434ED6"/>
                  </a:solidFill>
                </a:uFill>
                <a:latin typeface="Arial Narrow"/>
                <a:ea typeface="Arial Narrow"/>
                <a:cs typeface="Arial Narrow"/>
                <a:sym typeface="Arial Narrow"/>
              </a:defRPr>
            </a:pPr>
            <a:r>
              <a:t>Context: Rice Habanero Extreme Scale Software Project</a:t>
            </a:r>
          </a:p>
        </p:txBody>
      </p:sp>
      <p:sp>
        <p:nvSpPr>
          <p:cNvPr id="151" name="Shape 151"/>
          <p:cNvSpPr>
            <a:spLocks noGrp="1"/>
          </p:cNvSpPr>
          <p:nvPr>
            <p:ph type="sldNum" sz="quarter" idx="2"/>
          </p:nvPr>
        </p:nvSpPr>
        <p:spPr>
          <a:xfrm>
            <a:off x="6316686" y="9334500"/>
            <a:ext cx="366912" cy="4191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53" name="Shape 153"/>
          <p:cNvSpPr/>
          <p:nvPr/>
        </p:nvSpPr>
        <p:spPr>
          <a:xfrm>
            <a:off x="5330823" y="2999776"/>
            <a:ext cx="2298700" cy="1231901"/>
          </a:xfrm>
          <a:prstGeom prst="rect">
            <a:avLst/>
          </a:prstGeom>
          <a:ln w="12700">
            <a:solidFill>
              <a:srgbClr val="021EAA"/>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1295400">
              <a:spcBef>
                <a:spcPts val="5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Habanero</a:t>
            </a:r>
          </a:p>
          <a:p>
            <a:pPr defTabSz="1295400">
              <a:spcBef>
                <a:spcPts val="5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Programming</a:t>
            </a:r>
          </a:p>
          <a:p>
            <a:pPr defTabSz="1295400">
              <a:spcBef>
                <a:spcPts val="5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Languages</a:t>
            </a:r>
          </a:p>
        </p:txBody>
      </p:sp>
      <p:sp>
        <p:nvSpPr>
          <p:cNvPr id="154" name="Shape 154"/>
          <p:cNvSpPr/>
          <p:nvPr/>
        </p:nvSpPr>
        <p:spPr>
          <a:xfrm>
            <a:off x="5330823" y="4651342"/>
            <a:ext cx="2298700" cy="1422401"/>
          </a:xfrm>
          <a:prstGeom prst="rect">
            <a:avLst/>
          </a:prstGeom>
          <a:ln w="12700">
            <a:solidFill>
              <a:srgbClr val="021EAA"/>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1295400">
              <a:spcBef>
                <a:spcPts val="500"/>
              </a:spcBef>
              <a:buClr>
                <a:srgbClr val="7A81FF"/>
              </a:buClr>
              <a:buFont typeface="Arial Narrow"/>
              <a:defRPr sz="2200" b="1">
                <a:solidFill>
                  <a:srgbClr val="FF4C00"/>
                </a:solidFill>
                <a:uFill>
                  <a:solidFill>
                    <a:srgbClr val="FF4C00"/>
                  </a:solidFill>
                </a:uFill>
                <a:latin typeface="Arial Narrow"/>
                <a:ea typeface="Arial Narrow"/>
                <a:cs typeface="Arial Narrow"/>
                <a:sym typeface="Arial Narrow"/>
              </a:defRPr>
            </a:lvl1pPr>
          </a:lstStyle>
          <a:p>
            <a:pPr>
              <a:defRPr sz="2800" b="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Habanero Static Compiler &amp; Parallel Intermediate Representation</a:t>
            </a:r>
          </a:p>
        </p:txBody>
      </p:sp>
      <p:sp>
        <p:nvSpPr>
          <p:cNvPr id="155" name="Shape 155"/>
          <p:cNvSpPr/>
          <p:nvPr/>
        </p:nvSpPr>
        <p:spPr>
          <a:xfrm>
            <a:off x="5381623" y="6656389"/>
            <a:ext cx="2298700" cy="838200"/>
          </a:xfrm>
          <a:prstGeom prst="rect">
            <a:avLst/>
          </a:prstGeom>
          <a:ln w="12700">
            <a:solidFill>
              <a:srgbClr val="021EAA"/>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1295400">
              <a:spcBef>
                <a:spcPts val="5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Habanero Runtime</a:t>
            </a:r>
          </a:p>
          <a:p>
            <a:pPr defTabSz="1295400">
              <a:spcBef>
                <a:spcPts val="5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200" b="1" dirty="0">
                <a:solidFill>
                  <a:srgbClr val="FF4C00"/>
                </a:solidFill>
                <a:uFill>
                  <a:solidFill>
                    <a:srgbClr val="FF4C00"/>
                  </a:solidFill>
                </a:uFill>
                <a:latin typeface="Arial Narrow"/>
                <a:ea typeface="Arial Narrow"/>
                <a:cs typeface="Arial Narrow"/>
                <a:sym typeface="Arial Narrow"/>
              </a:rPr>
              <a:t>System</a:t>
            </a:r>
          </a:p>
        </p:txBody>
      </p:sp>
      <p:sp>
        <p:nvSpPr>
          <p:cNvPr id="156" name="Shape 156"/>
          <p:cNvSpPr/>
          <p:nvPr/>
        </p:nvSpPr>
        <p:spPr>
          <a:xfrm>
            <a:off x="8218486" y="3875092"/>
            <a:ext cx="4241800" cy="205184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lgn="l" defTabSz="1295400">
              <a:spcBef>
                <a:spcPts val="6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400" b="1" u="sng" dirty="0">
                <a:solidFill>
                  <a:srgbClr val="021EAA"/>
                </a:solidFill>
                <a:uFill>
                  <a:solidFill>
                    <a:srgbClr val="021EAA"/>
                  </a:solidFill>
                </a:uFill>
                <a:latin typeface="Arial Narrow"/>
                <a:ea typeface="Arial Narrow"/>
                <a:cs typeface="Arial Narrow"/>
                <a:sym typeface="Arial Narrow"/>
              </a:rPr>
              <a:t>Two-level programming model</a:t>
            </a:r>
          </a:p>
          <a:p>
            <a:pPr marL="457200" indent="-457200" algn="l" defTabSz="1295400">
              <a:spcBef>
                <a:spcPts val="500"/>
              </a:spcBef>
              <a:buClr>
                <a:srgbClr val="7A81FF"/>
              </a:buClr>
              <a:buFont typeface="+mj-lt"/>
              <a:buAutoNum type="arabicPeriod"/>
              <a:defRPr sz="2800">
                <a:solidFill>
                  <a:srgbClr val="FFADD6"/>
                </a:solidFill>
                <a:uFill>
                  <a:solidFill>
                    <a:srgbClr val="FFADD6"/>
                  </a:solidFill>
                </a:uFill>
                <a:latin typeface="Helvetica"/>
                <a:ea typeface="Helvetica"/>
                <a:cs typeface="Helvetica"/>
                <a:sym typeface="Helvetica"/>
              </a:defRPr>
            </a:pPr>
            <a:r>
              <a:rPr sz="2400" b="1" dirty="0">
                <a:solidFill>
                  <a:srgbClr val="021EAA"/>
                </a:solidFill>
                <a:uFill>
                  <a:solidFill>
                    <a:srgbClr val="021EAA"/>
                  </a:solidFill>
                </a:uFill>
                <a:latin typeface="Arial Narrow"/>
                <a:ea typeface="Arial Narrow"/>
                <a:cs typeface="Arial Narrow"/>
                <a:sym typeface="Arial Narrow"/>
              </a:rPr>
              <a:t>Declarative Coordination Language for Domain </a:t>
            </a:r>
            <a:r>
              <a:rPr sz="2400" b="1" dirty="0" smtClean="0">
                <a:solidFill>
                  <a:srgbClr val="021EAA"/>
                </a:solidFill>
                <a:uFill>
                  <a:solidFill>
                    <a:srgbClr val="021EAA"/>
                  </a:solidFill>
                </a:uFill>
                <a:latin typeface="Arial Narrow"/>
                <a:ea typeface="Arial Narrow"/>
                <a:cs typeface="Arial Narrow"/>
                <a:sym typeface="Arial Narrow"/>
              </a:rPr>
              <a:t>Experts </a:t>
            </a:r>
            <a:endParaRPr lang="en-US" sz="2400" b="1" dirty="0" smtClean="0">
              <a:solidFill>
                <a:srgbClr val="021EAA"/>
              </a:solidFill>
              <a:uFill>
                <a:solidFill>
                  <a:srgbClr val="021EAA"/>
                </a:solidFill>
              </a:uFill>
              <a:latin typeface="Arial Narrow"/>
              <a:ea typeface="Arial Narrow"/>
              <a:cs typeface="Arial Narrow"/>
              <a:sym typeface="Arial Narrow"/>
            </a:endParaRPr>
          </a:p>
          <a:p>
            <a:pPr marL="457200" indent="-457200" algn="l" defTabSz="1295400">
              <a:spcBef>
                <a:spcPts val="500"/>
              </a:spcBef>
              <a:buClr>
                <a:srgbClr val="7A81FF"/>
              </a:buClr>
              <a:buFont typeface="+mj-lt"/>
              <a:buAutoNum type="arabicPeriod"/>
              <a:defRPr sz="2800">
                <a:solidFill>
                  <a:srgbClr val="FFADD6"/>
                </a:solidFill>
                <a:uFill>
                  <a:solidFill>
                    <a:srgbClr val="FFADD6"/>
                  </a:solidFill>
                </a:uFill>
                <a:latin typeface="Helvetica"/>
                <a:ea typeface="Helvetica"/>
                <a:cs typeface="Helvetica"/>
                <a:sym typeface="Helvetica"/>
              </a:defRPr>
            </a:pPr>
            <a:r>
              <a:rPr sz="2400" b="1" dirty="0" smtClean="0">
                <a:solidFill>
                  <a:srgbClr val="021EAA"/>
                </a:solidFill>
                <a:uFill>
                  <a:solidFill>
                    <a:srgbClr val="021EAA"/>
                  </a:solidFill>
                </a:uFill>
                <a:latin typeface="Arial Narrow"/>
                <a:ea typeface="Arial Narrow"/>
                <a:cs typeface="Arial Narrow"/>
                <a:sym typeface="Arial Narrow"/>
              </a:rPr>
              <a:t>Task-Parallel </a:t>
            </a:r>
            <a:r>
              <a:rPr sz="2400" b="1" dirty="0">
                <a:solidFill>
                  <a:srgbClr val="021EAA"/>
                </a:solidFill>
                <a:uFill>
                  <a:solidFill>
                    <a:srgbClr val="021EAA"/>
                  </a:solidFill>
                </a:uFill>
                <a:latin typeface="Arial Narrow"/>
                <a:ea typeface="Arial Narrow"/>
                <a:cs typeface="Arial Narrow"/>
                <a:sym typeface="Arial Narrow"/>
              </a:rPr>
              <a:t>Languages for Parallelism-aware </a:t>
            </a:r>
            <a:r>
              <a:rPr sz="2400" b="1" dirty="0" smtClean="0">
                <a:solidFill>
                  <a:srgbClr val="021EAA"/>
                </a:solidFill>
                <a:uFill>
                  <a:solidFill>
                    <a:srgbClr val="021EAA"/>
                  </a:solidFill>
                </a:uFill>
                <a:latin typeface="Arial Narrow"/>
                <a:ea typeface="Arial Narrow"/>
                <a:cs typeface="Arial Narrow"/>
                <a:sym typeface="Arial Narrow"/>
              </a:rPr>
              <a:t>Developers</a:t>
            </a:r>
            <a:endParaRPr sz="2400" b="1" dirty="0">
              <a:solidFill>
                <a:srgbClr val="021EAA"/>
              </a:solidFill>
              <a:uFill>
                <a:solidFill>
                  <a:srgbClr val="021EAA"/>
                </a:solidFill>
              </a:uFill>
              <a:latin typeface="Arial Narrow"/>
              <a:ea typeface="Arial Narrow"/>
              <a:cs typeface="Arial Narrow"/>
              <a:sym typeface="Arial Narrow"/>
            </a:endParaRPr>
          </a:p>
        </p:txBody>
      </p:sp>
      <p:sp>
        <p:nvSpPr>
          <p:cNvPr id="158" name="Shape 158"/>
          <p:cNvSpPr/>
          <p:nvPr/>
        </p:nvSpPr>
        <p:spPr>
          <a:xfrm>
            <a:off x="462757" y="3852302"/>
            <a:ext cx="4787900" cy="2816156"/>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lgn="l" defTabSz="1295400">
              <a:spcBef>
                <a:spcPts val="400"/>
              </a:spcBef>
              <a:buClr>
                <a:srgbClr val="7A81FF"/>
              </a:buClr>
              <a:buFont typeface="Arial Narrow"/>
              <a:defRPr sz="2800">
                <a:solidFill>
                  <a:srgbClr val="FFADD6"/>
                </a:solidFill>
                <a:uFill>
                  <a:solidFill>
                    <a:srgbClr val="FFADD6"/>
                  </a:solidFill>
                </a:uFill>
                <a:latin typeface="Helvetica"/>
                <a:ea typeface="Helvetica"/>
                <a:cs typeface="Helvetica"/>
                <a:sym typeface="Helvetica"/>
              </a:defRPr>
            </a:pPr>
            <a:r>
              <a:rPr sz="2400" b="1" u="sng" dirty="0">
                <a:solidFill>
                  <a:srgbClr val="021EAA"/>
                </a:solidFill>
                <a:uFill>
                  <a:solidFill>
                    <a:srgbClr val="021EAA"/>
                  </a:solidFill>
                </a:uFill>
                <a:latin typeface="Arial Narrow"/>
                <a:ea typeface="Arial Narrow"/>
                <a:cs typeface="Arial Narrow"/>
                <a:sym typeface="Arial Narrow"/>
              </a:rPr>
              <a:t>Portable execution model</a:t>
            </a:r>
          </a:p>
          <a:p>
            <a:pPr marL="342900" indent="-342900" algn="l" defTabSz="1295400">
              <a:spcBef>
                <a:spcPts val="400"/>
              </a:spcBef>
              <a:buClr>
                <a:srgbClr val="7A81FF"/>
              </a:buClr>
              <a:buFont typeface="+mj-lt"/>
              <a:buAutoNum type="arabicPeriod"/>
              <a:defRPr sz="2800">
                <a:solidFill>
                  <a:srgbClr val="FFADD6"/>
                </a:solidFill>
                <a:uFill>
                  <a:solidFill>
                    <a:srgbClr val="FFADD6"/>
                  </a:solidFill>
                </a:uFill>
                <a:latin typeface="Helvetica"/>
                <a:ea typeface="Helvetica"/>
                <a:cs typeface="Helvetica"/>
                <a:sym typeface="Helvetica"/>
              </a:defRPr>
            </a:pPr>
            <a:r>
              <a:rPr sz="2400" b="1" dirty="0" smtClean="0">
                <a:solidFill>
                  <a:srgbClr val="021EAA"/>
                </a:solidFill>
                <a:uFill>
                  <a:solidFill>
                    <a:srgbClr val="021EAA"/>
                  </a:solidFill>
                </a:uFill>
                <a:latin typeface="Arial Narrow"/>
                <a:ea typeface="Arial Narrow"/>
                <a:cs typeface="Arial Narrow"/>
                <a:sym typeface="Arial Narrow"/>
              </a:rPr>
              <a:t>Lightweight </a:t>
            </a:r>
            <a:r>
              <a:rPr sz="2400" b="1" dirty="0">
                <a:solidFill>
                  <a:srgbClr val="021EAA"/>
                </a:solidFill>
                <a:uFill>
                  <a:solidFill>
                    <a:srgbClr val="021EAA"/>
                  </a:solidFill>
                </a:uFill>
                <a:latin typeface="Arial Narrow"/>
                <a:ea typeface="Arial Narrow"/>
                <a:cs typeface="Arial Narrow"/>
                <a:sym typeface="Arial Narrow"/>
              </a:rPr>
              <a:t>asynchronous tasks and data </a:t>
            </a:r>
            <a:r>
              <a:rPr sz="2400" b="1" dirty="0" smtClean="0">
                <a:solidFill>
                  <a:srgbClr val="021EAA"/>
                </a:solidFill>
                <a:uFill>
                  <a:solidFill>
                    <a:srgbClr val="021EAA"/>
                  </a:solidFill>
                </a:uFill>
                <a:latin typeface="Arial Narrow"/>
                <a:ea typeface="Arial Narrow"/>
                <a:cs typeface="Arial Narrow"/>
                <a:sym typeface="Arial Narrow"/>
              </a:rPr>
              <a:t>transfers</a:t>
            </a:r>
            <a:endParaRPr lang="en-US" sz="2400" b="1" dirty="0" smtClean="0">
              <a:solidFill>
                <a:srgbClr val="021EAA"/>
              </a:solidFill>
              <a:uFill>
                <a:solidFill>
                  <a:srgbClr val="021EAA"/>
                </a:solidFill>
              </a:uFill>
              <a:latin typeface="Arial Narrow"/>
              <a:ea typeface="Arial Narrow"/>
              <a:cs typeface="Arial Narrow"/>
              <a:sym typeface="Arial Narrow"/>
            </a:endParaRPr>
          </a:p>
          <a:p>
            <a:pPr marL="342900" indent="-342900" algn="l" defTabSz="1295400">
              <a:spcBef>
                <a:spcPts val="400"/>
              </a:spcBef>
              <a:buClr>
                <a:srgbClr val="7A81FF"/>
              </a:buClr>
              <a:buFont typeface="+mj-lt"/>
              <a:buAutoNum type="arabicPeriod"/>
              <a:defRPr sz="2800">
                <a:solidFill>
                  <a:srgbClr val="FFADD6"/>
                </a:solidFill>
                <a:uFill>
                  <a:solidFill>
                    <a:srgbClr val="FFADD6"/>
                  </a:solidFill>
                </a:uFill>
                <a:latin typeface="Helvetica"/>
                <a:ea typeface="Helvetica"/>
                <a:cs typeface="Helvetica"/>
                <a:sym typeface="Helvetica"/>
              </a:defRPr>
            </a:pPr>
            <a:r>
              <a:rPr sz="2400" b="1" dirty="0" smtClean="0">
                <a:solidFill>
                  <a:srgbClr val="021EAA"/>
                </a:solidFill>
                <a:uFill>
                  <a:solidFill>
                    <a:srgbClr val="021EAA"/>
                  </a:solidFill>
                </a:uFill>
                <a:latin typeface="Arial Narrow"/>
                <a:ea typeface="Arial Narrow"/>
                <a:cs typeface="Arial Narrow"/>
                <a:sym typeface="Arial Narrow"/>
              </a:rPr>
              <a:t>Locality </a:t>
            </a:r>
            <a:r>
              <a:rPr sz="2400" b="1" dirty="0">
                <a:solidFill>
                  <a:srgbClr val="021EAA"/>
                </a:solidFill>
                <a:uFill>
                  <a:solidFill>
                    <a:srgbClr val="021EAA"/>
                  </a:solidFill>
                </a:uFill>
                <a:latin typeface="Arial Narrow"/>
                <a:ea typeface="Arial Narrow"/>
                <a:cs typeface="Arial Narrow"/>
                <a:sym typeface="Arial Narrow"/>
              </a:rPr>
              <a:t>control for task and data distribution </a:t>
            </a:r>
            <a:endParaRPr lang="en-US" sz="2400" b="1" dirty="0" smtClean="0">
              <a:solidFill>
                <a:srgbClr val="021EAA"/>
              </a:solidFill>
              <a:uFill>
                <a:solidFill>
                  <a:srgbClr val="021EAA"/>
                </a:solidFill>
              </a:uFill>
              <a:latin typeface="Arial Narrow"/>
              <a:ea typeface="Arial Narrow"/>
              <a:cs typeface="Arial Narrow"/>
              <a:sym typeface="Arial Narrow"/>
            </a:endParaRPr>
          </a:p>
          <a:p>
            <a:pPr marL="342900" indent="-342900" algn="l" defTabSz="1295400">
              <a:spcBef>
                <a:spcPts val="400"/>
              </a:spcBef>
              <a:buClr>
                <a:srgbClr val="7A81FF"/>
              </a:buClr>
              <a:buFont typeface="+mj-lt"/>
              <a:buAutoNum type="arabicPeriod"/>
              <a:defRPr sz="2800">
                <a:solidFill>
                  <a:srgbClr val="FFADD6"/>
                </a:solidFill>
                <a:uFill>
                  <a:solidFill>
                    <a:srgbClr val="FFADD6"/>
                  </a:solidFill>
                </a:uFill>
                <a:latin typeface="Helvetica"/>
                <a:ea typeface="Helvetica"/>
                <a:cs typeface="Helvetica"/>
                <a:sym typeface="Helvetica"/>
              </a:defRPr>
            </a:pPr>
            <a:r>
              <a:rPr sz="2400" b="1" dirty="0" smtClean="0">
                <a:solidFill>
                  <a:srgbClr val="021EAA"/>
                </a:solidFill>
                <a:uFill>
                  <a:solidFill>
                    <a:srgbClr val="021EAA"/>
                  </a:solidFill>
                </a:uFill>
                <a:latin typeface="Arial Narrow"/>
                <a:ea typeface="Arial Narrow"/>
                <a:cs typeface="Arial Narrow"/>
                <a:sym typeface="Arial Narrow"/>
              </a:rPr>
              <a:t>Inter-task </a:t>
            </a:r>
            <a:r>
              <a:rPr sz="2400" b="1" dirty="0">
                <a:solidFill>
                  <a:srgbClr val="021EAA"/>
                </a:solidFill>
                <a:uFill>
                  <a:solidFill>
                    <a:srgbClr val="021EAA"/>
                  </a:solidFill>
                </a:uFill>
                <a:latin typeface="Arial Narrow"/>
                <a:ea typeface="Arial Narrow"/>
                <a:cs typeface="Arial Narrow"/>
                <a:sym typeface="Arial Narrow"/>
              </a:rPr>
              <a:t>synchronization </a:t>
            </a:r>
            <a:r>
              <a:rPr sz="2400" b="1" dirty="0" smtClean="0">
                <a:solidFill>
                  <a:srgbClr val="021EAA"/>
                </a:solidFill>
                <a:uFill>
                  <a:solidFill>
                    <a:srgbClr val="021EAA"/>
                  </a:solidFill>
                </a:uFill>
                <a:latin typeface="Arial Narrow"/>
                <a:ea typeface="Arial Narrow"/>
                <a:cs typeface="Arial Narrow"/>
                <a:sym typeface="Arial Narrow"/>
              </a:rPr>
              <a:t>operations</a:t>
            </a:r>
            <a:endParaRPr sz="2400" b="1" dirty="0">
              <a:solidFill>
                <a:srgbClr val="021EAA"/>
              </a:solidFill>
              <a:uFill>
                <a:solidFill>
                  <a:srgbClr val="021EAA"/>
                </a:solidFill>
              </a:uFill>
              <a:latin typeface="Arial Narrow"/>
              <a:ea typeface="Arial Narrow"/>
              <a:cs typeface="Arial Narrow"/>
              <a:sym typeface="Arial Narrow"/>
            </a:endParaRPr>
          </a:p>
        </p:txBody>
      </p:sp>
      <p:sp>
        <p:nvSpPr>
          <p:cNvPr id="159" name="Shape 159"/>
          <p:cNvSpPr/>
          <p:nvPr/>
        </p:nvSpPr>
        <p:spPr>
          <a:xfrm>
            <a:off x="8864600" y="9308819"/>
            <a:ext cx="4241800" cy="406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defTabSz="1295400">
              <a:spcBef>
                <a:spcPts val="500"/>
              </a:spcBef>
              <a:buClr>
                <a:srgbClr val="7A81FF"/>
              </a:buClr>
              <a:buFont typeface="Arial Narrow"/>
              <a:defRPr sz="2200" b="1">
                <a:solidFill>
                  <a:srgbClr val="021EAA"/>
                </a:solidFill>
                <a:uFill>
                  <a:solidFill>
                    <a:srgbClr val="021EAA"/>
                  </a:solidFill>
                </a:uFill>
                <a:latin typeface="Arial Narrow"/>
                <a:ea typeface="Arial Narrow"/>
                <a:cs typeface="Arial Narrow"/>
                <a:sym typeface="Arial Narrow"/>
              </a:defRPr>
            </a:lvl1pPr>
          </a:lstStyle>
          <a:p>
            <a:pPr>
              <a:defRPr sz="2800" b="0">
                <a:solidFill>
                  <a:srgbClr val="FFADD6"/>
                </a:solidFill>
                <a:uFill>
                  <a:solidFill>
                    <a:srgbClr val="FFADD6"/>
                  </a:solidFill>
                </a:uFill>
                <a:latin typeface="Helvetica"/>
                <a:ea typeface="Helvetica"/>
                <a:cs typeface="Helvetica"/>
                <a:sym typeface="Helvetica"/>
              </a:defRPr>
            </a:pPr>
            <a:r>
              <a:rPr sz="2200" b="1">
                <a:solidFill>
                  <a:srgbClr val="021EAA"/>
                </a:solidFill>
                <a:uFill>
                  <a:solidFill>
                    <a:srgbClr val="021EAA"/>
                  </a:solidFill>
                </a:uFill>
                <a:latin typeface="Arial Narrow"/>
                <a:ea typeface="Arial Narrow"/>
                <a:cs typeface="Arial Narrow"/>
                <a:sym typeface="Arial Narrow"/>
              </a:rPr>
              <a:t>http://habanero.rice.edu</a:t>
            </a:r>
          </a:p>
        </p:txBody>
      </p:sp>
      <p:grpSp>
        <p:nvGrpSpPr>
          <p:cNvPr id="162" name="Group 162"/>
          <p:cNvGrpSpPr/>
          <p:nvPr/>
        </p:nvGrpSpPr>
        <p:grpSpPr>
          <a:xfrm>
            <a:off x="419100" y="8514136"/>
            <a:ext cx="12357100" cy="697598"/>
            <a:chOff x="0" y="0"/>
            <a:chExt cx="12357100" cy="697597"/>
          </a:xfrm>
        </p:grpSpPr>
        <p:sp>
          <p:nvSpPr>
            <p:cNvPr id="160" name="Shape 160"/>
            <p:cNvSpPr/>
            <p:nvPr/>
          </p:nvSpPr>
          <p:spPr>
            <a:xfrm>
              <a:off x="0" y="0"/>
              <a:ext cx="12357100" cy="697598"/>
            </a:xfrm>
            <a:prstGeom prst="ellipse">
              <a:avLst/>
            </a:prstGeom>
            <a:noFill/>
            <a:ln w="9525" cap="flat">
              <a:solidFill>
                <a:srgbClr val="021EAA"/>
              </a:solidFill>
              <a:prstDash val="solid"/>
              <a:round/>
            </a:ln>
            <a:effectLst/>
          </p:spPr>
          <p:txBody>
            <a:bodyPr wrap="square" lIns="38100" tIns="38100" rIns="38100" bIns="38100" numCol="1" anchor="t">
              <a:noAutofit/>
            </a:bodyPr>
            <a:lstStyle/>
            <a:p>
              <a:pPr marL="342900" indent="-342900" algn="l" defTabSz="1295400">
                <a:spcBef>
                  <a:spcPts val="600"/>
                </a:spcBef>
                <a:buSzPct val="100000"/>
                <a:buFont typeface="Wingdings"/>
                <a:buChar char=""/>
                <a:defRPr sz="2800">
                  <a:solidFill>
                    <a:srgbClr val="FFADD6"/>
                  </a:solidFill>
                  <a:uFill>
                    <a:solidFill>
                      <a:srgbClr val="FFADD6"/>
                    </a:solidFill>
                  </a:uFill>
                  <a:latin typeface="Helvetica"/>
                  <a:ea typeface="Helvetica"/>
                  <a:cs typeface="Helvetica"/>
                  <a:sym typeface="Helvetica"/>
                </a:defRPr>
              </a:pPr>
              <a:endParaRPr/>
            </a:p>
          </p:txBody>
        </p:sp>
        <p:sp>
          <p:nvSpPr>
            <p:cNvPr id="161" name="Shape 161"/>
            <p:cNvSpPr/>
            <p:nvPr/>
          </p:nvSpPr>
          <p:spPr>
            <a:xfrm>
              <a:off x="1803400" y="105947"/>
              <a:ext cx="87376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1295400">
                <a:lnSpc>
                  <a:spcPct val="80000"/>
                </a:lnSpc>
                <a:spcBef>
                  <a:spcPts val="1700"/>
                </a:spcBef>
                <a:buClr>
                  <a:srgbClr val="7A81FF"/>
                </a:buClr>
                <a:buFont typeface="Arial Narrow"/>
                <a:defRPr sz="2800">
                  <a:solidFill>
                    <a:srgbClr val="021EAA"/>
                  </a:solidFill>
                  <a:uFill>
                    <a:solidFill>
                      <a:srgbClr val="021EAA"/>
                    </a:solidFill>
                  </a:uFill>
                  <a:latin typeface="Arial Narrow"/>
                  <a:ea typeface="Arial Narrow"/>
                  <a:cs typeface="Arial Narrow"/>
                  <a:sym typeface="Arial Narrow"/>
                </a:defRPr>
              </a:lvl1pPr>
            </a:lstStyle>
            <a:p>
              <a:pPr>
                <a:defRPr>
                  <a:solidFill>
                    <a:srgbClr val="FFADD6"/>
                  </a:solidFill>
                  <a:uFill>
                    <a:solidFill>
                      <a:srgbClr val="FFADD6"/>
                    </a:solidFill>
                  </a:uFill>
                  <a:latin typeface="Helvetica"/>
                  <a:ea typeface="Helvetica"/>
                  <a:cs typeface="Helvetica"/>
                  <a:sym typeface="Helvetica"/>
                </a:defRPr>
              </a:pPr>
              <a:r>
                <a:rPr>
                  <a:solidFill>
                    <a:srgbClr val="021EAA"/>
                  </a:solidFill>
                  <a:uFill>
                    <a:solidFill>
                      <a:srgbClr val="021EAA"/>
                    </a:solidFill>
                  </a:uFill>
                  <a:latin typeface="Arial Narrow"/>
                  <a:ea typeface="Arial Narrow"/>
                  <a:cs typeface="Arial Narrow"/>
                  <a:sym typeface="Arial Narrow"/>
                </a:rPr>
                <a:t>Extreme Scale Platforms</a:t>
              </a:r>
            </a:p>
          </p:txBody>
        </p:sp>
      </p:grpSp>
      <p:grpSp>
        <p:nvGrpSpPr>
          <p:cNvPr id="165" name="Group 165"/>
          <p:cNvGrpSpPr/>
          <p:nvPr/>
        </p:nvGrpSpPr>
        <p:grpSpPr>
          <a:xfrm>
            <a:off x="215900" y="1686559"/>
            <a:ext cx="12674600" cy="697655"/>
            <a:chOff x="0" y="0"/>
            <a:chExt cx="12674600" cy="697654"/>
          </a:xfrm>
        </p:grpSpPr>
        <p:sp>
          <p:nvSpPr>
            <p:cNvPr id="163" name="Shape 163"/>
            <p:cNvSpPr/>
            <p:nvPr/>
          </p:nvSpPr>
          <p:spPr>
            <a:xfrm>
              <a:off x="0" y="0"/>
              <a:ext cx="12674600" cy="697655"/>
            </a:xfrm>
            <a:prstGeom prst="ellipse">
              <a:avLst/>
            </a:prstGeom>
            <a:noFill/>
            <a:ln w="9525" cap="flat">
              <a:solidFill>
                <a:srgbClr val="021EAA"/>
              </a:solidFill>
              <a:prstDash val="solid"/>
              <a:round/>
            </a:ln>
            <a:effectLst/>
          </p:spPr>
          <p:txBody>
            <a:bodyPr wrap="square" lIns="38100" tIns="38100" rIns="38100" bIns="38100" numCol="1" anchor="t">
              <a:noAutofit/>
            </a:bodyPr>
            <a:lstStyle/>
            <a:p>
              <a:pPr marL="342900" indent="-342900" algn="l" defTabSz="1295400">
                <a:spcBef>
                  <a:spcPts val="600"/>
                </a:spcBef>
                <a:buSzPct val="100000"/>
                <a:buFont typeface="Wingdings"/>
                <a:buChar char=""/>
                <a:defRPr sz="2800">
                  <a:solidFill>
                    <a:srgbClr val="FFADD6"/>
                  </a:solidFill>
                  <a:uFill>
                    <a:solidFill>
                      <a:srgbClr val="FFADD6"/>
                    </a:solidFill>
                  </a:uFill>
                  <a:latin typeface="Helvetica"/>
                  <a:ea typeface="Helvetica"/>
                  <a:cs typeface="Helvetica"/>
                  <a:sym typeface="Helvetica"/>
                </a:defRPr>
              </a:pPr>
              <a:endParaRPr/>
            </a:p>
          </p:txBody>
        </p:sp>
        <p:sp>
          <p:nvSpPr>
            <p:cNvPr id="164" name="Shape 164"/>
            <p:cNvSpPr/>
            <p:nvPr/>
          </p:nvSpPr>
          <p:spPr>
            <a:xfrm>
              <a:off x="1866900" y="105974"/>
              <a:ext cx="89535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1295400">
                <a:lnSpc>
                  <a:spcPct val="80000"/>
                </a:lnSpc>
                <a:spcBef>
                  <a:spcPts val="1700"/>
                </a:spcBef>
                <a:buClr>
                  <a:srgbClr val="7A81FF"/>
                </a:buClr>
                <a:buFont typeface="Arial Narrow"/>
                <a:defRPr sz="2800">
                  <a:solidFill>
                    <a:srgbClr val="021EAA"/>
                  </a:solidFill>
                  <a:uFill>
                    <a:solidFill>
                      <a:srgbClr val="021EAA"/>
                    </a:solidFill>
                  </a:uFill>
                  <a:latin typeface="Arial Narrow"/>
                  <a:ea typeface="Arial Narrow"/>
                  <a:cs typeface="Arial Narrow"/>
                  <a:sym typeface="Arial Narrow"/>
                </a:defRPr>
              </a:lvl1pPr>
            </a:lstStyle>
            <a:p>
              <a:pPr>
                <a:defRPr>
                  <a:solidFill>
                    <a:srgbClr val="FFADD6"/>
                  </a:solidFill>
                  <a:uFill>
                    <a:solidFill>
                      <a:srgbClr val="FFADD6"/>
                    </a:solidFill>
                  </a:uFill>
                  <a:latin typeface="Helvetica"/>
                  <a:ea typeface="Helvetica"/>
                  <a:cs typeface="Helvetica"/>
                  <a:sym typeface="Helvetica"/>
                </a:defRPr>
              </a:pPr>
              <a:r>
                <a:rPr>
                  <a:solidFill>
                    <a:srgbClr val="021EAA"/>
                  </a:solidFill>
                  <a:uFill>
                    <a:solidFill>
                      <a:srgbClr val="021EAA"/>
                    </a:solidFill>
                  </a:uFill>
                  <a:latin typeface="Arial Narrow"/>
                  <a:ea typeface="Arial Narrow"/>
                  <a:cs typeface="Arial Narrow"/>
                  <a:sym typeface="Arial Narrow"/>
                </a:rPr>
                <a:t>Parallel Applications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5827359"/>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881152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623139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1934774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-get</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dirty="0"/>
          </a:p>
        </p:txBody>
      </p:sp>
      <p:sp>
        <p:nvSpPr>
          <p:cNvPr id="11" name="Oval 10"/>
          <p:cNvSpPr/>
          <p:nvPr/>
        </p:nvSpPr>
        <p:spPr>
          <a:xfrm>
            <a:off x="7877251" y="2344297"/>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6626281"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9160746" y="3736901"/>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877251" y="5129505"/>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10421995" y="5109413"/>
            <a:ext cx="1100138" cy="11144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9128221" y="6484036"/>
            <a:ext cx="1100138" cy="1114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8816278"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7565308"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8816278"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7565308"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10099773"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8816278"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10067248"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01166" y="2781604"/>
            <a:ext cx="3928993" cy="4401205"/>
          </a:xfrm>
          <a:prstGeom prst="rect">
            <a:avLst/>
          </a:prstGeom>
          <a:noFill/>
        </p:spPr>
        <p:txBody>
          <a:bodyPr wrap="square" rtlCol="0">
            <a:spAutoFit/>
          </a:bodyPr>
          <a:lstStyle/>
          <a:p>
            <a:pPr algn="l"/>
            <a:r>
              <a:rPr lang="en-US" sz="2800" dirty="0" smtClean="0">
                <a:latin typeface="Lucida Console" charset="0"/>
                <a:ea typeface="Lucida Console" charset="0"/>
                <a:cs typeface="Lucida Console" charset="0"/>
              </a:rPr>
              <a:t>A()</a:t>
            </a:r>
          </a:p>
          <a:p>
            <a:pPr algn="l"/>
            <a:r>
              <a:rPr lang="en-US" sz="2800" b="1" dirty="0">
                <a:solidFill>
                  <a:schemeClr val="tx1"/>
                </a:solidFill>
                <a:latin typeface="Lucida Console" charset="0"/>
                <a:ea typeface="Lucida Console" charset="0"/>
                <a:cs typeface="Lucida Console" charset="0"/>
              </a:rPr>
              <a:t>b</a:t>
            </a:r>
            <a:r>
              <a:rPr lang="en-US" sz="2800" b="1" dirty="0" smtClean="0">
                <a:solidFill>
                  <a:schemeClr val="tx1"/>
                </a:solidFill>
                <a:latin typeface="Lucida Console" charset="0"/>
                <a:ea typeface="Lucida Console" charset="0"/>
                <a:cs typeface="Lucida Console" charset="0"/>
              </a:rPr>
              <a:t> =</a:t>
            </a:r>
            <a:r>
              <a:rPr lang="en-US" sz="2800" b="1" dirty="0" smtClean="0">
                <a:solidFill>
                  <a:schemeClr val="accent4">
                    <a:lumMod val="60000"/>
                    <a:lumOff val="40000"/>
                  </a:schemeClr>
                </a:solidFill>
                <a:latin typeface="Lucida Console" charset="0"/>
                <a:ea typeface="Lucida Console" charset="0"/>
                <a:cs typeface="Lucida Console" charset="0"/>
              </a:rPr>
              <a:t> </a:t>
            </a:r>
            <a:r>
              <a:rPr lang="en-US" sz="2800" b="1"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B()</a:t>
            </a:r>
          </a:p>
          <a:p>
            <a:pPr algn="l"/>
            <a:r>
              <a:rPr lang="en-US" sz="2800" dirty="0">
                <a:latin typeface="Lucida Console" charset="0"/>
                <a:ea typeface="Lucida Console" charset="0"/>
                <a:cs typeface="Lucida Console" charset="0"/>
              </a:rPr>
              <a:t>c</a:t>
            </a:r>
            <a:r>
              <a:rPr lang="en-US" sz="2800" dirty="0" smtClean="0">
                <a:latin typeface="Lucida Console" charset="0"/>
                <a:ea typeface="Lucida Console" charset="0"/>
                <a:cs typeface="Lucida Console" charset="0"/>
              </a:rPr>
              <a:t> = </a:t>
            </a:r>
            <a:r>
              <a:rPr lang="en-US" sz="2800" dirty="0" err="1" smtClean="0">
                <a:solidFill>
                  <a:schemeClr val="accent4">
                    <a:lumMod val="60000"/>
                    <a:lumOff val="40000"/>
                  </a:schemeClr>
                </a:solidFill>
                <a:latin typeface="Lucida Console" charset="0"/>
                <a:ea typeface="Lucida Console" charset="0"/>
                <a:cs typeface="Lucida Console" charset="0"/>
              </a:rPr>
              <a:t>async</a:t>
            </a:r>
            <a:r>
              <a:rPr lang="en-US" sz="2800" dirty="0" smtClean="0">
                <a:latin typeface="Lucida Console" charset="0"/>
                <a:ea typeface="Lucida Console" charset="0"/>
                <a:cs typeface="Lucida Console" charset="0"/>
              </a:rPr>
              <a:t> C()</a:t>
            </a:r>
          </a:p>
          <a:p>
            <a:pPr algn="l"/>
            <a:r>
              <a:rPr lang="en-US" sz="2800" dirty="0" err="1">
                <a:latin typeface="Lucida Console" charset="0"/>
                <a:ea typeface="Lucida Console" charset="0"/>
                <a:cs typeface="Lucida Console" charset="0"/>
              </a:rPr>
              <a:t>c.get</a:t>
            </a:r>
            <a:r>
              <a:rPr lang="en-US" sz="2800" dirty="0" smtClean="0">
                <a:latin typeface="Lucida Console" charset="0"/>
                <a:ea typeface="Lucida Console" charset="0"/>
                <a:cs typeface="Lucida Console" charset="0"/>
              </a:rPr>
              <a:t>()</a:t>
            </a:r>
          </a:p>
          <a:p>
            <a:pPr algn="l"/>
            <a:r>
              <a:rPr lang="en-US" sz="2800" dirty="0">
                <a:latin typeface="Lucida Console" charset="0"/>
                <a:ea typeface="Lucida Console" charset="0"/>
                <a:cs typeface="Lucida Console" charset="0"/>
              </a:rPr>
              <a:t>e = </a:t>
            </a:r>
            <a:r>
              <a:rPr lang="en-US" sz="2800"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E</a:t>
            </a:r>
            <a:r>
              <a:rPr lang="en-US" sz="2800" dirty="0" smtClean="0">
                <a:latin typeface="Lucida Console" charset="0"/>
                <a:ea typeface="Lucida Console" charset="0"/>
                <a:cs typeface="Lucida Console" charset="0"/>
              </a:rPr>
              <a:t>()</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b.get</a:t>
            </a:r>
            <a:r>
              <a:rPr lang="en-US" sz="2800" dirty="0" smtClean="0">
                <a:latin typeface="Lucida Console" charset="0"/>
                <a:ea typeface="Lucida Console" charset="0"/>
                <a:cs typeface="Lucida Console" charset="0"/>
              </a:rPr>
              <a:t>()</a:t>
            </a:r>
          </a:p>
          <a:p>
            <a:pPr algn="l"/>
            <a:r>
              <a:rPr lang="en-US" sz="2800" b="1" dirty="0" smtClean="0">
                <a:solidFill>
                  <a:schemeClr val="tx1"/>
                </a:solidFill>
                <a:latin typeface="Lucida Console" charset="0"/>
                <a:ea typeface="Lucida Console" charset="0"/>
                <a:cs typeface="Lucida Console" charset="0"/>
              </a:rPr>
              <a:t>d </a:t>
            </a:r>
            <a:r>
              <a:rPr lang="en-US" sz="2800" b="1" dirty="0">
                <a:solidFill>
                  <a:schemeClr val="tx1"/>
                </a:solidFill>
                <a:latin typeface="Lucida Console" charset="0"/>
                <a:ea typeface="Lucida Console" charset="0"/>
                <a:cs typeface="Lucida Console" charset="0"/>
              </a:rPr>
              <a:t>=</a:t>
            </a:r>
            <a:r>
              <a:rPr lang="en-US" sz="2800" b="1" dirty="0">
                <a:solidFill>
                  <a:schemeClr val="accent4">
                    <a:lumMod val="60000"/>
                    <a:lumOff val="40000"/>
                  </a:schemeClr>
                </a:solidFill>
                <a:latin typeface="Lucida Console" charset="0"/>
                <a:ea typeface="Lucida Console" charset="0"/>
                <a:cs typeface="Lucida Console" charset="0"/>
              </a:rPr>
              <a:t> </a:t>
            </a:r>
            <a:r>
              <a:rPr lang="en-US" sz="2800" b="1" dirty="0" err="1">
                <a:solidFill>
                  <a:schemeClr val="accent4">
                    <a:lumMod val="60000"/>
                    <a:lumOff val="40000"/>
                  </a:schemeClr>
                </a:solidFill>
                <a:latin typeface="Lucida Console" charset="0"/>
                <a:ea typeface="Lucida Console" charset="0"/>
                <a:cs typeface="Lucida Console" charset="0"/>
              </a:rPr>
              <a:t>async</a:t>
            </a:r>
            <a:r>
              <a:rPr lang="en-US" sz="2800" dirty="0">
                <a:latin typeface="Lucida Console" charset="0"/>
                <a:ea typeface="Lucida Console" charset="0"/>
                <a:cs typeface="Lucida Console" charset="0"/>
              </a:rPr>
              <a:t> </a:t>
            </a:r>
            <a:r>
              <a:rPr lang="en-US" sz="2800" dirty="0" smtClean="0">
                <a:latin typeface="Lucida Console" charset="0"/>
                <a:ea typeface="Lucida Console" charset="0"/>
                <a:cs typeface="Lucida Console" charset="0"/>
              </a:rPr>
              <a:t>D()</a:t>
            </a:r>
            <a:endParaRPr lang="en-US" sz="2800" dirty="0">
              <a:latin typeface="Lucida Console" charset="0"/>
              <a:ea typeface="Lucida Console" charset="0"/>
              <a:cs typeface="Lucida Console" charset="0"/>
            </a:endParaRPr>
          </a:p>
          <a:p>
            <a:pPr algn="l"/>
            <a:r>
              <a:rPr lang="en-US" sz="2800" dirty="0" err="1" smtClean="0">
                <a:latin typeface="Lucida Console" charset="0"/>
                <a:ea typeface="Lucida Console" charset="0"/>
                <a:cs typeface="Lucida Console" charset="0"/>
              </a:rPr>
              <a:t>d.get</a:t>
            </a:r>
            <a:r>
              <a:rPr lang="en-US" sz="2800" dirty="0" smtClean="0">
                <a:latin typeface="Lucida Console" charset="0"/>
                <a:ea typeface="Lucida Console" charset="0"/>
                <a:cs typeface="Lucida Console" charset="0"/>
              </a:rPr>
              <a:t>()</a:t>
            </a:r>
          </a:p>
          <a:p>
            <a:pPr algn="l"/>
            <a:r>
              <a:rPr lang="en-US" sz="2800" dirty="0" err="1" smtClean="0">
                <a:latin typeface="Lucida Console" charset="0"/>
                <a:ea typeface="Lucida Console" charset="0"/>
                <a:cs typeface="Lucida Console" charset="0"/>
              </a:rPr>
              <a:t>e.get</a:t>
            </a:r>
            <a:r>
              <a:rPr lang="en-US" sz="2800" dirty="0" smtClean="0">
                <a:latin typeface="Lucida Console" charset="0"/>
                <a:ea typeface="Lucida Console" charset="0"/>
                <a:cs typeface="Lucida Console" charset="0"/>
              </a:rPr>
              <a:t>()</a:t>
            </a:r>
          </a:p>
          <a:p>
            <a:pPr algn="l"/>
            <a:r>
              <a:rPr lang="en-US" sz="2800" dirty="0" smtClean="0">
                <a:latin typeface="Lucida Console" charset="0"/>
                <a:ea typeface="Lucida Console" charset="0"/>
                <a:cs typeface="Lucida Console" charset="0"/>
              </a:rPr>
              <a:t>F()</a:t>
            </a:r>
          </a:p>
        </p:txBody>
      </p:sp>
      <p:sp>
        <p:nvSpPr>
          <p:cNvPr id="21" name="Right Arrow 20"/>
          <p:cNvSpPr/>
          <p:nvPr/>
        </p:nvSpPr>
        <p:spPr>
          <a:xfrm rot="10800000">
            <a:off x="4593260" y="6656694"/>
            <a:ext cx="765544" cy="3394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9755751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4168822" y="5008489"/>
            <a:ext cx="5789566" cy="134944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Code the same graph with </a:t>
            </a:r>
            <a:r>
              <a:rPr lang="en-US" dirty="0" err="1" smtClean="0"/>
              <a:t>async</a:t>
            </a:r>
            <a:r>
              <a:rPr lang="en-US" dirty="0" smtClean="0"/>
              <a:t>-finish</a:t>
            </a:r>
            <a:endParaRPr dirty="0"/>
          </a:p>
        </p:txBody>
      </p:sp>
      <p:sp>
        <p:nvSpPr>
          <p:cNvPr id="605" name="Shape 605"/>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dirty="0"/>
          </a:p>
        </p:txBody>
      </p:sp>
      <p:sp>
        <p:nvSpPr>
          <p:cNvPr id="11" name="Oval 10"/>
          <p:cNvSpPr/>
          <p:nvPr/>
        </p:nvSpPr>
        <p:spPr>
          <a:xfrm>
            <a:off x="5419792" y="2344297"/>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4168822"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6703287" y="3736901"/>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5419792" y="5129505"/>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15" name="Oval 14"/>
          <p:cNvSpPr/>
          <p:nvPr/>
        </p:nvSpPr>
        <p:spPr>
          <a:xfrm>
            <a:off x="7964536" y="5109413"/>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16" name="Oval 15"/>
          <p:cNvSpPr/>
          <p:nvPr/>
        </p:nvSpPr>
        <p:spPr>
          <a:xfrm>
            <a:off x="6670762" y="6484036"/>
            <a:ext cx="1100138" cy="1114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20" name="Straight Arrow Connector 19"/>
          <p:cNvCxnSpPr>
            <a:stCxn id="11" idx="5"/>
            <a:endCxn id="13" idx="1"/>
          </p:cNvCxnSpPr>
          <p:nvPr/>
        </p:nvCxnSpPr>
        <p:spPr>
          <a:xfrm>
            <a:off x="6358819" y="3295518"/>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7"/>
          </p:cNvCxnSpPr>
          <p:nvPr/>
        </p:nvCxnSpPr>
        <p:spPr>
          <a:xfrm flipH="1">
            <a:off x="5107849" y="3295518"/>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4" idx="7"/>
          </p:cNvCxnSpPr>
          <p:nvPr/>
        </p:nvCxnSpPr>
        <p:spPr>
          <a:xfrm flipH="1">
            <a:off x="6358819" y="4688122"/>
            <a:ext cx="505579"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5"/>
            <a:endCxn id="14" idx="1"/>
          </p:cNvCxnSpPr>
          <p:nvPr/>
        </p:nvCxnSpPr>
        <p:spPr>
          <a:xfrm>
            <a:off x="5107849" y="4688122"/>
            <a:ext cx="473054" cy="6045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5"/>
            <a:endCxn id="15" idx="1"/>
          </p:cNvCxnSpPr>
          <p:nvPr/>
        </p:nvCxnSpPr>
        <p:spPr>
          <a:xfrm>
            <a:off x="7642314" y="4688122"/>
            <a:ext cx="483333" cy="5844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5"/>
            <a:endCxn id="16" idx="1"/>
          </p:cNvCxnSpPr>
          <p:nvPr/>
        </p:nvCxnSpPr>
        <p:spPr>
          <a:xfrm>
            <a:off x="6358819" y="6080726"/>
            <a:ext cx="473054" cy="566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5" idx="3"/>
            <a:endCxn id="16" idx="7"/>
          </p:cNvCxnSpPr>
          <p:nvPr/>
        </p:nvCxnSpPr>
        <p:spPr>
          <a:xfrm flipH="1">
            <a:off x="7609789" y="6060634"/>
            <a:ext cx="515858" cy="5866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50" name="Shape 650"/>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53" name="Shape 653"/>
          <p:cNvSpPr>
            <a:spLocks noGrp="1"/>
          </p:cNvSpPr>
          <p:nvPr>
            <p:ph type="title"/>
          </p:nvPr>
        </p:nvSpPr>
        <p:spPr>
          <a:xfrm>
            <a:off x="815057" y="-1"/>
            <a:ext cx="11464997" cy="1336606"/>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lang="en-US" dirty="0" smtClean="0"/>
              <a:t>Why use final for futures?</a:t>
            </a:r>
            <a:endParaRPr dirty="0"/>
          </a:p>
        </p:txBody>
      </p:sp>
      <p:sp>
        <p:nvSpPr>
          <p:cNvPr id="652" name="Shape 652"/>
          <p:cNvSpPr>
            <a:spLocks noGrp="1"/>
          </p:cNvSpPr>
          <p:nvPr>
            <p:ph type="sldNum" sz="quarter" idx="2"/>
          </p:nvPr>
        </p:nvSpPr>
        <p:spPr>
          <a:xfrm>
            <a:off x="493080" y="9268177"/>
            <a:ext cx="506379"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sp>
        <p:nvSpPr>
          <p:cNvPr id="659" name="Shape 659"/>
          <p:cNvSpPr/>
          <p:nvPr/>
        </p:nvSpPr>
        <p:spPr>
          <a:xfrm>
            <a:off x="2955851" y="1730123"/>
            <a:ext cx="8782493" cy="6946044"/>
          </a:xfrm>
          <a:prstGeom prst="rect">
            <a:avLst/>
          </a:prstGeom>
          <a:ln w="12700">
            <a:noFill/>
            <a:miter lim="400000"/>
          </a:ln>
          <a:extLst>
            <a:ext uri="{C572A759-6A51-4108-AA02-DFA0A04FC94B}">
              <ma14:wrappingTextBoxFlag xmlns:ma14="http://schemas.microsoft.com/office/mac/drawingml/2011/main" val="1"/>
            </a:ext>
          </a:extLst>
        </p:spPr>
        <p:txBody>
          <a:bodyPr lIns="72248" tIns="72248" rIns="72248" bIns="72248"/>
          <a:lstStyle/>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solidFill>
                  <a:srgbClr val="B62CBA"/>
                </a:solidFill>
                <a:uFill>
                  <a:solidFill>
                    <a:srgbClr val="B62CBA"/>
                  </a:solidFill>
                </a:uFill>
                <a:latin typeface="Lucida Console" charset="0"/>
                <a:ea typeface="Lucida Console" charset="0"/>
                <a:cs typeface="Lucida Console" charset="0"/>
              </a:rPr>
              <a:t> static HjFuture</a:t>
            </a:r>
            <a:r>
              <a:rPr sz="2400" dirty="0">
                <a:latin typeface="Lucida Console" charset="0"/>
                <a:ea typeface="Lucida Console" charset="0"/>
                <a:cs typeface="Lucida Console" charset="0"/>
              </a:rPr>
              <a:t> </a:t>
            </a:r>
            <a:r>
              <a:rPr sz="2400" dirty="0">
                <a:solidFill>
                  <a:srgbClr val="AB27A9"/>
                </a:solidFill>
                <a:uFill>
                  <a:solidFill>
                    <a:srgbClr val="AB27A9"/>
                  </a:solidFill>
                </a:uFill>
                <a:latin typeface="Lucida Console" charset="0"/>
                <a:ea typeface="Lucida Console" charset="0"/>
                <a:cs typeface="Lucida Console" charset="0"/>
              </a:rPr>
              <a:t>f1</a:t>
            </a:r>
            <a:r>
              <a:rPr sz="2400" dirty="0">
                <a:latin typeface="Lucida Console" charset="0"/>
                <a:ea typeface="Lucida Console" charset="0"/>
                <a:cs typeface="Lucida Console" charset="0"/>
              </a:rPr>
              <a:t>=null;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B62CBA"/>
                </a:solidFill>
                <a:uFill>
                  <a:solidFill>
                    <a:srgbClr val="B62CBA"/>
                  </a:solidFill>
                </a:uFill>
                <a:latin typeface="Lucida Console" charset="0"/>
                <a:ea typeface="Lucida Console" charset="0"/>
                <a:cs typeface="Lucida Console" charset="0"/>
              </a:rPr>
              <a:t>static HjFuture</a:t>
            </a:r>
            <a:r>
              <a:rPr sz="2400" dirty="0">
                <a:latin typeface="Lucida Console" charset="0"/>
                <a:ea typeface="Lucida Console" charset="0"/>
                <a:cs typeface="Lucida Console" charset="0"/>
              </a:rPr>
              <a:t> </a:t>
            </a:r>
            <a:r>
              <a:rPr sz="2400" dirty="0">
                <a:solidFill>
                  <a:srgbClr val="E538E3"/>
                </a:solidFill>
                <a:uFill>
                  <a:solidFill>
                    <a:srgbClr val="E538E3"/>
                  </a:solidFill>
                </a:uFill>
                <a:latin typeface="Lucida Console" charset="0"/>
                <a:ea typeface="Lucida Console" charset="0"/>
                <a:cs typeface="Lucida Console" charset="0"/>
              </a:rPr>
              <a:t>f2</a:t>
            </a:r>
            <a:r>
              <a:rPr sz="2400" dirty="0">
                <a:latin typeface="Lucida Console" charset="0"/>
                <a:ea typeface="Lucida Console" charset="0"/>
                <a:cs typeface="Lucida Console" charset="0"/>
              </a:rPr>
              <a:t>=null;</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void main(String[] args)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f1 = </a:t>
            </a:r>
            <a:r>
              <a:rPr sz="2400" dirty="0">
                <a:solidFill>
                  <a:srgbClr val="B62CBA"/>
                </a:solidFill>
                <a:uFill>
                  <a:solidFill>
                    <a:srgbClr val="B62CBA"/>
                  </a:solidFill>
                </a:uFill>
                <a:latin typeface="Lucida Console" charset="0"/>
                <a:ea typeface="Lucida Console" charset="0"/>
                <a:cs typeface="Lucida Console" charset="0"/>
              </a:rPr>
              <a:t>future</a:t>
            </a:r>
            <a:r>
              <a:rPr sz="2400" dirty="0">
                <a:latin typeface="Lucida Console" charset="0"/>
                <a:ea typeface="Lucida Console" charset="0"/>
                <a:cs typeface="Lucida Console" charset="0"/>
              </a:rPr>
              <a:t>(() -&gt; {return a1();});</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f2 = </a:t>
            </a:r>
            <a:r>
              <a:rPr sz="2400" dirty="0">
                <a:solidFill>
                  <a:srgbClr val="B62CBA"/>
                </a:solidFill>
                <a:uFill>
                  <a:solidFill>
                    <a:srgbClr val="B62CBA"/>
                  </a:solidFill>
                </a:uFill>
                <a:latin typeface="Lucida Console" charset="0"/>
                <a:ea typeface="Lucida Console" charset="0"/>
                <a:cs typeface="Lucida Console" charset="0"/>
              </a:rPr>
              <a:t>future</a:t>
            </a:r>
            <a:r>
              <a:rPr sz="2400" dirty="0">
                <a:latin typeface="Lucida Console" charset="0"/>
                <a:ea typeface="Lucida Console" charset="0"/>
                <a:cs typeface="Lucida Console" charset="0"/>
              </a:rPr>
              <a:t>(() -&gt; {return a2();});</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int a1() { </a:t>
            </a:r>
            <a:r>
              <a:rPr sz="2400" dirty="0">
                <a:solidFill>
                  <a:schemeClr val="accent5">
                    <a:lumMod val="60000"/>
                    <a:lumOff val="40000"/>
                  </a:schemeClr>
                </a:solidFill>
                <a:latin typeface="Lucida Console" charset="0"/>
                <a:ea typeface="Lucida Console" charset="0"/>
                <a:cs typeface="Lucida Console" charset="0"/>
              </a:rPr>
              <a:t>// Task T1</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while (f2 == null); </a:t>
            </a:r>
            <a:r>
              <a:rPr sz="2400" dirty="0">
                <a:solidFill>
                  <a:schemeClr val="accent5">
                    <a:lumMod val="60000"/>
                    <a:lumOff val="40000"/>
                  </a:schemeClr>
                </a:solidFill>
                <a:latin typeface="Lucida Console" charset="0"/>
                <a:ea typeface="Lucida Console" charset="0"/>
                <a:cs typeface="Lucida Console" charset="0"/>
              </a:rPr>
              <a:t>// spin loop</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return </a:t>
            </a:r>
            <a:r>
              <a:rPr sz="2400" dirty="0">
                <a:solidFill>
                  <a:srgbClr val="FF40FF"/>
                </a:solidFill>
                <a:uFill>
                  <a:solidFill>
                    <a:srgbClr val="FF40FF"/>
                  </a:solidFill>
                </a:uFill>
                <a:latin typeface="Lucida Console" charset="0"/>
                <a:ea typeface="Lucida Console" charset="0"/>
                <a:cs typeface="Lucida Console" charset="0"/>
              </a:rPr>
              <a:t>f2.get()</a:t>
            </a: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//T1 waits for T2</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int a2() { // Task T2</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while (f1 == null); </a:t>
            </a:r>
            <a:r>
              <a:rPr sz="2400" dirty="0">
                <a:solidFill>
                  <a:schemeClr val="accent5">
                    <a:lumMod val="60000"/>
                    <a:lumOff val="40000"/>
                  </a:schemeClr>
                </a:solidFill>
                <a:latin typeface="Lucida Console" charset="0"/>
                <a:ea typeface="Lucida Console" charset="0"/>
                <a:cs typeface="Lucida Console" charset="0"/>
              </a:rPr>
              <a:t>// spin loop</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return </a:t>
            </a:r>
            <a:r>
              <a:rPr sz="2400" dirty="0">
                <a:solidFill>
                  <a:srgbClr val="FF40FF"/>
                </a:solidFill>
                <a:uFill>
                  <a:solidFill>
                    <a:srgbClr val="FF40FF"/>
                  </a:solidFill>
                </a:uFill>
                <a:latin typeface="Lucida Console" charset="0"/>
                <a:ea typeface="Lucida Console" charset="0"/>
                <a:cs typeface="Lucida Console" charset="0"/>
              </a:rPr>
              <a:t>f1.get()</a:t>
            </a:r>
            <a:r>
              <a:rPr sz="2400" dirty="0">
                <a:latin typeface="Lucida Console" charset="0"/>
                <a:ea typeface="Lucida Console" charset="0"/>
                <a:cs typeface="Lucida Console" charset="0"/>
              </a:rPr>
              <a:t>; </a:t>
            </a:r>
            <a:r>
              <a:rPr sz="2400" dirty="0">
                <a:solidFill>
                  <a:schemeClr val="accent5">
                    <a:lumMod val="60000"/>
                    <a:lumOff val="40000"/>
                  </a:schemeClr>
                </a:solidFill>
                <a:latin typeface="Lucida Console" charset="0"/>
                <a:ea typeface="Lucida Console" charset="0"/>
                <a:cs typeface="Lucida Console" charset="0"/>
              </a:rPr>
              <a:t>//T2 waits for T1</a:t>
            </a:r>
          </a:p>
          <a:p>
            <a:pPr marL="39686" marR="39686" algn="l" defTabSz="914400">
              <a:spcBef>
                <a:spcPts val="200"/>
              </a:spcBef>
              <a:buSzPct val="100000"/>
              <a:defRPr sz="16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p:txBody>
      </p:sp>
      <p:sp>
        <p:nvSpPr>
          <p:cNvPr id="2" name="Right Arrow 1"/>
          <p:cNvSpPr/>
          <p:nvPr/>
        </p:nvSpPr>
        <p:spPr>
          <a:xfrm>
            <a:off x="1956391" y="5720317"/>
            <a:ext cx="1063256" cy="318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959936" y="7701518"/>
            <a:ext cx="1063256" cy="318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0800000">
            <a:off x="9572850" y="5401341"/>
            <a:ext cx="1063256" cy="31897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ight Arrow 13"/>
          <p:cNvSpPr/>
          <p:nvPr/>
        </p:nvSpPr>
        <p:spPr>
          <a:xfrm rot="10800000">
            <a:off x="9576395" y="7340012"/>
            <a:ext cx="1063256" cy="31897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63" name="Shape 663"/>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66" name="Shape 666"/>
          <p:cNvSpPr>
            <a:spLocks noGrp="1"/>
          </p:cNvSpPr>
          <p:nvPr>
            <p:ph type="title"/>
          </p:nvPr>
        </p:nvSpPr>
        <p:spPr>
          <a:xfrm>
            <a:off x="815057" y="-1"/>
            <a:ext cx="11464997" cy="1336606"/>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lang="en-US" dirty="0" smtClean="0"/>
              <a:t>No longer possible</a:t>
            </a:r>
            <a:endParaRPr dirty="0"/>
          </a:p>
        </p:txBody>
      </p:sp>
      <p:sp>
        <p:nvSpPr>
          <p:cNvPr id="667" name="Shape 667"/>
          <p:cNvSpPr>
            <a:spLocks noGrp="1"/>
          </p:cNvSpPr>
          <p:nvPr>
            <p:ph type="body" idx="1"/>
          </p:nvPr>
        </p:nvSpPr>
        <p:spPr>
          <a:xfrm>
            <a:off x="3360255" y="1571413"/>
            <a:ext cx="5878924" cy="7405512"/>
          </a:xfrm>
          <a:prstGeom prst="rect">
            <a:avLst/>
          </a:prstGeom>
          <a:ln>
            <a:noFill/>
          </a:ln>
        </p:spPr>
        <p:txBody>
          <a:bodyPr lIns="72248" tIns="72248" rIns="72248" bIns="72248" anchor="t">
            <a:noAutofit/>
          </a:bodyPr>
          <a:lstStyle/>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solidFill>
                  <a:srgbClr val="B62CBA"/>
                </a:solidFill>
                <a:uFill>
                  <a:solidFill>
                    <a:srgbClr val="B62CBA"/>
                  </a:solidFill>
                </a:uFill>
                <a:latin typeface="Lucida Console" charset="0"/>
                <a:ea typeface="Lucida Console" charset="0"/>
                <a:cs typeface="Lucida Console" charset="0"/>
              </a:rPr>
              <a:t> </a:t>
            </a:r>
            <a:r>
              <a:rPr sz="2000" dirty="0">
                <a:latin typeface="Lucida Console" charset="0"/>
                <a:ea typeface="Lucida Console" charset="0"/>
                <a:cs typeface="Lucida Console" charset="0"/>
              </a:rPr>
              <a:t> final </a:t>
            </a:r>
            <a:r>
              <a:rPr sz="2000" dirty="0">
                <a:solidFill>
                  <a:srgbClr val="B62CBA"/>
                </a:solidFill>
                <a:uFill>
                  <a:solidFill>
                    <a:srgbClr val="B62CBA"/>
                  </a:solidFill>
                </a:uFill>
                <a:latin typeface="Lucida Console" charset="0"/>
                <a:ea typeface="Lucida Console" charset="0"/>
                <a:cs typeface="Lucida Console" charset="0"/>
              </a:rPr>
              <a:t>future</a:t>
            </a:r>
            <a:r>
              <a:rPr sz="2000" dirty="0">
                <a:latin typeface="Lucida Console" charset="0"/>
                <a:ea typeface="Lucida Console" charset="0"/>
                <a:cs typeface="Lucida Console" charset="0"/>
              </a:rPr>
              <a:t> f1 =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r>
              <a:rPr sz="2000" dirty="0">
                <a:solidFill>
                  <a:srgbClr val="B62CBA"/>
                </a:solidFill>
                <a:uFill>
                  <a:solidFill>
                    <a:srgbClr val="B62CBA"/>
                  </a:solidFill>
                </a:uFill>
                <a:latin typeface="Lucida Console" charset="0"/>
                <a:ea typeface="Lucida Console" charset="0"/>
                <a:cs typeface="Lucida Console" charset="0"/>
              </a:rPr>
              <a:t>async</a:t>
            </a:r>
            <a:r>
              <a:rPr sz="2000" dirty="0">
                <a:latin typeface="Lucida Console" charset="0"/>
                <a:ea typeface="Lucida Console" charset="0"/>
                <a:cs typeface="Lucida Console" charset="0"/>
              </a:rPr>
              <a:t> {return a1();};</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final </a:t>
            </a:r>
            <a:r>
              <a:rPr sz="2000" dirty="0">
                <a:solidFill>
                  <a:srgbClr val="B62CBA"/>
                </a:solidFill>
                <a:uFill>
                  <a:solidFill>
                    <a:srgbClr val="B62CBA"/>
                  </a:solidFill>
                </a:uFill>
                <a:latin typeface="Lucida Console" charset="0"/>
                <a:ea typeface="Lucida Console" charset="0"/>
                <a:cs typeface="Lucida Console" charset="0"/>
              </a:rPr>
              <a:t>future</a:t>
            </a:r>
            <a:r>
              <a:rPr sz="2000" dirty="0">
                <a:latin typeface="Lucida Console" charset="0"/>
                <a:ea typeface="Lucida Console" charset="0"/>
                <a:cs typeface="Lucida Console" charset="0"/>
              </a:rPr>
              <a:t> f2 =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r>
              <a:rPr sz="2000" dirty="0">
                <a:solidFill>
                  <a:srgbClr val="B62CBA"/>
                </a:solidFill>
                <a:uFill>
                  <a:solidFill>
                    <a:srgbClr val="B62CBA"/>
                  </a:solidFill>
                </a:uFill>
                <a:latin typeface="Lucida Console" charset="0"/>
                <a:ea typeface="Lucida Console" charset="0"/>
                <a:cs typeface="Lucida Console" charset="0"/>
              </a:rPr>
              <a:t>async</a:t>
            </a:r>
            <a:r>
              <a:rPr sz="2000" dirty="0">
                <a:latin typeface="Lucida Console" charset="0"/>
                <a:ea typeface="Lucida Console" charset="0"/>
                <a:cs typeface="Lucida Console" charset="0"/>
              </a:rPr>
              <a:t> {return a2(f1);};</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int a1() {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r>
              <a:rPr sz="2000" dirty="0">
                <a:solidFill>
                  <a:schemeClr val="accent5">
                    <a:lumMod val="60000"/>
                    <a:lumOff val="40000"/>
                  </a:schemeClr>
                </a:solidFill>
                <a:latin typeface="Lucida Console" charset="0"/>
                <a:ea typeface="Lucida Console" charset="0"/>
                <a:cs typeface="Lucida Console" charset="0"/>
              </a:rPr>
              <a:t>// Task T1 cannot receive a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solidFill>
                  <a:schemeClr val="accent5">
                    <a:lumMod val="60000"/>
                    <a:lumOff val="40000"/>
                  </a:schemeClr>
                </a:solidFill>
                <a:latin typeface="Lucida Console" charset="0"/>
                <a:ea typeface="Lucida Console" charset="0"/>
                <a:cs typeface="Lucida Console" charset="0"/>
              </a:rPr>
              <a:t>  // reference to f2</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 . .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int a2(</a:t>
            </a:r>
            <a:r>
              <a:rPr sz="2000" dirty="0">
                <a:solidFill>
                  <a:srgbClr val="B62CBA"/>
                </a:solidFill>
                <a:uFill>
                  <a:solidFill>
                    <a:srgbClr val="B62CBA"/>
                  </a:solidFill>
                </a:uFill>
                <a:latin typeface="Lucida Console" charset="0"/>
                <a:ea typeface="Lucida Console" charset="0"/>
                <a:cs typeface="Lucida Console" charset="0"/>
              </a:rPr>
              <a:t>HjFuture </a:t>
            </a:r>
            <a:r>
              <a:rPr sz="2000" dirty="0">
                <a:latin typeface="Lucida Console" charset="0"/>
                <a:ea typeface="Lucida Console" charset="0"/>
                <a:cs typeface="Lucida Console" charset="0"/>
              </a:rPr>
              <a:t>f1) {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r>
              <a:rPr sz="2000" dirty="0">
                <a:solidFill>
                  <a:schemeClr val="accent5">
                    <a:lumMod val="60000"/>
                    <a:lumOff val="40000"/>
                  </a:schemeClr>
                </a:solidFill>
                <a:latin typeface="Lucida Console" charset="0"/>
                <a:ea typeface="Lucida Console" charset="0"/>
                <a:cs typeface="Lucida Console" charset="0"/>
              </a:rPr>
              <a:t>// Task T2 can refer</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solidFill>
                  <a:schemeClr val="accent5">
                    <a:lumMod val="60000"/>
                    <a:lumOff val="40000"/>
                  </a:schemeClr>
                </a:solidFill>
                <a:latin typeface="Lucida Console" charset="0"/>
                <a:ea typeface="Lucida Console" charset="0"/>
                <a:cs typeface="Lucida Console" charset="0"/>
              </a:rPr>
              <a:t> // to f1 but that won’t cause</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solidFill>
                  <a:schemeClr val="accent5">
                    <a:lumMod val="60000"/>
                    <a:lumOff val="40000"/>
                  </a:schemeClr>
                </a:solidFill>
                <a:latin typeface="Lucida Console" charset="0"/>
                <a:ea typeface="Lucida Console" charset="0"/>
                <a:cs typeface="Lucida Console" charset="0"/>
              </a:rPr>
              <a:t> // a deadlock.</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 f1.get() ...</a:t>
            </a:r>
          </a:p>
          <a:p>
            <a:pPr marL="32940" marR="32940" indent="0" defTabSz="758951">
              <a:lnSpc>
                <a:spcPct val="90000"/>
              </a:lnSpc>
              <a:spcBef>
                <a:spcPts val="1100"/>
              </a:spcBef>
              <a:buSzPct val="100000"/>
              <a:buNone/>
              <a:defRPr sz="1826" b="1">
                <a:uFill>
                  <a:solidFill>
                    <a:srgbClr val="000000"/>
                  </a:solidFill>
                </a:uFill>
                <a:latin typeface="Courier"/>
                <a:ea typeface="Courier"/>
                <a:cs typeface="Courier"/>
                <a:sym typeface="Courier"/>
              </a:defRPr>
            </a:pPr>
            <a:r>
              <a:rPr sz="2000" dirty="0">
                <a:latin typeface="Lucida Console" charset="0"/>
                <a:ea typeface="Lucida Console" charset="0"/>
                <a:cs typeface="Lucida Console" charset="0"/>
              </a:rPr>
              <a:t> }</a:t>
            </a:r>
          </a:p>
        </p:txBody>
      </p:sp>
      <p:sp>
        <p:nvSpPr>
          <p:cNvPr id="665" name="Shape 665"/>
          <p:cNvSpPr>
            <a:spLocks noGrp="1"/>
          </p:cNvSpPr>
          <p:nvPr>
            <p:ph type="sldNum" sz="quarter" idx="2"/>
          </p:nvPr>
        </p:nvSpPr>
        <p:spPr>
          <a:xfrm>
            <a:off x="493080" y="9253889"/>
            <a:ext cx="49275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dirty="0"/>
          </a:p>
        </p:txBody>
      </p:sp>
      <p:sp>
        <p:nvSpPr>
          <p:cNvPr id="668" name="Shape 668"/>
          <p:cNvSpPr/>
          <p:nvPr/>
        </p:nvSpPr>
        <p:spPr>
          <a:xfrm>
            <a:off x="198684" y="1517226"/>
            <a:ext cx="6469099" cy="51523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defRPr sz="2400" b="1">
                <a:solidFill>
                  <a:srgbClr val="0433FF"/>
                </a:solidFill>
                <a:uFill>
                  <a:solidFill>
                    <a:srgbClr val="0433FF"/>
                  </a:solidFill>
                </a:uFill>
                <a:latin typeface="Arial"/>
                <a:ea typeface="Arial"/>
                <a:cs typeface="Arial"/>
                <a:sym typeface="Arial"/>
              </a:defRPr>
            </a:pPr>
            <a:endParaRP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 name="Shape 17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4" name="Shape 17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75" name="Shape 175"/>
          <p:cNvSpPr>
            <a:spLocks noGrp="1"/>
          </p:cNvSpPr>
          <p:nvPr>
            <p:ph type="body" idx="1"/>
          </p:nvPr>
        </p:nvSpPr>
        <p:spPr>
          <a:xfrm>
            <a:off x="747324" y="1481102"/>
            <a:ext cx="12210063" cy="7423574"/>
          </a:xfrm>
          <a:prstGeom prst="rect">
            <a:avLst/>
          </a:prstGeom>
        </p:spPr>
        <p:txBody>
          <a:bodyPr lIns="72248" tIns="72248" rIns="72248" bIns="72248" anchor="t"/>
          <a:lstStyle/>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Task </a:t>
            </a:r>
            <a:r>
              <a:rPr dirty="0"/>
              <a:t>and Loop-level Parallelism (Async, Finish, </a:t>
            </a:r>
            <a:r>
              <a:rPr dirty="0" smtClean="0"/>
              <a:t>Forall)</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Futures</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solidFill>
                  <a:schemeClr val="accent5">
                    <a:lumMod val="75000"/>
                  </a:schemeClr>
                </a:solidFill>
              </a:rPr>
              <a:t>Data </a:t>
            </a:r>
            <a:r>
              <a:rPr dirty="0">
                <a:solidFill>
                  <a:schemeClr val="accent5">
                    <a:lumMod val="75000"/>
                  </a:schemeClr>
                </a:solidFill>
              </a:rPr>
              <a:t>Races and </a:t>
            </a:r>
            <a:r>
              <a:rPr dirty="0" smtClean="0">
                <a:solidFill>
                  <a:schemeClr val="accent5">
                    <a:lumMod val="75000"/>
                  </a:schemeClr>
                </a:solidFill>
              </a:rPr>
              <a:t>Determinism</a:t>
            </a:r>
            <a:endParaRPr dirty="0">
              <a:solidFill>
                <a:schemeClr val="accent5">
                  <a:lumMod val="75000"/>
                </a:schemeClr>
              </a:solidFill>
            </a:endParaRPr>
          </a:p>
        </p:txBody>
      </p:sp>
      <p:sp>
        <p:nvSpPr>
          <p:cNvPr id="173" name="Shape 173"/>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08395966"/>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02" name="Shape 902"/>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04" name="Shape 904"/>
          <p:cNvSpPr>
            <a:spLocks noGrp="1"/>
          </p:cNvSpPr>
          <p:nvPr>
            <p:ph type="title"/>
          </p:nvPr>
        </p:nvSpPr>
        <p:spPr>
          <a:xfrm>
            <a:off x="282222" y="1128"/>
            <a:ext cx="11939130" cy="1318544"/>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t>Parallel Programming Challenges</a:t>
            </a:r>
          </a:p>
        </p:txBody>
      </p:sp>
      <p:sp>
        <p:nvSpPr>
          <p:cNvPr id="905" name="Shape 905"/>
          <p:cNvSpPr>
            <a:spLocks noGrp="1"/>
          </p:cNvSpPr>
          <p:nvPr>
            <p:ph type="body" idx="1"/>
          </p:nvPr>
        </p:nvSpPr>
        <p:spPr>
          <a:xfrm>
            <a:off x="295768" y="1390790"/>
            <a:ext cx="12426810" cy="7550010"/>
          </a:xfrm>
          <a:prstGeom prst="rect">
            <a:avLst/>
          </a:prstGeom>
        </p:spPr>
        <p:txBody>
          <a:bodyPr lIns="72248" tIns="72248" rIns="72248" bIns="72248" anchor="t"/>
          <a:lstStyle/>
          <a:p>
            <a:pPr marL="519746" marR="39686" indent="-480059" defTabSz="914400">
              <a:spcBef>
                <a:spcPts val="1400"/>
              </a:spcBef>
              <a:buSzPct val="130000"/>
              <a:defRPr sz="2800" b="1">
                <a:uFill>
                  <a:solidFill>
                    <a:srgbClr val="000000"/>
                  </a:solidFill>
                </a:uFill>
                <a:latin typeface="Arial"/>
                <a:ea typeface="Arial"/>
                <a:cs typeface="Arial"/>
                <a:sym typeface="Arial"/>
              </a:defRPr>
            </a:pPr>
            <a:r>
              <a:rPr dirty="0" smtClean="0"/>
              <a:t>Correctness</a:t>
            </a:r>
            <a:r>
              <a:rPr lang="en-US" dirty="0" smtClean="0"/>
              <a:t>: n</a:t>
            </a:r>
            <a:r>
              <a:rPr dirty="0" smtClean="0"/>
              <a:t>ew bugs relative </a:t>
            </a:r>
            <a:r>
              <a:rPr dirty="0"/>
              <a:t>to sequential </a:t>
            </a:r>
            <a:r>
              <a:rPr dirty="0" smtClean="0"/>
              <a:t>programming</a:t>
            </a:r>
            <a:endParaRPr lang="en-US" dirty="0" smtClean="0"/>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dirty="0" smtClean="0">
                <a:solidFill>
                  <a:srgbClr val="FF0000"/>
                </a:solidFill>
              </a:rPr>
              <a:t>Data </a:t>
            </a:r>
            <a:r>
              <a:rPr dirty="0">
                <a:solidFill>
                  <a:srgbClr val="FF0000"/>
                </a:solidFill>
              </a:rPr>
              <a:t>races, deadlock, nondeterminism</a:t>
            </a:r>
          </a:p>
          <a:p>
            <a:pPr marL="519746" marR="39686" indent="-480059" defTabSz="914400">
              <a:spcBef>
                <a:spcPts val="1400"/>
              </a:spcBef>
              <a:buSzPct val="130000"/>
              <a:defRPr sz="2800" b="1">
                <a:uFill>
                  <a:solidFill>
                    <a:srgbClr val="000000"/>
                  </a:solidFill>
                </a:uFill>
                <a:latin typeface="Arial"/>
                <a:ea typeface="Arial"/>
                <a:cs typeface="Arial"/>
                <a:sym typeface="Arial"/>
              </a:defRPr>
            </a:pPr>
            <a:r>
              <a:rPr dirty="0" smtClean="0"/>
              <a:t>Performance</a:t>
            </a:r>
            <a:r>
              <a:rPr lang="en-US" dirty="0" smtClean="0"/>
              <a:t>:</a:t>
            </a:r>
            <a:r>
              <a:rPr dirty="0" smtClean="0"/>
              <a:t> </a:t>
            </a:r>
            <a:r>
              <a:rPr dirty="0"/>
              <a:t>depends on underlying parallel </a:t>
            </a:r>
            <a:r>
              <a:rPr dirty="0" smtClean="0"/>
              <a:t>system</a:t>
            </a:r>
            <a:endParaRPr lang="en-US" dirty="0" smtClean="0"/>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dirty="0" smtClean="0">
                <a:solidFill>
                  <a:srgbClr val="FF0000"/>
                </a:solidFill>
              </a:rPr>
              <a:t>Language </a:t>
            </a:r>
            <a:r>
              <a:rPr dirty="0">
                <a:solidFill>
                  <a:srgbClr val="FF0000"/>
                </a:solidFill>
              </a:rPr>
              <a:t>compiler and runtime </a:t>
            </a:r>
            <a:r>
              <a:rPr dirty="0" smtClean="0">
                <a:solidFill>
                  <a:srgbClr val="FF0000"/>
                </a:solidFill>
              </a:rPr>
              <a:t>system</a:t>
            </a:r>
            <a:endParaRPr lang="en-US" dirty="0" smtClean="0">
              <a:solidFill>
                <a:srgbClr val="FF0000"/>
              </a:solidFill>
            </a:endParaRPr>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dirty="0" smtClean="0">
                <a:solidFill>
                  <a:srgbClr val="FF0000"/>
                </a:solidFill>
              </a:rPr>
              <a:t>Processor </a:t>
            </a:r>
            <a:r>
              <a:rPr dirty="0">
                <a:solidFill>
                  <a:srgbClr val="FF0000"/>
                </a:solidFill>
              </a:rPr>
              <a:t>structure and memory </a:t>
            </a:r>
            <a:r>
              <a:rPr dirty="0" smtClean="0">
                <a:solidFill>
                  <a:srgbClr val="FF0000"/>
                </a:solidFill>
              </a:rPr>
              <a:t>hierarchy</a:t>
            </a:r>
            <a:endParaRPr lang="en-US" dirty="0" smtClean="0">
              <a:solidFill>
                <a:srgbClr val="FF0000"/>
              </a:solidFill>
            </a:endParaRPr>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dirty="0" smtClean="0">
                <a:solidFill>
                  <a:srgbClr val="FF0000"/>
                </a:solidFill>
              </a:rPr>
              <a:t>Degree </a:t>
            </a:r>
            <a:r>
              <a:rPr dirty="0">
                <a:solidFill>
                  <a:srgbClr val="FF0000"/>
                </a:solidFill>
              </a:rPr>
              <a:t>of parallelism in program vs. hardware</a:t>
            </a:r>
          </a:p>
          <a:p>
            <a:pPr marL="519746" marR="39686" indent="-480059" defTabSz="914400">
              <a:spcBef>
                <a:spcPts val="1400"/>
              </a:spcBef>
              <a:buSzPct val="130000"/>
              <a:defRPr sz="2800" b="1">
                <a:uFill>
                  <a:solidFill>
                    <a:srgbClr val="000000"/>
                  </a:solidFill>
                </a:uFill>
                <a:latin typeface="Arial"/>
                <a:ea typeface="Arial"/>
                <a:cs typeface="Arial"/>
                <a:sym typeface="Arial"/>
              </a:defRPr>
            </a:pPr>
            <a:r>
              <a:rPr dirty="0" smtClean="0"/>
              <a:t>Portability</a:t>
            </a:r>
            <a:endParaRPr lang="en-US" dirty="0" smtClean="0"/>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lang="en-US" dirty="0" smtClean="0">
                <a:solidFill>
                  <a:srgbClr val="FF0000"/>
                </a:solidFill>
              </a:rPr>
              <a:t>Program behavior differs from system to system (run to run)</a:t>
            </a:r>
          </a:p>
          <a:p>
            <a:pPr marL="1169976" marR="39686" lvl="1" indent="-480059" defTabSz="914400">
              <a:spcBef>
                <a:spcPts val="1400"/>
              </a:spcBef>
              <a:buSzPct val="130000"/>
              <a:defRPr sz="2800" b="1">
                <a:uFill>
                  <a:solidFill>
                    <a:srgbClr val="000000"/>
                  </a:solidFill>
                </a:uFill>
                <a:latin typeface="Arial"/>
                <a:ea typeface="Arial"/>
                <a:cs typeface="Arial"/>
                <a:sym typeface="Arial"/>
              </a:defRPr>
            </a:pPr>
            <a:r>
              <a:rPr lang="en-US" dirty="0" smtClean="0">
                <a:solidFill>
                  <a:srgbClr val="FF0000"/>
                </a:solidFill>
              </a:rPr>
              <a:t>May be faster or slower on different systems</a:t>
            </a:r>
            <a:endParaRPr dirty="0">
              <a:solidFill>
                <a:srgbClr val="FF0000"/>
              </a:solidFill>
            </a:endParaRPr>
          </a:p>
        </p:txBody>
      </p:sp>
      <p:sp>
        <p:nvSpPr>
          <p:cNvPr id="906" name="Shape 906"/>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6" name="Shape 46"/>
          <p:cNvSpPr/>
          <p:nvPr/>
        </p:nvSpPr>
        <p:spPr>
          <a:xfrm>
            <a:off x="3867574" y="2207624"/>
            <a:ext cx="5269653" cy="4849707"/>
          </a:xfrm>
          <a:prstGeom prst="rect">
            <a:avLst/>
          </a:prstGeom>
          <a:blipFill>
            <a:blip r:embed="rId3"/>
            <a:stretch>
              <a:fillRect/>
            </a:stretch>
          </a:blipFill>
        </p:spPr>
      </p:sp>
      <p:sp>
        <p:nvSpPr>
          <p:cNvPr id="2" name="Title 1"/>
          <p:cNvSpPr>
            <a:spLocks noGrp="1"/>
          </p:cNvSpPr>
          <p:nvPr>
            <p:ph type="title"/>
          </p:nvPr>
        </p:nvSpPr>
        <p:spPr/>
        <p:txBody>
          <a:bodyPr/>
          <a:lstStyle/>
          <a:p>
            <a:pPr algn="ctr"/>
            <a:r>
              <a:rPr lang="en-US" dirty="0" smtClean="0"/>
              <a:t>HJ Correctness Guarantees</a:t>
            </a:r>
            <a:endParaRPr lang="en-US" dirty="0"/>
          </a:p>
        </p:txBody>
      </p:sp>
      <p:cxnSp>
        <p:nvCxnSpPr>
          <p:cNvPr id="9" name="Straight Arrow Connector 8"/>
          <p:cNvCxnSpPr/>
          <p:nvPr/>
        </p:nvCxnSpPr>
        <p:spPr>
          <a:xfrm flipV="1">
            <a:off x="4343401" y="6329364"/>
            <a:ext cx="1057274" cy="60007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28751" y="6929438"/>
            <a:ext cx="5829300" cy="646331"/>
          </a:xfrm>
          <a:prstGeom prst="rect">
            <a:avLst/>
          </a:prstGeom>
          <a:noFill/>
        </p:spPr>
        <p:txBody>
          <a:bodyPr wrap="square" rtlCol="0">
            <a:spAutoFit/>
          </a:bodyPr>
          <a:lstStyle/>
          <a:p>
            <a:r>
              <a:rPr lang="en-US" dirty="0" err="1" smtClean="0"/>
              <a:t>async</a:t>
            </a:r>
            <a:r>
              <a:rPr lang="en-US" dirty="0" smtClean="0"/>
              <a:t>-finish and </a:t>
            </a:r>
            <a:r>
              <a:rPr lang="en-US" dirty="0" err="1" smtClean="0"/>
              <a:t>async</a:t>
            </a:r>
            <a:r>
              <a:rPr lang="en-US" dirty="0" smtClean="0"/>
              <a:t>-get</a:t>
            </a:r>
            <a:endParaRPr lang="en-US" dirty="0"/>
          </a:p>
        </p:txBody>
      </p:sp>
      <p:sp>
        <p:nvSpPr>
          <p:cNvPr id="12" name="Rectangle 11"/>
          <p:cNvSpPr/>
          <p:nvPr/>
        </p:nvSpPr>
        <p:spPr>
          <a:xfrm>
            <a:off x="2675071" y="8211245"/>
            <a:ext cx="7654660" cy="923330"/>
          </a:xfrm>
          <a:prstGeom prst="rect">
            <a:avLst/>
          </a:prstGeom>
          <a:noFill/>
        </p:spPr>
        <p:txBody>
          <a:bodyPr wrap="none" lIns="91440" tIns="45720" rIns="91440" bIns="45720">
            <a:spAutoFit/>
          </a:bodyPr>
          <a:lstStyle/>
          <a:p>
            <a:pPr algn="ctr"/>
            <a:r>
              <a:rPr lang="en-US" sz="5400" dirty="0" smtClean="0">
                <a:ln w="0"/>
                <a:solidFill>
                  <a:schemeClr val="tx1"/>
                </a:solidFill>
                <a:effectLst>
                  <a:outerShdw blurRad="38100" dist="19050" dir="2700000" algn="tl" rotWithShape="0">
                    <a:schemeClr val="dk1">
                      <a:alpha val="40000"/>
                    </a:schemeClr>
                  </a:outerShdw>
                </a:effectLst>
              </a:rPr>
              <a:t>Must be free of data-races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73720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6" name="Shape 29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9" name="Shape 299"/>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Data races</a:t>
            </a:r>
            <a:endParaRPr dirty="0"/>
          </a:p>
        </p:txBody>
      </p:sp>
      <p:sp>
        <p:nvSpPr>
          <p:cNvPr id="298" name="Shape 298"/>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dirty="0"/>
          </a:p>
        </p:txBody>
      </p:sp>
      <p:sp>
        <p:nvSpPr>
          <p:cNvPr id="301" name="Shape 301"/>
          <p:cNvSpPr/>
          <p:nvPr/>
        </p:nvSpPr>
        <p:spPr>
          <a:xfrm>
            <a:off x="9303737"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2" name="Shape 302"/>
          <p:cNvSpPr/>
          <p:nvPr/>
        </p:nvSpPr>
        <p:spPr>
          <a:xfrm>
            <a:off x="9303737" y="4447821"/>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F1-end</a:t>
            </a:r>
          </a:p>
        </p:txBody>
      </p:sp>
      <p:sp>
        <p:nvSpPr>
          <p:cNvPr id="303" name="Shape 303"/>
          <p:cNvSpPr/>
          <p:nvPr/>
        </p:nvSpPr>
        <p:spPr>
          <a:xfrm>
            <a:off x="2819400"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4" name="Shape 304"/>
          <p:cNvSpPr/>
          <p:nvPr/>
        </p:nvSpPr>
        <p:spPr>
          <a:xfrm>
            <a:off x="2819400" y="4447821"/>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F1-start</a:t>
            </a:r>
          </a:p>
        </p:txBody>
      </p:sp>
      <p:sp>
        <p:nvSpPr>
          <p:cNvPr id="305" name="Shape 305"/>
          <p:cNvSpPr/>
          <p:nvPr/>
        </p:nvSpPr>
        <p:spPr>
          <a:xfrm>
            <a:off x="4463062"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6" name="Shape 306"/>
          <p:cNvSpPr/>
          <p:nvPr/>
        </p:nvSpPr>
        <p:spPr>
          <a:xfrm>
            <a:off x="4463062" y="4447821"/>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F2-start</a:t>
            </a:r>
          </a:p>
        </p:txBody>
      </p:sp>
      <p:sp>
        <p:nvSpPr>
          <p:cNvPr id="307" name="Shape 307"/>
          <p:cNvSpPr/>
          <p:nvPr/>
        </p:nvSpPr>
        <p:spPr>
          <a:xfrm>
            <a:off x="6269284"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8" name="Shape 308"/>
          <p:cNvSpPr/>
          <p:nvPr/>
        </p:nvSpPr>
        <p:spPr>
          <a:xfrm>
            <a:off x="6269284" y="4447821"/>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F2-end</a:t>
            </a:r>
          </a:p>
        </p:txBody>
      </p:sp>
      <p:sp>
        <p:nvSpPr>
          <p:cNvPr id="309" name="Shape 309"/>
          <p:cNvSpPr/>
          <p:nvPr/>
        </p:nvSpPr>
        <p:spPr>
          <a:xfrm>
            <a:off x="5564858" y="2442915"/>
            <a:ext cx="2004906" cy="86698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r>
              <a:rPr lang="en-US" sz="2400" smtClean="0">
                <a:solidFill>
                  <a:schemeClr val="bg1"/>
                </a:solidFill>
              </a:rPr>
              <a:t>Read(A)</a:t>
            </a:r>
            <a:endParaRPr sz="2400">
              <a:solidFill>
                <a:schemeClr val="bg1"/>
              </a:solidFill>
            </a:endParaRPr>
          </a:p>
        </p:txBody>
      </p:sp>
      <p:sp>
        <p:nvSpPr>
          <p:cNvPr id="311" name="Shape 311"/>
          <p:cNvSpPr/>
          <p:nvPr/>
        </p:nvSpPr>
        <p:spPr>
          <a:xfrm>
            <a:off x="5564858" y="5820550"/>
            <a:ext cx="866987"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2" name="Shape 312"/>
          <p:cNvSpPr/>
          <p:nvPr/>
        </p:nvSpPr>
        <p:spPr>
          <a:xfrm>
            <a:off x="5727417" y="5965048"/>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B1</a:t>
            </a:r>
          </a:p>
        </p:txBody>
      </p:sp>
      <p:sp>
        <p:nvSpPr>
          <p:cNvPr id="315" name="Shape 315"/>
          <p:cNvSpPr/>
          <p:nvPr/>
        </p:nvSpPr>
        <p:spPr>
          <a:xfrm>
            <a:off x="8057444" y="4249137"/>
            <a:ext cx="866988"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6" name="Shape 316"/>
          <p:cNvSpPr/>
          <p:nvPr/>
        </p:nvSpPr>
        <p:spPr>
          <a:xfrm>
            <a:off x="8220004" y="4393635"/>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B3</a:t>
            </a:r>
          </a:p>
        </p:txBody>
      </p:sp>
      <p:sp>
        <p:nvSpPr>
          <p:cNvPr id="318" name="Shape 318"/>
          <p:cNvSpPr/>
          <p:nvPr/>
        </p:nvSpPr>
        <p:spPr>
          <a:xfrm flipH="1">
            <a:off x="3568982" y="2899494"/>
            <a:ext cx="2006939" cy="1083113"/>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19" name="Shape 319"/>
          <p:cNvSpPr/>
          <p:nvPr/>
        </p:nvSpPr>
        <p:spPr>
          <a:xfrm flipH="1" flipV="1">
            <a:off x="5366173" y="5253791"/>
            <a:ext cx="478029" cy="640251"/>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0" name="Shape 320"/>
          <p:cNvSpPr/>
          <p:nvPr/>
        </p:nvSpPr>
        <p:spPr>
          <a:xfrm flipH="1" flipV="1">
            <a:off x="4966151" y="5323670"/>
            <a:ext cx="704259" cy="2004005"/>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1" name="Shape 321"/>
          <p:cNvSpPr/>
          <p:nvPr/>
        </p:nvSpPr>
        <p:spPr>
          <a:xfrm flipH="1">
            <a:off x="6197035" y="5245043"/>
            <a:ext cx="432253" cy="611633"/>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2" name="Shape 322"/>
          <p:cNvSpPr/>
          <p:nvPr/>
        </p:nvSpPr>
        <p:spPr>
          <a:xfrm flipH="1">
            <a:off x="6287346" y="5284611"/>
            <a:ext cx="851465" cy="1980919"/>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3" name="Shape 323"/>
          <p:cNvSpPr/>
          <p:nvPr/>
        </p:nvSpPr>
        <p:spPr>
          <a:xfrm flipH="1" flipV="1">
            <a:off x="7497515" y="3067133"/>
            <a:ext cx="2130102" cy="1024920"/>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4" name="Shape 324"/>
          <p:cNvSpPr/>
          <p:nvPr/>
        </p:nvSpPr>
        <p:spPr>
          <a:xfrm flipH="1">
            <a:off x="4119879" y="4682012"/>
            <a:ext cx="348055"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5" name="Shape 325"/>
          <p:cNvSpPr/>
          <p:nvPr/>
        </p:nvSpPr>
        <p:spPr>
          <a:xfrm flipH="1">
            <a:off x="5763541" y="4664568"/>
            <a:ext cx="500854"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6" name="Shape 326"/>
          <p:cNvSpPr/>
          <p:nvPr/>
        </p:nvSpPr>
        <p:spPr>
          <a:xfrm flipH="1">
            <a:off x="7569764" y="4682630"/>
            <a:ext cx="500853"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7" name="Shape 327"/>
          <p:cNvSpPr/>
          <p:nvPr/>
        </p:nvSpPr>
        <p:spPr>
          <a:xfrm flipH="1">
            <a:off x="8924431" y="4664568"/>
            <a:ext cx="415939"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8" name="Shape 328"/>
          <p:cNvSpPr/>
          <p:nvPr/>
        </p:nvSpPr>
        <p:spPr>
          <a:xfrm>
            <a:off x="3596075" y="2749973"/>
            <a:ext cx="1188067"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spawn</a:t>
            </a:r>
          </a:p>
        </p:txBody>
      </p:sp>
      <p:sp>
        <p:nvSpPr>
          <p:cNvPr id="329" name="Shape 329"/>
          <p:cNvSpPr/>
          <p:nvPr/>
        </p:nvSpPr>
        <p:spPr>
          <a:xfrm>
            <a:off x="7912946" y="2749973"/>
            <a:ext cx="814062"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join</a:t>
            </a:r>
          </a:p>
        </p:txBody>
      </p:sp>
      <p:sp>
        <p:nvSpPr>
          <p:cNvPr id="35" name="Shape 309"/>
          <p:cNvSpPr/>
          <p:nvPr/>
        </p:nvSpPr>
        <p:spPr>
          <a:xfrm>
            <a:off x="4784143" y="7305098"/>
            <a:ext cx="2354668" cy="86698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r>
              <a:rPr lang="en-US" sz="2400" smtClean="0">
                <a:solidFill>
                  <a:schemeClr val="bg1"/>
                </a:solidFill>
              </a:rPr>
              <a:t>Write(A</a:t>
            </a:r>
            <a:r>
              <a:rPr lang="en-US" sz="2400" dirty="0" smtClean="0">
                <a:solidFill>
                  <a:schemeClr val="bg1"/>
                </a:solidFill>
              </a:rPr>
              <a:t>)</a:t>
            </a:r>
            <a:endParaRPr sz="2400" dirty="0">
              <a:solidFill>
                <a:schemeClr val="bg1"/>
              </a:solidFill>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33175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 name="Shape 17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4" name="Shape 17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75" name="Shape 175"/>
          <p:cNvSpPr>
            <a:spLocks noGrp="1"/>
          </p:cNvSpPr>
          <p:nvPr>
            <p:ph type="body" idx="1"/>
          </p:nvPr>
        </p:nvSpPr>
        <p:spPr>
          <a:xfrm>
            <a:off x="747324" y="1481102"/>
            <a:ext cx="12210063" cy="7423574"/>
          </a:xfrm>
          <a:prstGeom prst="rect">
            <a:avLst/>
          </a:prstGeom>
        </p:spPr>
        <p:txBody>
          <a:bodyPr lIns="72248" tIns="72248" rIns="72248" bIns="72248" anchor="t"/>
          <a:lstStyle/>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Task </a:t>
            </a:r>
            <a:r>
              <a:rPr dirty="0"/>
              <a:t>and Loop-level Parallelism (Async, Finish, </a:t>
            </a:r>
            <a:r>
              <a:rPr dirty="0" smtClean="0"/>
              <a:t>Forall)</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Futures</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Data </a:t>
            </a:r>
            <a:r>
              <a:rPr dirty="0"/>
              <a:t>Races and </a:t>
            </a:r>
            <a:r>
              <a:rPr dirty="0" smtClean="0"/>
              <a:t>Determinism</a:t>
            </a:r>
            <a:endParaRPr dirty="0"/>
          </a:p>
        </p:txBody>
      </p:sp>
      <p:sp>
        <p:nvSpPr>
          <p:cNvPr id="173" name="Shape 173"/>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6" name="Shape 29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99" name="Shape 299"/>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Data races</a:t>
            </a:r>
            <a:endParaRPr dirty="0"/>
          </a:p>
        </p:txBody>
      </p:sp>
      <p:sp>
        <p:nvSpPr>
          <p:cNvPr id="298" name="Shape 298"/>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dirty="0"/>
          </a:p>
        </p:txBody>
      </p:sp>
      <p:sp>
        <p:nvSpPr>
          <p:cNvPr id="301" name="Shape 301"/>
          <p:cNvSpPr/>
          <p:nvPr/>
        </p:nvSpPr>
        <p:spPr>
          <a:xfrm>
            <a:off x="9303737"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2" name="Shape 302"/>
          <p:cNvSpPr/>
          <p:nvPr/>
        </p:nvSpPr>
        <p:spPr>
          <a:xfrm>
            <a:off x="9303737" y="4447821"/>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F1-end</a:t>
            </a:r>
          </a:p>
        </p:txBody>
      </p:sp>
      <p:sp>
        <p:nvSpPr>
          <p:cNvPr id="303" name="Shape 303"/>
          <p:cNvSpPr/>
          <p:nvPr/>
        </p:nvSpPr>
        <p:spPr>
          <a:xfrm>
            <a:off x="2819400"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4" name="Shape 304"/>
          <p:cNvSpPr/>
          <p:nvPr/>
        </p:nvSpPr>
        <p:spPr>
          <a:xfrm>
            <a:off x="2819400" y="4447821"/>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F1-start</a:t>
            </a:r>
          </a:p>
        </p:txBody>
      </p:sp>
      <p:sp>
        <p:nvSpPr>
          <p:cNvPr id="305" name="Shape 305"/>
          <p:cNvSpPr/>
          <p:nvPr/>
        </p:nvSpPr>
        <p:spPr>
          <a:xfrm>
            <a:off x="4463062"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6" name="Shape 306"/>
          <p:cNvSpPr/>
          <p:nvPr/>
        </p:nvSpPr>
        <p:spPr>
          <a:xfrm>
            <a:off x="4463062" y="4447821"/>
            <a:ext cx="117921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F2-start</a:t>
            </a:r>
          </a:p>
        </p:txBody>
      </p:sp>
      <p:sp>
        <p:nvSpPr>
          <p:cNvPr id="307" name="Shape 307"/>
          <p:cNvSpPr/>
          <p:nvPr/>
        </p:nvSpPr>
        <p:spPr>
          <a:xfrm>
            <a:off x="6269284" y="4032391"/>
            <a:ext cx="1300481" cy="1300481"/>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08" name="Shape 308"/>
          <p:cNvSpPr/>
          <p:nvPr/>
        </p:nvSpPr>
        <p:spPr>
          <a:xfrm>
            <a:off x="6269284" y="4447821"/>
            <a:ext cx="997381" cy="4619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r>
              <a:t>F2-end</a:t>
            </a:r>
          </a:p>
        </p:txBody>
      </p:sp>
      <p:sp>
        <p:nvSpPr>
          <p:cNvPr id="309" name="Shape 309"/>
          <p:cNvSpPr/>
          <p:nvPr/>
        </p:nvSpPr>
        <p:spPr>
          <a:xfrm>
            <a:off x="5564857" y="2442915"/>
            <a:ext cx="2178967" cy="86698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r>
              <a:rPr lang="en-US" sz="2400" smtClean="0">
                <a:solidFill>
                  <a:schemeClr val="bg1"/>
                </a:solidFill>
              </a:rPr>
              <a:t>Write(A)</a:t>
            </a:r>
            <a:endParaRPr sz="2400">
              <a:solidFill>
                <a:schemeClr val="bg1"/>
              </a:solidFill>
            </a:endParaRPr>
          </a:p>
        </p:txBody>
      </p:sp>
      <p:sp>
        <p:nvSpPr>
          <p:cNvPr id="311" name="Shape 311"/>
          <p:cNvSpPr/>
          <p:nvPr/>
        </p:nvSpPr>
        <p:spPr>
          <a:xfrm>
            <a:off x="5564858" y="5820550"/>
            <a:ext cx="866987"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2" name="Shape 312"/>
          <p:cNvSpPr/>
          <p:nvPr/>
        </p:nvSpPr>
        <p:spPr>
          <a:xfrm>
            <a:off x="5727417" y="5965048"/>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B1</a:t>
            </a:r>
          </a:p>
        </p:txBody>
      </p:sp>
      <p:sp>
        <p:nvSpPr>
          <p:cNvPr id="315" name="Shape 315"/>
          <p:cNvSpPr/>
          <p:nvPr/>
        </p:nvSpPr>
        <p:spPr>
          <a:xfrm>
            <a:off x="8057444" y="4249137"/>
            <a:ext cx="866988" cy="866988"/>
          </a:xfrm>
          <a:prstGeom prst="ellipse">
            <a:avLst/>
          </a:prstGeom>
          <a:solidFill>
            <a:srgbClr val="FFFFFF"/>
          </a:solidFill>
          <a:ln w="25400">
            <a:solidFill>
              <a:srgbClr val="000000"/>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16" name="Shape 316"/>
          <p:cNvSpPr/>
          <p:nvPr/>
        </p:nvSpPr>
        <p:spPr>
          <a:xfrm>
            <a:off x="8220004" y="4393635"/>
            <a:ext cx="576011" cy="5635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400" b="1">
                <a:solidFill>
                  <a:srgbClr val="0433FF"/>
                </a:solidFill>
                <a:uFill>
                  <a:solidFill>
                    <a:srgbClr val="0433FF"/>
                  </a:solidFill>
                </a:uFill>
                <a:latin typeface="Comic Sans MS"/>
                <a:ea typeface="Comic Sans MS"/>
                <a:cs typeface="Comic Sans MS"/>
                <a:sym typeface="Comic Sans MS"/>
              </a:defRPr>
            </a:lvl1pPr>
          </a:lstStyle>
          <a:p>
            <a:r>
              <a:t>B3</a:t>
            </a:r>
          </a:p>
        </p:txBody>
      </p:sp>
      <p:sp>
        <p:nvSpPr>
          <p:cNvPr id="318" name="Shape 318"/>
          <p:cNvSpPr/>
          <p:nvPr/>
        </p:nvSpPr>
        <p:spPr>
          <a:xfrm flipH="1">
            <a:off x="3568982" y="2899494"/>
            <a:ext cx="2006939" cy="1083113"/>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19" name="Shape 319"/>
          <p:cNvSpPr/>
          <p:nvPr/>
        </p:nvSpPr>
        <p:spPr>
          <a:xfrm flipH="1" flipV="1">
            <a:off x="5366173" y="5253791"/>
            <a:ext cx="478029" cy="640251"/>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0" name="Shape 320"/>
          <p:cNvSpPr/>
          <p:nvPr/>
        </p:nvSpPr>
        <p:spPr>
          <a:xfrm flipH="1" flipV="1">
            <a:off x="4966151" y="5323670"/>
            <a:ext cx="704259" cy="2004005"/>
          </a:xfrm>
          <a:prstGeom prst="line">
            <a:avLst/>
          </a:prstGeom>
          <a:ln w="635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1" name="Shape 321"/>
          <p:cNvSpPr/>
          <p:nvPr/>
        </p:nvSpPr>
        <p:spPr>
          <a:xfrm flipH="1">
            <a:off x="6197035" y="5245043"/>
            <a:ext cx="432253" cy="611633"/>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2" name="Shape 322"/>
          <p:cNvSpPr/>
          <p:nvPr/>
        </p:nvSpPr>
        <p:spPr>
          <a:xfrm flipH="1">
            <a:off x="6287346" y="5284611"/>
            <a:ext cx="851465" cy="1980919"/>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3" name="Shape 323"/>
          <p:cNvSpPr/>
          <p:nvPr/>
        </p:nvSpPr>
        <p:spPr>
          <a:xfrm flipH="1" flipV="1">
            <a:off x="7569763" y="3129277"/>
            <a:ext cx="2057853" cy="962775"/>
          </a:xfrm>
          <a:prstGeom prst="line">
            <a:avLst/>
          </a:prstGeom>
          <a:ln w="25400">
            <a:solidFill>
              <a:srgbClr val="000000"/>
            </a:solidFill>
            <a:custDash>
              <a:ds d="200000" sp="200000"/>
            </a:custDash>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4" name="Shape 324"/>
          <p:cNvSpPr/>
          <p:nvPr/>
        </p:nvSpPr>
        <p:spPr>
          <a:xfrm flipH="1">
            <a:off x="4119879" y="4682012"/>
            <a:ext cx="348055"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5" name="Shape 325"/>
          <p:cNvSpPr/>
          <p:nvPr/>
        </p:nvSpPr>
        <p:spPr>
          <a:xfrm flipH="1">
            <a:off x="5763541" y="4664568"/>
            <a:ext cx="500854"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6" name="Shape 326"/>
          <p:cNvSpPr/>
          <p:nvPr/>
        </p:nvSpPr>
        <p:spPr>
          <a:xfrm flipH="1">
            <a:off x="7569764" y="4682630"/>
            <a:ext cx="500853"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7" name="Shape 327"/>
          <p:cNvSpPr/>
          <p:nvPr/>
        </p:nvSpPr>
        <p:spPr>
          <a:xfrm flipH="1">
            <a:off x="8924431" y="4664568"/>
            <a:ext cx="415939" cy="1"/>
          </a:xfrm>
          <a:prstGeom prst="line">
            <a:avLst/>
          </a:prstGeom>
          <a:ln w="127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28" name="Shape 328"/>
          <p:cNvSpPr/>
          <p:nvPr/>
        </p:nvSpPr>
        <p:spPr>
          <a:xfrm>
            <a:off x="3596075" y="2749973"/>
            <a:ext cx="1188067"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spawn</a:t>
            </a:r>
          </a:p>
        </p:txBody>
      </p:sp>
      <p:sp>
        <p:nvSpPr>
          <p:cNvPr id="329" name="Shape 329"/>
          <p:cNvSpPr/>
          <p:nvPr/>
        </p:nvSpPr>
        <p:spPr>
          <a:xfrm>
            <a:off x="7912946" y="2749973"/>
            <a:ext cx="814062"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join</a:t>
            </a:r>
          </a:p>
        </p:txBody>
      </p:sp>
      <p:sp>
        <p:nvSpPr>
          <p:cNvPr id="35" name="Shape 309"/>
          <p:cNvSpPr/>
          <p:nvPr/>
        </p:nvSpPr>
        <p:spPr>
          <a:xfrm>
            <a:off x="4784143" y="7305098"/>
            <a:ext cx="2354668" cy="86698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r>
              <a:rPr lang="en-US" sz="2400" smtClean="0">
                <a:solidFill>
                  <a:schemeClr val="bg1"/>
                </a:solidFill>
              </a:rPr>
              <a:t>Write(A</a:t>
            </a:r>
            <a:r>
              <a:rPr lang="en-US" sz="2400" dirty="0" smtClean="0">
                <a:solidFill>
                  <a:schemeClr val="bg1"/>
                </a:solidFill>
              </a:rPr>
              <a:t>)</a:t>
            </a:r>
            <a:endParaRPr sz="2400" dirty="0">
              <a:solidFill>
                <a:schemeClr val="bg1"/>
              </a:solidFill>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030104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Shape 90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11" name="Shape 91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913" name="Shape 913"/>
          <p:cNvSpPr>
            <a:spLocks noGrp="1"/>
          </p:cNvSpPr>
          <p:nvPr>
            <p:ph type="title"/>
          </p:nvPr>
        </p:nvSpPr>
        <p:spPr>
          <a:xfrm>
            <a:off x="589279" y="74506"/>
            <a:ext cx="12282313" cy="1336606"/>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lang="en-US" dirty="0" smtClean="0"/>
              <a:t>Is there a data race?</a:t>
            </a:r>
            <a:endParaRPr dirty="0"/>
          </a:p>
        </p:txBody>
      </p:sp>
      <p:sp>
        <p:nvSpPr>
          <p:cNvPr id="914" name="Shape 914"/>
          <p:cNvSpPr>
            <a:spLocks noGrp="1"/>
          </p:cNvSpPr>
          <p:nvPr>
            <p:ph type="sldNum" sz="quarter" idx="2"/>
          </p:nvPr>
        </p:nvSpPr>
        <p:spPr>
          <a:xfrm>
            <a:off x="493081" y="9268177"/>
            <a:ext cx="40703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61</a:t>
            </a:fld>
            <a:endParaRPr/>
          </a:p>
        </p:txBody>
      </p:sp>
      <p:sp>
        <p:nvSpPr>
          <p:cNvPr id="915" name="Shape 915"/>
          <p:cNvSpPr/>
          <p:nvPr/>
        </p:nvSpPr>
        <p:spPr>
          <a:xfrm>
            <a:off x="651340" y="1955771"/>
            <a:ext cx="11950243" cy="632177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39686" marR="39686" algn="l" defTabSz="914400">
              <a:lnSpc>
                <a:spcPct val="90000"/>
              </a:lnSpc>
              <a:spcBef>
                <a:spcPts val="1400"/>
              </a:spcBef>
              <a:buClr>
                <a:srgbClr val="000000"/>
              </a:buClr>
              <a:buSzPct val="100000"/>
              <a:defRPr sz="2400" b="1">
                <a:solidFill>
                  <a:srgbClr val="FF2600"/>
                </a:solidFill>
                <a:uFill>
                  <a:solidFill>
                    <a:srgbClr val="FF2600"/>
                  </a:solidFill>
                </a:uFill>
                <a:latin typeface="Courier New"/>
                <a:ea typeface="Courier New"/>
                <a:cs typeface="Courier New"/>
                <a:sym typeface="Courier New"/>
              </a:defRPr>
            </a:pPr>
            <a:r>
              <a:rPr dirty="0">
                <a:solidFill>
                  <a:srgbClr val="000000"/>
                </a:solidFill>
                <a:uFill>
                  <a:solidFill>
                    <a:srgbClr val="000000"/>
                  </a:solidFill>
                </a:uFill>
                <a:latin typeface="Lucida Console" charset="0"/>
                <a:ea typeface="Lucida Console" charset="0"/>
                <a:cs typeface="Lucida Console" charset="0"/>
              </a:rPr>
              <a:t>  </a:t>
            </a:r>
            <a:r>
              <a:rPr i="1" dirty="0">
                <a:solidFill>
                  <a:schemeClr val="accent5">
                    <a:lumMod val="60000"/>
                    <a:lumOff val="40000"/>
                  </a:schemeClr>
                </a:solidFill>
                <a:uFill>
                  <a:solidFill>
                    <a:srgbClr val="000000"/>
                  </a:solidFill>
                </a:uFill>
                <a:latin typeface="Lucida Console" charset="0"/>
                <a:ea typeface="Lucida Console" charset="0"/>
                <a:cs typeface="Lucida Console" charset="0"/>
              </a:rPr>
              <a:t>// Start of Task T0 (main program)</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sum1 = 0; sum2 = 0; </a:t>
            </a:r>
            <a:r>
              <a:rPr i="1" dirty="0">
                <a:solidFill>
                  <a:schemeClr val="accent5">
                    <a:lumMod val="60000"/>
                    <a:lumOff val="40000"/>
                  </a:schemeClr>
                </a:solidFill>
                <a:latin typeface="Lucida Console" charset="0"/>
                <a:ea typeface="Lucida Console" charset="0"/>
                <a:cs typeface="Lucida Console" charset="0"/>
              </a:rPr>
              <a:t>// sum1 &amp; sum2 are static fields</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a:t>
            </a:r>
            <a:r>
              <a:rPr dirty="0">
                <a:solidFill>
                  <a:srgbClr val="0433FF"/>
                </a:solidFill>
                <a:uFill>
                  <a:solidFill>
                    <a:srgbClr val="0433FF"/>
                  </a:solidFill>
                </a:uFill>
                <a:latin typeface="Lucida Console" charset="0"/>
                <a:ea typeface="Lucida Console" charset="0"/>
                <a:cs typeface="Lucida Console" charset="0"/>
              </a:rPr>
              <a:t>async</a:t>
            </a:r>
            <a:r>
              <a:rPr dirty="0">
                <a:latin typeface="Lucida Console" charset="0"/>
                <a:ea typeface="Lucida Console" charset="0"/>
                <a:cs typeface="Lucida Console" charset="0"/>
              </a:rPr>
              <a:t>(() -&gt; { </a:t>
            </a:r>
            <a:r>
              <a:rPr i="1" dirty="0">
                <a:solidFill>
                  <a:schemeClr val="accent5">
                    <a:lumMod val="60000"/>
                    <a:lumOff val="40000"/>
                  </a:schemeClr>
                </a:solidFill>
                <a:latin typeface="Lucida Console" charset="0"/>
                <a:ea typeface="Lucida Console" charset="0"/>
                <a:cs typeface="Lucida Console" charset="0"/>
              </a:rPr>
              <a:t>// Task T0 computes sum of lower half of array</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for(int i=0; i &lt; X.length/2; i++) </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sum1 += X[i];</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a:t>
            </a:r>
            <a:r>
              <a:rPr dirty="0">
                <a:solidFill>
                  <a:srgbClr val="0433FF"/>
                </a:solidFill>
                <a:uFill>
                  <a:solidFill>
                    <a:srgbClr val="0433FF"/>
                  </a:solidFill>
                </a:uFill>
                <a:latin typeface="Lucida Console" charset="0"/>
                <a:ea typeface="Lucida Console" charset="0"/>
                <a:cs typeface="Lucida Console" charset="0"/>
              </a:rPr>
              <a:t>async</a:t>
            </a:r>
            <a:r>
              <a:rPr dirty="0">
                <a:latin typeface="Lucida Console" charset="0"/>
                <a:ea typeface="Lucida Console" charset="0"/>
                <a:cs typeface="Lucida Console" charset="0"/>
              </a:rPr>
              <a:t>(() -&gt; { </a:t>
            </a:r>
            <a:r>
              <a:rPr i="1" dirty="0">
                <a:solidFill>
                  <a:schemeClr val="accent5">
                    <a:lumMod val="60000"/>
                    <a:lumOff val="40000"/>
                  </a:schemeClr>
                </a:solidFill>
                <a:latin typeface="Lucida Console" charset="0"/>
                <a:ea typeface="Lucida Console" charset="0"/>
                <a:cs typeface="Lucida Console" charset="0"/>
              </a:rPr>
              <a:t>// Task T1 computes sum of upper half of array</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for(int i=X.length/2; i &lt; X.length; i++) </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sum2 += X[i];</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a:t>
            </a:r>
            <a:r>
              <a:rPr i="1" dirty="0">
                <a:solidFill>
                  <a:schemeClr val="accent5">
                    <a:lumMod val="60000"/>
                    <a:lumOff val="40000"/>
                  </a:schemeClr>
                </a:solidFill>
                <a:latin typeface="Lucida Console" charset="0"/>
                <a:ea typeface="Lucida Console" charset="0"/>
                <a:cs typeface="Lucida Console" charset="0"/>
              </a:rPr>
              <a:t>// Task T0 waits for Task T1 (join)</a:t>
            </a:r>
          </a:p>
          <a:p>
            <a:pPr marL="39686" marR="39686" algn="l" defTabSz="914400">
              <a:lnSpc>
                <a:spcPct val="90000"/>
              </a:lnSpc>
              <a:spcBef>
                <a:spcPts val="1400"/>
              </a:spcBef>
              <a:buSzPct val="100000"/>
              <a:defRPr sz="2400" b="1">
                <a:uFill>
                  <a:solidFill>
                    <a:srgbClr val="000000"/>
                  </a:solidFill>
                </a:uFill>
                <a:latin typeface="Courier New"/>
                <a:ea typeface="Courier New"/>
                <a:cs typeface="Courier New"/>
                <a:sym typeface="Courier New"/>
              </a:defRPr>
            </a:pPr>
            <a:r>
              <a:rPr dirty="0">
                <a:latin typeface="Lucida Console" charset="0"/>
                <a:ea typeface="Lucida Console" charset="0"/>
                <a:cs typeface="Lucida Console" charset="0"/>
              </a:rPr>
              <a:t> return sum1 + sum2;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26" name="Shape 102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28" name="Shape 102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dirty="0" smtClean="0"/>
              <a:t>Determinism</a:t>
            </a:r>
            <a:endParaRPr dirty="0"/>
          </a:p>
        </p:txBody>
      </p:sp>
      <p:sp>
        <p:nvSpPr>
          <p:cNvPr id="1029" name="Shape 1029"/>
          <p:cNvSpPr>
            <a:spLocks noGrp="1"/>
          </p:cNvSpPr>
          <p:nvPr>
            <p:ph type="body" idx="1"/>
          </p:nvPr>
        </p:nvSpPr>
        <p:spPr>
          <a:xfrm>
            <a:off x="566702" y="1625599"/>
            <a:ext cx="12210063" cy="7423575"/>
          </a:xfrm>
          <a:prstGeom prst="rect">
            <a:avLst/>
          </a:prstGeom>
        </p:spPr>
        <p:txBody>
          <a:bodyPr lIns="72248" tIns="72248" rIns="72248" bIns="72248" anchor="t">
            <a:normAutofit/>
          </a:bodyPr>
          <a:lstStyle/>
          <a:p>
            <a:pPr marL="412749" marR="31749" indent="-381000" defTabSz="731520">
              <a:spcBef>
                <a:spcPts val="1100"/>
              </a:spcBef>
              <a:buSzPct val="130000"/>
              <a:defRPr sz="4000" b="1">
                <a:uFill>
                  <a:solidFill>
                    <a:srgbClr val="000000"/>
                  </a:solidFill>
                </a:uFill>
                <a:latin typeface="Arial"/>
                <a:ea typeface="Arial"/>
                <a:cs typeface="Arial"/>
                <a:sym typeface="Arial"/>
              </a:defRPr>
            </a:pPr>
            <a:r>
              <a:rPr lang="en-US" i="1" dirty="0" smtClean="0">
                <a:solidFill>
                  <a:schemeClr val="accent5">
                    <a:lumMod val="75000"/>
                  </a:schemeClr>
                </a:solidFill>
              </a:rPr>
              <a:t>F</a:t>
            </a:r>
            <a:r>
              <a:rPr i="1" dirty="0" smtClean="0">
                <a:solidFill>
                  <a:schemeClr val="accent5">
                    <a:lumMod val="75000"/>
                  </a:schemeClr>
                </a:solidFill>
                <a:uFill>
                  <a:solidFill>
                    <a:srgbClr val="0433FF"/>
                  </a:solidFill>
                </a:uFill>
              </a:rPr>
              <a:t>unctiona</a:t>
            </a:r>
            <a:r>
              <a:rPr lang="en-US" i="1" dirty="0" smtClean="0">
                <a:solidFill>
                  <a:schemeClr val="accent5">
                    <a:lumMod val="75000"/>
                  </a:schemeClr>
                </a:solidFill>
                <a:uFill>
                  <a:solidFill>
                    <a:srgbClr val="0433FF"/>
                  </a:solidFill>
                </a:uFill>
              </a:rPr>
              <a:t>l</a:t>
            </a:r>
            <a:r>
              <a:rPr lang="en-US" i="1" dirty="0" smtClean="0">
                <a:uFill>
                  <a:solidFill>
                    <a:srgbClr val="0433FF"/>
                  </a:solidFill>
                </a:uFill>
              </a:rPr>
              <a:t>:</a:t>
            </a:r>
            <a:r>
              <a:rPr dirty="0" smtClean="0">
                <a:solidFill>
                  <a:srgbClr val="0433FF"/>
                </a:solidFill>
                <a:uFill>
                  <a:solidFill>
                    <a:srgbClr val="0433FF"/>
                  </a:solidFill>
                </a:uFill>
              </a:rPr>
              <a:t> </a:t>
            </a:r>
            <a:r>
              <a:rPr lang="en-US" dirty="0" smtClean="0"/>
              <a:t>same input gives same answer</a:t>
            </a:r>
            <a:endParaRPr dirty="0"/>
          </a:p>
          <a:p>
            <a:pPr marL="412749" marR="31749" indent="-381000" defTabSz="731520">
              <a:spcBef>
                <a:spcPts val="1100"/>
              </a:spcBef>
              <a:buSzPct val="130000"/>
              <a:defRPr sz="4000" b="1">
                <a:uFill>
                  <a:solidFill>
                    <a:srgbClr val="000000"/>
                  </a:solidFill>
                </a:uFill>
                <a:latin typeface="Arial"/>
                <a:ea typeface="Arial"/>
                <a:cs typeface="Arial"/>
                <a:sym typeface="Arial"/>
              </a:defRPr>
            </a:pPr>
            <a:r>
              <a:rPr lang="en-US" dirty="0" smtClean="0">
                <a:solidFill>
                  <a:schemeClr val="accent5">
                    <a:lumMod val="75000"/>
                  </a:schemeClr>
                </a:solidFill>
              </a:rPr>
              <a:t>S</a:t>
            </a:r>
            <a:r>
              <a:rPr i="1" dirty="0" smtClean="0">
                <a:solidFill>
                  <a:schemeClr val="accent5">
                    <a:lumMod val="75000"/>
                  </a:schemeClr>
                </a:solidFill>
                <a:uFill>
                  <a:solidFill>
                    <a:srgbClr val="0433FF"/>
                  </a:solidFill>
                </a:uFill>
              </a:rPr>
              <a:t>tructural</a:t>
            </a:r>
            <a:r>
              <a:rPr lang="en-US" i="1" dirty="0" smtClean="0">
                <a:uFill>
                  <a:solidFill>
                    <a:srgbClr val="0433FF"/>
                  </a:solidFill>
                </a:uFill>
              </a:rPr>
              <a:t>:</a:t>
            </a:r>
            <a:r>
              <a:rPr lang="en-US" i="1" dirty="0" smtClean="0">
                <a:solidFill>
                  <a:schemeClr val="accent5">
                    <a:lumMod val="75000"/>
                  </a:schemeClr>
                </a:solidFill>
                <a:uFill>
                  <a:solidFill>
                    <a:srgbClr val="0433FF"/>
                  </a:solidFill>
                </a:uFill>
              </a:rPr>
              <a:t> </a:t>
            </a:r>
            <a:r>
              <a:rPr lang="en-US" dirty="0" smtClean="0">
                <a:uFill>
                  <a:solidFill>
                    <a:srgbClr val="0433FF"/>
                  </a:solidFill>
                </a:uFill>
              </a:rPr>
              <a:t>same input gives same graph</a:t>
            </a:r>
          </a:p>
          <a:p>
            <a:pPr marL="412749" marR="31749" indent="-381000" defTabSz="731520">
              <a:spcBef>
                <a:spcPts val="1100"/>
              </a:spcBef>
              <a:buSzPct val="130000"/>
              <a:defRPr sz="4000" b="1">
                <a:uFill>
                  <a:solidFill>
                    <a:srgbClr val="000000"/>
                  </a:solidFill>
                </a:uFill>
                <a:latin typeface="Arial"/>
                <a:ea typeface="Arial"/>
                <a:cs typeface="Arial"/>
                <a:sym typeface="Arial"/>
              </a:defRPr>
            </a:pPr>
            <a:endParaRPr dirty="0"/>
          </a:p>
          <a:p>
            <a:pPr marL="31749" marR="31749" indent="0" algn="ctr" defTabSz="731520">
              <a:spcBef>
                <a:spcPts val="1100"/>
              </a:spcBef>
              <a:buSzPct val="130000"/>
              <a:buNone/>
              <a:defRPr sz="4000" b="1">
                <a:uFill>
                  <a:solidFill>
                    <a:srgbClr val="000000"/>
                  </a:solidFill>
                </a:uFill>
                <a:latin typeface="Arial"/>
                <a:ea typeface="Arial"/>
                <a:cs typeface="Arial"/>
                <a:sym typeface="Arial"/>
              </a:defRPr>
            </a:pPr>
            <a:r>
              <a:rPr dirty="0">
                <a:solidFill>
                  <a:schemeClr val="accent5">
                    <a:lumMod val="75000"/>
                  </a:schemeClr>
                </a:solidFill>
              </a:rPr>
              <a:t>Race-Free Determinism</a:t>
            </a:r>
          </a:p>
          <a:p>
            <a:pPr marL="397509" marR="31749" lvl="1" indent="0" defTabSz="731520">
              <a:spcBef>
                <a:spcPts val="600"/>
              </a:spcBef>
              <a:buSzPct val="100000"/>
              <a:buNone/>
              <a:defRPr sz="4000" b="1">
                <a:solidFill>
                  <a:srgbClr val="0433FF"/>
                </a:solidFill>
                <a:uFill>
                  <a:solidFill>
                    <a:srgbClr val="0433FF"/>
                  </a:solidFill>
                </a:uFill>
                <a:latin typeface="Arial"/>
                <a:ea typeface="Arial"/>
                <a:cs typeface="Arial"/>
                <a:sym typeface="Arial"/>
              </a:defRPr>
            </a:pPr>
            <a:endParaRPr lang="en-US" dirty="0" smtClean="0">
              <a:solidFill>
                <a:srgbClr val="000000"/>
              </a:solidFill>
            </a:endParaRPr>
          </a:p>
          <a:p>
            <a:pPr marL="397509" marR="31749" lvl="1" indent="0" defTabSz="731520">
              <a:spcBef>
                <a:spcPts val="600"/>
              </a:spcBef>
              <a:buSzPct val="100000"/>
              <a:buNone/>
              <a:defRPr sz="4000" b="1">
                <a:solidFill>
                  <a:srgbClr val="0433FF"/>
                </a:solidFill>
                <a:uFill>
                  <a:solidFill>
                    <a:srgbClr val="0433FF"/>
                  </a:solidFill>
                </a:uFill>
                <a:latin typeface="Arial"/>
                <a:ea typeface="Arial"/>
                <a:cs typeface="Arial"/>
                <a:sym typeface="Arial"/>
              </a:defRPr>
            </a:pPr>
            <a:r>
              <a:rPr lang="en-US" dirty="0" smtClean="0">
                <a:solidFill>
                  <a:srgbClr val="000000"/>
                </a:solidFill>
              </a:rPr>
              <a:t>If only using </a:t>
            </a:r>
            <a:r>
              <a:rPr dirty="0" smtClean="0">
                <a:solidFill>
                  <a:srgbClr val="000000"/>
                </a:solidFill>
              </a:rPr>
              <a:t>finish</a:t>
            </a:r>
            <a:r>
              <a:rPr dirty="0">
                <a:solidFill>
                  <a:srgbClr val="000000"/>
                </a:solidFill>
              </a:rPr>
              <a:t>, async</a:t>
            </a:r>
            <a:r>
              <a:rPr dirty="0" smtClean="0">
                <a:solidFill>
                  <a:srgbClr val="000000"/>
                </a:solidFill>
              </a:rPr>
              <a:t>,</a:t>
            </a:r>
            <a:r>
              <a:rPr lang="en-US" dirty="0" smtClean="0">
                <a:solidFill>
                  <a:srgbClr val="000000"/>
                </a:solidFill>
              </a:rPr>
              <a:t> and</a:t>
            </a:r>
            <a:r>
              <a:rPr dirty="0" smtClean="0">
                <a:solidFill>
                  <a:srgbClr val="000000"/>
                </a:solidFill>
              </a:rPr>
              <a:t> future</a:t>
            </a:r>
            <a:r>
              <a:rPr lang="en-US" dirty="0" smtClean="0">
                <a:solidFill>
                  <a:srgbClr val="000000"/>
                </a:solidFill>
              </a:rPr>
              <a:t>, and </a:t>
            </a:r>
            <a:r>
              <a:rPr lang="en-US" dirty="0" smtClean="0">
                <a:solidFill>
                  <a:schemeClr val="accent5">
                    <a:lumMod val="75000"/>
                  </a:schemeClr>
                </a:solidFill>
              </a:rPr>
              <a:t>free of any data </a:t>
            </a:r>
            <a:r>
              <a:rPr dirty="0" smtClean="0">
                <a:solidFill>
                  <a:schemeClr val="accent5">
                    <a:lumMod val="75000"/>
                  </a:schemeClr>
                </a:solidFill>
              </a:rPr>
              <a:t>race</a:t>
            </a:r>
            <a:r>
              <a:rPr dirty="0" smtClean="0">
                <a:solidFill>
                  <a:srgbClr val="000000"/>
                </a:solidFill>
              </a:rPr>
              <a:t>, </a:t>
            </a:r>
            <a:r>
              <a:rPr dirty="0">
                <a:solidFill>
                  <a:srgbClr val="000000"/>
                </a:solidFill>
              </a:rPr>
              <a:t>then </a:t>
            </a:r>
            <a:r>
              <a:rPr lang="en-US" dirty="0" smtClean="0">
                <a:solidFill>
                  <a:srgbClr val="000000"/>
                </a:solidFill>
              </a:rPr>
              <a:t>the program is </a:t>
            </a:r>
            <a:r>
              <a:rPr dirty="0" smtClean="0">
                <a:solidFill>
                  <a:srgbClr val="000000"/>
                </a:solidFill>
              </a:rPr>
              <a:t>functionally </a:t>
            </a:r>
            <a:r>
              <a:rPr lang="en-US" dirty="0" smtClean="0">
                <a:solidFill>
                  <a:srgbClr val="000000"/>
                </a:solidFill>
              </a:rPr>
              <a:t>and structurally </a:t>
            </a:r>
            <a:r>
              <a:rPr dirty="0" smtClean="0">
                <a:solidFill>
                  <a:srgbClr val="000000"/>
                </a:solidFill>
              </a:rPr>
              <a:t>deterministic</a:t>
            </a:r>
            <a:endParaRPr dirty="0">
              <a:solidFill>
                <a:srgbClr val="000000"/>
              </a:solidFill>
            </a:endParaRPr>
          </a:p>
        </p:txBody>
      </p:sp>
      <p:sp>
        <p:nvSpPr>
          <p:cNvPr id="1030" name="Shape 1030"/>
          <p:cNvSpPr>
            <a:spLocks noGrp="1"/>
          </p:cNvSpPr>
          <p:nvPr>
            <p:ph type="sldNum" sz="quarter" idx="2"/>
          </p:nvPr>
        </p:nvSpPr>
        <p:spPr>
          <a:xfrm>
            <a:off x="493080" y="9268178"/>
            <a:ext cx="463849" cy="23733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62</a:t>
            </a:fld>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34" name="Shape 103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36" name="Shape 1036"/>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String Search Problem</a:t>
            </a:r>
          </a:p>
        </p:txBody>
      </p:sp>
      <p:sp>
        <p:nvSpPr>
          <p:cNvPr id="1037" name="Shape 1037"/>
          <p:cNvSpPr>
            <a:spLocks noGrp="1"/>
          </p:cNvSpPr>
          <p:nvPr>
            <p:ph type="body" idx="1"/>
          </p:nvPr>
        </p:nvSpPr>
        <p:spPr>
          <a:xfrm>
            <a:off x="404142" y="1571413"/>
            <a:ext cx="12210063" cy="7423574"/>
          </a:xfrm>
          <a:prstGeom prst="rect">
            <a:avLst/>
          </a:prstGeom>
        </p:spPr>
        <p:txBody>
          <a:bodyPr lIns="72248" tIns="72248" rIns="72248" bIns="72248" anchor="t"/>
          <a:lstStyle/>
          <a:p>
            <a:pPr marL="519746" marR="39686" indent="-480059" defTabSz="914400">
              <a:lnSpc>
                <a:spcPct val="80000"/>
              </a:lnSpc>
              <a:spcBef>
                <a:spcPts val="1400"/>
              </a:spcBef>
              <a:buSzPct val="130000"/>
              <a:buFont typeface="Comic Sans MS"/>
              <a:defRPr sz="2800" b="1">
                <a:uFill>
                  <a:solidFill>
                    <a:srgbClr val="000000"/>
                  </a:solidFill>
                </a:uFill>
                <a:latin typeface="Arial"/>
                <a:ea typeface="Arial"/>
                <a:cs typeface="Arial"/>
                <a:sym typeface="Arial"/>
              </a:defRPr>
            </a:pPr>
            <a:r>
              <a:t>Inputs</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text: a long string with N characters to search in</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pattern: a short string of M characters to search for</a:t>
            </a:r>
          </a:p>
          <a:p>
            <a:pPr marL="519746" marR="39686" indent="-480059" defTabSz="914400">
              <a:lnSpc>
                <a:spcPct val="80000"/>
              </a:lnSpc>
              <a:spcBef>
                <a:spcPts val="1400"/>
              </a:spcBef>
              <a:buSzPct val="130000"/>
              <a:buFont typeface="Comic Sans MS"/>
              <a:defRPr sz="2800" b="1">
                <a:uFill>
                  <a:solidFill>
                    <a:srgbClr val="000000"/>
                  </a:solidFill>
                </a:uFill>
                <a:latin typeface="Arial"/>
                <a:ea typeface="Arial"/>
                <a:cs typeface="Arial"/>
                <a:sym typeface="Arial"/>
              </a:defRPr>
            </a:pPr>
            <a:r>
              <a:t>Output</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Existence of an occurrence (boolean value) </a:t>
            </a:r>
          </a:p>
          <a:p>
            <a:pPr marL="519746" marR="39686" indent="-480059" defTabSz="914400">
              <a:lnSpc>
                <a:spcPct val="80000"/>
              </a:lnSpc>
              <a:spcBef>
                <a:spcPts val="1400"/>
              </a:spcBef>
              <a:buSzPct val="130000"/>
              <a:buFont typeface="Comic Sans MS"/>
              <a:defRPr sz="2800" b="1">
                <a:uFill>
                  <a:solidFill>
                    <a:srgbClr val="000000"/>
                  </a:solidFill>
                </a:uFill>
                <a:latin typeface="Arial"/>
                <a:ea typeface="Arial"/>
                <a:cs typeface="Arial"/>
                <a:sym typeface="Arial"/>
              </a:defRPr>
            </a:pPr>
            <a:r>
              <a:t>Example</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text: “ab</a:t>
            </a:r>
            <a:r>
              <a:rPr>
                <a:solidFill>
                  <a:srgbClr val="FF2600"/>
                </a:solidFill>
                <a:uFill>
                  <a:solidFill>
                    <a:srgbClr val="FF2600"/>
                  </a:solidFill>
                </a:uFill>
              </a:rPr>
              <a:t>aca</a:t>
            </a:r>
            <a:r>
              <a:t>dabrabr</a:t>
            </a:r>
            <a:r>
              <a:rPr>
                <a:solidFill>
                  <a:srgbClr val="FF2600"/>
                </a:solidFill>
                <a:uFill>
                  <a:solidFill>
                    <a:srgbClr val="FF2600"/>
                  </a:solidFill>
                </a:uFill>
              </a:rPr>
              <a:t>aca</a:t>
            </a:r>
            <a:r>
              <a:t>br</a:t>
            </a:r>
            <a:r>
              <a:rPr>
                <a:solidFill>
                  <a:srgbClr val="FF2600"/>
                </a:solidFill>
                <a:uFill>
                  <a:solidFill>
                    <a:srgbClr val="FF2600"/>
                  </a:solidFill>
                </a:uFill>
              </a:rPr>
              <a:t>aca</a:t>
            </a:r>
            <a:r>
              <a:t>dabab</a:t>
            </a:r>
            <a:r>
              <a:rPr>
                <a:solidFill>
                  <a:srgbClr val="FF2600"/>
                </a:solidFill>
                <a:uFill>
                  <a:solidFill>
                    <a:srgbClr val="FF2600"/>
                  </a:solidFill>
                </a:uFill>
              </a:rPr>
              <a:t>aca</a:t>
            </a:r>
            <a:r>
              <a:t>dabrabr</a:t>
            </a:r>
            <a:r>
              <a:rPr>
                <a:solidFill>
                  <a:srgbClr val="FF2600"/>
                </a:solidFill>
                <a:uFill>
                  <a:solidFill>
                    <a:srgbClr val="FF2600"/>
                  </a:solidFill>
                </a:uFill>
              </a:rPr>
              <a:t>aca</a:t>
            </a:r>
            <a:r>
              <a:t>br</a:t>
            </a:r>
            <a:r>
              <a:rPr>
                <a:solidFill>
                  <a:srgbClr val="FF2600"/>
                </a:solidFill>
                <a:uFill>
                  <a:solidFill>
                    <a:srgbClr val="FF2600"/>
                  </a:solidFill>
                </a:uFill>
              </a:rPr>
              <a:t>aca</a:t>
            </a:r>
            <a:r>
              <a:t>dabrabrabr”</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pattern: </a:t>
            </a:r>
            <a:r>
              <a:rPr>
                <a:solidFill>
                  <a:srgbClr val="FF2600"/>
                </a:solidFill>
                <a:uFill>
                  <a:solidFill>
                    <a:srgbClr val="FF2600"/>
                  </a:solidFill>
                </a:uFill>
              </a:rPr>
              <a:t>aca</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output: true (pattern found)</a:t>
            </a:r>
          </a:p>
          <a:p>
            <a:pPr marL="519746" marR="39686" indent="-480059" defTabSz="914400">
              <a:lnSpc>
                <a:spcPct val="80000"/>
              </a:lnSpc>
              <a:spcBef>
                <a:spcPts val="1400"/>
              </a:spcBef>
              <a:buSzPct val="130000"/>
              <a:buFont typeface="Comic Sans MS"/>
              <a:defRPr sz="2800" b="1">
                <a:uFill>
                  <a:solidFill>
                    <a:srgbClr val="000000"/>
                  </a:solidFill>
                </a:uFill>
                <a:latin typeface="Arial"/>
                <a:ea typeface="Arial"/>
                <a:cs typeface="Arial"/>
                <a:sym typeface="Arial"/>
              </a:defRPr>
            </a:pPr>
            <a:r>
              <a:t>Applications</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Word processing, virus scans, information retrieval, computational biology, web search engines, ...</a:t>
            </a:r>
          </a:p>
          <a:p>
            <a:pPr marL="519746" marR="39686" indent="-480059" defTabSz="914400">
              <a:lnSpc>
                <a:spcPct val="80000"/>
              </a:lnSpc>
              <a:spcBef>
                <a:spcPts val="1400"/>
              </a:spcBef>
              <a:buSzPct val="130000"/>
              <a:buFont typeface="Comic Sans MS"/>
              <a:defRPr sz="2800" b="1">
                <a:uFill>
                  <a:solidFill>
                    <a:srgbClr val="000000"/>
                  </a:solidFill>
                </a:uFill>
                <a:latin typeface="Arial"/>
                <a:ea typeface="Arial"/>
                <a:cs typeface="Arial"/>
                <a:sym typeface="Arial"/>
              </a:defRPr>
            </a:pPr>
            <a:r>
              <a:t>Variations</a:t>
            </a:r>
          </a:p>
          <a:p>
            <a:pPr marL="801687" marR="39686" lvl="1" indent="-304800" defTabSz="914400">
              <a:lnSpc>
                <a:spcPct val="8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Count of occurrences, index of any occurrence, indices of all occurrences</a:t>
            </a:r>
          </a:p>
        </p:txBody>
      </p:sp>
      <p:sp>
        <p:nvSpPr>
          <p:cNvPr id="1038" name="Shape 1038"/>
          <p:cNvSpPr>
            <a:spLocks noGrp="1"/>
          </p:cNvSpPr>
          <p:nvPr>
            <p:ph type="sldNum" sz="quarter" idx="2"/>
          </p:nvPr>
        </p:nvSpPr>
        <p:spPr>
          <a:xfrm>
            <a:off x="493080" y="9268177"/>
            <a:ext cx="421319"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63</a:t>
            </a:fld>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Shape 104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42" name="Shape 104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44" name="Shape 1044"/>
          <p:cNvSpPr>
            <a:spLocks noGrp="1"/>
          </p:cNvSpPr>
          <p:nvPr>
            <p:ph type="title"/>
          </p:nvPr>
        </p:nvSpPr>
        <p:spPr>
          <a:xfrm>
            <a:off x="756355" y="-1"/>
            <a:ext cx="11464996" cy="1320801"/>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dirty="0" smtClean="0"/>
              <a:t>Sequential </a:t>
            </a:r>
            <a:r>
              <a:rPr dirty="0"/>
              <a:t>Algorithm for String Search</a:t>
            </a:r>
          </a:p>
        </p:txBody>
      </p:sp>
      <p:sp>
        <p:nvSpPr>
          <p:cNvPr id="1045" name="Shape 1045"/>
          <p:cNvSpPr>
            <a:spLocks noGrp="1"/>
          </p:cNvSpPr>
          <p:nvPr>
            <p:ph type="body" idx="1"/>
          </p:nvPr>
        </p:nvSpPr>
        <p:spPr>
          <a:xfrm>
            <a:off x="756355" y="2182956"/>
            <a:ext cx="11662473" cy="6216712"/>
          </a:xfrm>
          <a:prstGeom prst="rect">
            <a:avLst/>
          </a:prstGeom>
        </p:spPr>
        <p:txBody>
          <a:bodyPr lIns="72248" tIns="72248" rIns="72248" bIns="72248" anchor="t">
            <a:noAutofit/>
          </a:bodyPr>
          <a:lstStyle/>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public static boolean search(char[] pattern, char[] text)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int M = pattern.length; int N = text.length;</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boolean found = false;</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i &lt;= N - M; i++) {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int j; </a:t>
            </a:r>
            <a:r>
              <a:rPr sz="2400" dirty="0">
                <a:solidFill>
                  <a:schemeClr val="accent5">
                    <a:lumMod val="75000"/>
                  </a:schemeClr>
                </a:solidFill>
                <a:latin typeface="Lucida Console" charset="0"/>
                <a:ea typeface="Lucida Console" charset="0"/>
                <a:cs typeface="Lucida Console" charset="0"/>
              </a:rPr>
              <a:t>// search for pattern starting at text[i]</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(j = 0; j &lt; M; j++)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smtClean="0">
                <a:latin typeface="Lucida Console" charset="0"/>
                <a:ea typeface="Lucida Console" charset="0"/>
                <a:cs typeface="Lucida Console" charset="0"/>
              </a:rPr>
              <a:t>        </a:t>
            </a:r>
            <a:r>
              <a:rPr sz="2400" dirty="0" smtClean="0">
                <a:solidFill>
                  <a:schemeClr val="accent5">
                    <a:lumMod val="75000"/>
                  </a:schemeClr>
                </a:solidFill>
                <a:uFill>
                  <a:solidFill>
                    <a:srgbClr val="FF2600"/>
                  </a:solidFill>
                </a:uFill>
                <a:latin typeface="Lucida Console" charset="0"/>
                <a:ea typeface="Lucida Console" charset="0"/>
                <a:cs typeface="Lucida Console" charset="0"/>
              </a:rPr>
              <a:t>// Count each char comparison as 1 unit of work</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smtClean="0">
                <a:latin typeface="Lucida Console" charset="0"/>
                <a:ea typeface="Lucida Console" charset="0"/>
                <a:cs typeface="Lucida Console" charset="0"/>
              </a:rPr>
              <a:t>        if (text[i+j] != pattern[j]) break;</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smtClean="0">
                <a:latin typeface="Lucida Console" charset="0"/>
                <a:ea typeface="Lucida Console" charset="0"/>
                <a:cs typeface="Lucida Console" charset="0"/>
              </a:rPr>
              <a:t>      </a:t>
            </a:r>
            <a:r>
              <a:rPr sz="2400" dirty="0">
                <a:latin typeface="Lucida Console" charset="0"/>
                <a:ea typeface="Lucida Console" charset="0"/>
                <a:cs typeface="Lucida Console" charset="0"/>
              </a:rPr>
              <a:t>} </a:t>
            </a:r>
            <a:r>
              <a:rPr sz="2400" dirty="0">
                <a:solidFill>
                  <a:schemeClr val="accent5">
                    <a:lumMod val="75000"/>
                  </a:schemeClr>
                </a:solidFill>
                <a:latin typeface="Lucida Console" charset="0"/>
                <a:ea typeface="Lucida Console" charset="0"/>
                <a:cs typeface="Lucida Console" charset="0"/>
              </a:rPr>
              <a:t>// for (j = ...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(j == M) found = true; </a:t>
            </a:r>
            <a:r>
              <a:rPr sz="2400" dirty="0">
                <a:solidFill>
                  <a:schemeClr val="accent5">
                    <a:lumMod val="75000"/>
                  </a:schemeClr>
                </a:solidFill>
                <a:latin typeface="Lucida Console" charset="0"/>
                <a:ea typeface="Lucida Console" charset="0"/>
                <a:cs typeface="Lucida Console" charset="0"/>
              </a:rPr>
              <a:t>// found at offset i</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return found;                            </a:t>
            </a:r>
          </a:p>
          <a:p>
            <a:pPr marL="0" marR="39686" indent="0" defTabSz="914400">
              <a:lnSpc>
                <a:spcPct val="80000"/>
              </a:lnSpc>
              <a:spcBef>
                <a:spcPts val="1400"/>
              </a:spcBef>
              <a:buSzPct val="100000"/>
              <a:buNone/>
              <a:defRPr sz="2200"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0" marR="39686" indent="0" defTabSz="914400">
              <a:lnSpc>
                <a:spcPct val="80000"/>
              </a:lnSpc>
              <a:spcBef>
                <a:spcPts val="1400"/>
              </a:spcBef>
              <a:buClr>
                <a:srgbClr val="000000"/>
              </a:buClr>
              <a:buSzTx/>
              <a:buNone/>
              <a:defRPr sz="2400" b="1">
                <a:solidFill>
                  <a:srgbClr val="0433FF"/>
                </a:solidFill>
                <a:uFill>
                  <a:solidFill>
                    <a:srgbClr val="0433FF"/>
                  </a:solidFill>
                </a:uFill>
                <a:latin typeface="Comic Sans MS"/>
                <a:ea typeface="Comic Sans MS"/>
                <a:cs typeface="Comic Sans MS"/>
                <a:sym typeface="Comic Sans MS"/>
              </a:defRPr>
            </a:pPr>
            <a:r>
              <a:rPr sz="2400" dirty="0">
                <a:latin typeface="Lucida Console" charset="0"/>
                <a:ea typeface="Lucida Console" charset="0"/>
                <a:cs typeface="Lucida Console" charset="0"/>
              </a:rPr>
              <a:t>   </a:t>
            </a:r>
          </a:p>
        </p:txBody>
      </p:sp>
      <p:sp>
        <p:nvSpPr>
          <p:cNvPr id="1046" name="Shape 1046"/>
          <p:cNvSpPr>
            <a:spLocks noGrp="1"/>
          </p:cNvSpPr>
          <p:nvPr>
            <p:ph type="sldNum" sz="quarter" idx="2"/>
          </p:nvPr>
        </p:nvSpPr>
        <p:spPr>
          <a:xfrm>
            <a:off x="493081" y="9268177"/>
            <a:ext cx="485114"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64</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Shape 104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50" name="Shape 105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52" name="Shape 1052"/>
          <p:cNvSpPr>
            <a:spLocks noGrp="1"/>
          </p:cNvSpPr>
          <p:nvPr>
            <p:ph type="title"/>
          </p:nvPr>
        </p:nvSpPr>
        <p:spPr>
          <a:xfrm>
            <a:off x="756355" y="-1"/>
            <a:ext cx="11464996" cy="1320801"/>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rPr dirty="0" smtClean="0"/>
              <a:t>V1</a:t>
            </a:r>
            <a:r>
              <a:rPr lang="en-US" dirty="0" smtClean="0"/>
              <a:t>: free of data races</a:t>
            </a:r>
            <a:endParaRPr dirty="0"/>
          </a:p>
        </p:txBody>
      </p:sp>
      <p:sp>
        <p:nvSpPr>
          <p:cNvPr id="1053" name="Shape 1053"/>
          <p:cNvSpPr>
            <a:spLocks noGrp="1"/>
          </p:cNvSpPr>
          <p:nvPr>
            <p:ph type="body" idx="1"/>
          </p:nvPr>
        </p:nvSpPr>
        <p:spPr>
          <a:xfrm>
            <a:off x="1063360" y="1590105"/>
            <a:ext cx="12210063" cy="7459699"/>
          </a:xfrm>
          <a:prstGeom prst="rect">
            <a:avLst/>
          </a:prstGeom>
        </p:spPr>
        <p:txBody>
          <a:bodyPr lIns="72248" tIns="72248" rIns="72248" bIns="72248" anchor="t"/>
          <a:lstStyle/>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solidFill>
                  <a:schemeClr val="accent5">
                    <a:lumMod val="75000"/>
                  </a:schemeClr>
                </a:solidFill>
                <a:latin typeface="Lucida Console" charset="0"/>
                <a:ea typeface="Lucida Console" charset="0"/>
                <a:cs typeface="Lucida Console" charset="0"/>
              </a:rPr>
              <a:t>// Count all occurrences</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final FinishAccumulator ac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newFinishAccumulator</a:t>
            </a:r>
            <a:r>
              <a:rPr dirty="0">
                <a:latin typeface="Lucida Console" charset="0"/>
                <a:ea typeface="Lucida Console" charset="0"/>
                <a:cs typeface="Lucida Console" charset="0"/>
              </a:rPr>
              <a:t>(Operator.SUM, int.class);</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solidFill>
                  <a:srgbClr val="0433FF"/>
                </a:solidFill>
                <a:latin typeface="Lucida Console" charset="0"/>
                <a:ea typeface="Lucida Console" charset="0"/>
                <a:cs typeface="Lucida Console" charset="0"/>
              </a:rPr>
              <a:t>finish</a:t>
            </a:r>
            <a:r>
              <a:rPr dirty="0">
                <a:latin typeface="Lucida Console" charset="0"/>
                <a:ea typeface="Lucida Console" charset="0"/>
                <a:cs typeface="Lucida Console" charset="0"/>
              </a:rPr>
              <a:t>(ac, ()-&gt;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(int i = 0; i &lt;= N - M; i++)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async</a:t>
            </a:r>
            <a:r>
              <a:rPr dirty="0">
                <a:latin typeface="Lucida Console" charset="0"/>
                <a:ea typeface="Lucida Console" charset="0"/>
                <a:cs typeface="Lucida Console" charset="0"/>
              </a:rPr>
              <a:t>(() -&gt;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int j;</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(j = 0; j &lt; M; 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(text[i+j] != pattern[j])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break;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(j == M)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ac.</a:t>
            </a:r>
            <a:r>
              <a:rPr dirty="0">
                <a:solidFill>
                  <a:srgbClr val="0433FF"/>
                </a:solidFill>
                <a:latin typeface="Lucida Console" charset="0"/>
                <a:ea typeface="Lucida Console" charset="0"/>
                <a:cs typeface="Lucida Console" charset="0"/>
              </a:rPr>
              <a:t>put</a:t>
            </a:r>
            <a:r>
              <a:rPr dirty="0">
                <a:latin typeface="Lucida Console" charset="0"/>
                <a:ea typeface="Lucida Console" charset="0"/>
                <a:cs typeface="Lucida Console" charset="0"/>
              </a:rPr>
              <a:t>(1); </a:t>
            </a:r>
            <a:r>
              <a:rPr dirty="0">
                <a:solidFill>
                  <a:schemeClr val="accent5">
                    <a:lumMod val="75000"/>
                  </a:schemeClr>
                </a:solidFill>
                <a:latin typeface="Lucida Console" charset="0"/>
                <a:ea typeface="Lucida Console" charset="0"/>
                <a:cs typeface="Lucida Console" charset="0"/>
              </a:rPr>
              <a:t>// found</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print a.</a:t>
            </a:r>
            <a:r>
              <a:rPr dirty="0">
                <a:solidFill>
                  <a:srgbClr val="0433FF"/>
                </a:solidFill>
                <a:latin typeface="Lucida Console" charset="0"/>
                <a:ea typeface="Lucida Console" charset="0"/>
                <a:cs typeface="Lucida Console" charset="0"/>
              </a:rPr>
              <a:t>get</a:t>
            </a:r>
            <a:r>
              <a:rPr dirty="0">
                <a:latin typeface="Lucida Console" charset="0"/>
                <a:ea typeface="Lucida Console" charset="0"/>
                <a:cs typeface="Lucida Console" charset="0"/>
              </a:rPr>
              <a:t>();</a:t>
            </a:r>
          </a:p>
        </p:txBody>
      </p:sp>
      <p:sp>
        <p:nvSpPr>
          <p:cNvPr id="1054" name="Shape 1054"/>
          <p:cNvSpPr>
            <a:spLocks noGrp="1"/>
          </p:cNvSpPr>
          <p:nvPr>
            <p:ph type="sldNum" sz="quarter" idx="2"/>
          </p:nvPr>
        </p:nvSpPr>
        <p:spPr>
          <a:xfrm>
            <a:off x="493080" y="9268177"/>
            <a:ext cx="570279"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65</a:t>
            </a:fld>
            <a:endParaRPr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58" name="Shape 105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60" name="Shape 1060"/>
          <p:cNvSpPr>
            <a:spLocks noGrp="1"/>
          </p:cNvSpPr>
          <p:nvPr>
            <p:ph type="title"/>
          </p:nvPr>
        </p:nvSpPr>
        <p:spPr>
          <a:xfrm>
            <a:off x="756355" y="-1"/>
            <a:ext cx="11464996" cy="1320801"/>
          </a:xfrm>
          <a:prstGeom prst="rect">
            <a:avLst/>
          </a:prstGeom>
        </p:spPr>
        <p:txBody>
          <a:bodyPr lIns="72248" tIns="72248" rIns="72248" bIns="72248" anchor="b"/>
          <a:lstStyle/>
          <a:p>
            <a:pPr marL="39686" marR="39686" defTabSz="914400">
              <a:lnSpc>
                <a:spcPct val="85000"/>
              </a:lnSpc>
              <a:defRPr sz="4400" b="1">
                <a:solidFill>
                  <a:srgbClr val="004C46"/>
                </a:solidFill>
                <a:uFill>
                  <a:solidFill>
                    <a:srgbClr val="004C46"/>
                  </a:solidFill>
                </a:uFill>
                <a:latin typeface="Arial"/>
                <a:ea typeface="Arial"/>
                <a:cs typeface="Arial"/>
                <a:sym typeface="Arial"/>
              </a:defRPr>
            </a:pPr>
            <a:r>
              <a:rPr dirty="0" smtClean="0"/>
              <a:t>V</a:t>
            </a:r>
            <a:r>
              <a:rPr lang="en-US" dirty="0" smtClean="0"/>
              <a:t>2: “benign” data-race (still deterministic)</a:t>
            </a:r>
            <a:endParaRPr dirty="0"/>
          </a:p>
        </p:txBody>
      </p:sp>
      <p:sp>
        <p:nvSpPr>
          <p:cNvPr id="1061" name="Shape 1061"/>
          <p:cNvSpPr>
            <a:spLocks noGrp="1"/>
          </p:cNvSpPr>
          <p:nvPr>
            <p:ph type="body" idx="1"/>
          </p:nvPr>
        </p:nvSpPr>
        <p:spPr>
          <a:xfrm>
            <a:off x="2644802" y="1998979"/>
            <a:ext cx="8880891" cy="6485750"/>
          </a:xfrm>
          <a:prstGeom prst="rect">
            <a:avLst/>
          </a:prstGeom>
        </p:spPr>
        <p:txBody>
          <a:bodyPr lIns="72248" tIns="72248" rIns="72248" bIns="72248" anchor="t"/>
          <a:lstStyle/>
          <a:p>
            <a:pPr marL="382587" marR="39686" lvl="1" indent="0" defTabSz="914400">
              <a:lnSpc>
                <a:spcPct val="90000"/>
              </a:lnSpc>
              <a:spcBef>
                <a:spcPts val="700"/>
              </a:spcBef>
              <a:buSzPct val="100000"/>
              <a:buNone/>
              <a:defRPr sz="2400" b="1">
                <a:solidFill>
                  <a:srgbClr val="FF2600"/>
                </a:solidFill>
                <a:uFill>
                  <a:solidFill>
                    <a:srgbClr val="FF2600"/>
                  </a:solidFill>
                </a:uFill>
                <a:latin typeface="Courier"/>
                <a:ea typeface="Courier"/>
                <a:cs typeface="Courier"/>
                <a:sym typeface="Courier"/>
              </a:defRPr>
            </a:pPr>
            <a:r>
              <a:rPr dirty="0">
                <a:solidFill>
                  <a:schemeClr val="accent5">
                    <a:lumMod val="75000"/>
                  </a:schemeClr>
                </a:solidFill>
                <a:latin typeface="Lucida Console" charset="0"/>
                <a:ea typeface="Lucida Console" charset="0"/>
                <a:cs typeface="Lucida Console" charset="0"/>
              </a:rPr>
              <a:t>// Existence of an occurrence</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boolean[] found = {false};</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solidFill>
                  <a:srgbClr val="0433FF"/>
                </a:solidFill>
                <a:latin typeface="Lucida Console" charset="0"/>
                <a:ea typeface="Lucida Console" charset="0"/>
                <a:cs typeface="Lucida Console" charset="0"/>
              </a:rPr>
              <a:t>finish</a:t>
            </a:r>
            <a:r>
              <a:rPr dirty="0">
                <a:latin typeface="Lucida Console" charset="0"/>
                <a:ea typeface="Lucida Console" charset="0"/>
                <a:cs typeface="Lucida Console" charset="0"/>
              </a:rPr>
              <a:t>(() -&gt;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(int i = 0; i &lt;= N - M; i++)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async</a:t>
            </a:r>
            <a:r>
              <a:rPr dirty="0">
                <a:latin typeface="Lucida Console" charset="0"/>
                <a:ea typeface="Lucida Console" charset="0"/>
                <a:cs typeface="Lucida Console" charset="0"/>
              </a:rPr>
              <a:t>(() -&gt;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(j = 0; j &lt; M; 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(text[i+j] != pattern[j])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break;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(j == M)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found[0] = true;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print found[0]</a:t>
            </a:r>
          </a:p>
        </p:txBody>
      </p:sp>
      <p:sp>
        <p:nvSpPr>
          <p:cNvPr id="1062" name="Shape 1062"/>
          <p:cNvSpPr>
            <a:spLocks noGrp="1"/>
          </p:cNvSpPr>
          <p:nvPr>
            <p:ph type="sldNum" sz="quarter" idx="2"/>
          </p:nvPr>
        </p:nvSpPr>
        <p:spPr>
          <a:xfrm>
            <a:off x="493080" y="9268177"/>
            <a:ext cx="506379"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66</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Shape 106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66" name="Shape 106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68" name="Shape 106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dirty="0" smtClean="0"/>
              <a:t>V3</a:t>
            </a:r>
            <a:r>
              <a:rPr lang="en-US" dirty="0" smtClean="0"/>
              <a:t>: not functionally deterministic</a:t>
            </a:r>
            <a:endParaRPr dirty="0"/>
          </a:p>
        </p:txBody>
      </p:sp>
      <p:sp>
        <p:nvSpPr>
          <p:cNvPr id="1069" name="Shape 1069"/>
          <p:cNvSpPr>
            <a:spLocks noGrp="1"/>
          </p:cNvSpPr>
          <p:nvPr>
            <p:ph type="body" idx="1"/>
          </p:nvPr>
        </p:nvSpPr>
        <p:spPr>
          <a:xfrm>
            <a:off x="1821344" y="2228216"/>
            <a:ext cx="9661819" cy="6046749"/>
          </a:xfrm>
          <a:prstGeom prst="rect">
            <a:avLst/>
          </a:prstGeom>
        </p:spPr>
        <p:txBody>
          <a:bodyPr lIns="72248" tIns="72248" rIns="72248" bIns="72248" anchor="t"/>
          <a:lstStyle/>
          <a:p>
            <a:pPr marL="0" marR="39686" lvl="1" indent="0" defTabSz="914400">
              <a:lnSpc>
                <a:spcPct val="90000"/>
              </a:lnSpc>
              <a:spcBef>
                <a:spcPts val="700"/>
              </a:spcBef>
              <a:buSzTx/>
              <a:buNone/>
              <a:defRPr sz="2400" b="1">
                <a:solidFill>
                  <a:srgbClr val="0433FF"/>
                </a:solidFill>
                <a:uFill>
                  <a:solidFill>
                    <a:srgbClr val="0433FF"/>
                  </a:solidFill>
                </a:uFill>
                <a:latin typeface="Courier"/>
                <a:ea typeface="Courier"/>
                <a:cs typeface="Courier"/>
                <a:sym typeface="Courier"/>
              </a:defRPr>
            </a:pPr>
            <a:r>
              <a:rPr dirty="0">
                <a:solidFill>
                  <a:schemeClr val="accent5">
                    <a:lumMod val="75000"/>
                  </a:schemeClr>
                </a:solidFill>
                <a:latin typeface="Lucida Console" charset="0"/>
                <a:ea typeface="Lucida Console" charset="0"/>
                <a:cs typeface="Lucida Console" charset="0"/>
              </a:rPr>
              <a:t>  </a:t>
            </a:r>
            <a:r>
              <a:rPr dirty="0" smtClean="0">
                <a:solidFill>
                  <a:schemeClr val="accent5">
                    <a:lumMod val="75000"/>
                  </a:schemeClr>
                </a:solidFill>
                <a:uFill>
                  <a:solidFill>
                    <a:srgbClr val="FF2600"/>
                  </a:solidFill>
                </a:uFill>
                <a:latin typeface="Lucida Console" charset="0"/>
                <a:ea typeface="Lucida Console" charset="0"/>
                <a:cs typeface="Lucida Console" charset="0"/>
              </a:rPr>
              <a:t>// </a:t>
            </a:r>
            <a:r>
              <a:rPr dirty="0">
                <a:solidFill>
                  <a:schemeClr val="accent5">
                    <a:lumMod val="75000"/>
                  </a:schemeClr>
                </a:solidFill>
                <a:uFill>
                  <a:solidFill>
                    <a:srgbClr val="FF2600"/>
                  </a:solidFill>
                </a:uFill>
                <a:latin typeface="Lucida Console" charset="0"/>
                <a:ea typeface="Lucida Console" charset="0"/>
                <a:cs typeface="Lucida Console" charset="0"/>
              </a:rPr>
              <a:t>Index of an occurrence</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static int index = -1; </a:t>
            </a:r>
            <a:r>
              <a:rPr dirty="0">
                <a:solidFill>
                  <a:schemeClr val="accent5">
                    <a:lumMod val="75000"/>
                  </a:schemeClr>
                </a:solidFill>
                <a:latin typeface="Lucida Console" charset="0"/>
                <a:ea typeface="Lucida Console" charset="0"/>
                <a:cs typeface="Lucida Console" charset="0"/>
              </a:rPr>
              <a:t>// static field</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solidFill>
                  <a:srgbClr val="0433FF"/>
                </a:solidFill>
                <a:latin typeface="Lucida Console" charset="0"/>
                <a:ea typeface="Lucida Console" charset="0"/>
                <a:cs typeface="Lucida Console" charset="0"/>
              </a:rPr>
              <a:t>finish</a:t>
            </a:r>
            <a:r>
              <a:rPr dirty="0">
                <a:latin typeface="Lucida Console" charset="0"/>
                <a:ea typeface="Lucida Console" charset="0"/>
                <a:cs typeface="Lucida Console" charset="0"/>
              </a:rPr>
              <a:t>(() -&gt;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(int i = 0; i &lt;= N - M; i++)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r>
              <a:rPr dirty="0">
                <a:solidFill>
                  <a:srgbClr val="0433FF"/>
                </a:solidFill>
                <a:latin typeface="Lucida Console" charset="0"/>
                <a:ea typeface="Lucida Console" charset="0"/>
                <a:cs typeface="Lucida Console" charset="0"/>
              </a:rPr>
              <a:t>async</a:t>
            </a:r>
            <a:r>
              <a:rPr dirty="0">
                <a:latin typeface="Lucida Console" charset="0"/>
                <a:ea typeface="Lucida Console" charset="0"/>
                <a:cs typeface="Lucida Console" charset="0"/>
              </a:rPr>
              <a:t>(() -&gt; {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for (j = 0; j &lt; M; 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(text[i+j] != pattern[j])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break;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if (j == M)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index = i; </a:t>
            </a:r>
            <a:r>
              <a:rPr dirty="0">
                <a:solidFill>
                  <a:schemeClr val="accent5">
                    <a:lumMod val="75000"/>
                  </a:schemeClr>
                </a:solidFill>
                <a:latin typeface="Lucida Console" charset="0"/>
                <a:ea typeface="Lucida Console" charset="0"/>
                <a:cs typeface="Lucida Console" charset="0"/>
              </a:rPr>
              <a:t>// found at i</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    });</a:t>
            </a:r>
          </a:p>
          <a:p>
            <a:pPr marL="382587" marR="39686" lvl="1" indent="0" defTabSz="914400">
              <a:lnSpc>
                <a:spcPct val="90000"/>
              </a:lnSpc>
              <a:spcBef>
                <a:spcPts val="700"/>
              </a:spcBef>
              <a:buSzPct val="100000"/>
              <a:buNone/>
              <a:defRPr sz="2400" b="1">
                <a:uFill>
                  <a:solidFill>
                    <a:srgbClr val="000000"/>
                  </a:solidFill>
                </a:uFill>
                <a:latin typeface="Courier"/>
                <a:ea typeface="Courier"/>
                <a:cs typeface="Courier"/>
                <a:sym typeface="Courier"/>
              </a:defRPr>
            </a:pPr>
            <a:r>
              <a:rPr dirty="0">
                <a:latin typeface="Lucida Console" charset="0"/>
                <a:ea typeface="Lucida Console" charset="0"/>
                <a:cs typeface="Lucida Console" charset="0"/>
              </a:rPr>
              <a:t>});</a:t>
            </a:r>
          </a:p>
        </p:txBody>
      </p:sp>
      <p:sp>
        <p:nvSpPr>
          <p:cNvPr id="1070" name="Shape 1070"/>
          <p:cNvSpPr>
            <a:spLocks noGrp="1"/>
          </p:cNvSpPr>
          <p:nvPr>
            <p:ph type="sldNum" sz="quarter" idx="2"/>
          </p:nvPr>
        </p:nvSpPr>
        <p:spPr>
          <a:xfrm>
            <a:off x="493081" y="9268177"/>
            <a:ext cx="485114"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67</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74" name="Shape 107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76" name="Shape 1076"/>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dirty="0" smtClean="0"/>
              <a:t>V4</a:t>
            </a:r>
            <a:r>
              <a:rPr lang="en-US" dirty="0" smtClean="0"/>
              <a:t>: not structurally </a:t>
            </a:r>
            <a:r>
              <a:rPr dirty="0" smtClean="0"/>
              <a:t>deterministic</a:t>
            </a:r>
            <a:endParaRPr dirty="0"/>
          </a:p>
        </p:txBody>
      </p:sp>
      <p:sp>
        <p:nvSpPr>
          <p:cNvPr id="1078" name="Shape 1078"/>
          <p:cNvSpPr>
            <a:spLocks noGrp="1"/>
          </p:cNvSpPr>
          <p:nvPr>
            <p:ph type="body" idx="1"/>
          </p:nvPr>
        </p:nvSpPr>
        <p:spPr>
          <a:xfrm>
            <a:off x="1984428" y="1509403"/>
            <a:ext cx="9668856" cy="7447202"/>
          </a:xfrm>
          <a:prstGeom prst="rect">
            <a:avLst/>
          </a:prstGeom>
        </p:spPr>
        <p:txBody>
          <a:bodyPr lIns="72248" tIns="72248" rIns="72248" bIns="72248" anchor="t">
            <a:noAutofit/>
          </a:bodyPr>
          <a:lstStyle/>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static boolean found = false; </a:t>
            </a:r>
            <a:r>
              <a:rPr sz="2400" dirty="0">
                <a:solidFill>
                  <a:schemeClr val="accent5">
                    <a:lumMod val="75000"/>
                  </a:schemeClr>
                </a:solidFill>
                <a:latin typeface="Lucida Console" charset="0"/>
                <a:ea typeface="Lucida Console" charset="0"/>
                <a:cs typeface="Lucida Console" charset="0"/>
              </a:rPr>
              <a:t>//static field</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finish</a:t>
            </a:r>
            <a:r>
              <a:rPr sz="2400" dirty="0">
                <a:latin typeface="Lucida Console" charset="0"/>
                <a:ea typeface="Lucida Console" charset="0"/>
                <a:cs typeface="Lucida Console" charset="0"/>
              </a:rPr>
              <a:t>(() -&gt;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i &lt;= N - M; i++)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(found)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break; </a:t>
            </a:r>
            <a:r>
              <a:rPr sz="2400" dirty="0">
                <a:solidFill>
                  <a:schemeClr val="accent5">
                    <a:lumMod val="75000"/>
                  </a:schemeClr>
                </a:solidFill>
                <a:latin typeface="Lucida Console" charset="0"/>
                <a:ea typeface="Lucida Console" charset="0"/>
                <a:cs typeface="Lucida Console" charset="0"/>
              </a:rPr>
              <a:t>// Eureka!</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async</a:t>
            </a:r>
            <a:r>
              <a:rPr sz="2400" dirty="0">
                <a:latin typeface="Lucida Console" charset="0"/>
                <a:ea typeface="Lucida Console" charset="0"/>
                <a:cs typeface="Lucida Console" charset="0"/>
              </a:rPr>
              <a:t>(() -&gt; {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(j = 0; j &lt; M; j++)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(text[i+j] != pattern[j])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break;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(j == M)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found = true;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 </a:t>
            </a:r>
            <a:r>
              <a:rPr sz="2400" dirty="0">
                <a:solidFill>
                  <a:schemeClr val="accent5">
                    <a:lumMod val="75000"/>
                  </a:schemeClr>
                </a:solidFill>
                <a:latin typeface="Lucida Console" charset="0"/>
                <a:ea typeface="Lucida Console" charset="0"/>
                <a:cs typeface="Lucida Console" charset="0"/>
              </a:rPr>
              <a:t>// async</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29024" marR="34130" lvl="1" indent="0" defTabSz="786384">
              <a:lnSpc>
                <a:spcPct val="110000"/>
              </a:lnSpc>
              <a:spcBef>
                <a:spcPts val="600"/>
              </a:spcBef>
              <a:buSzPct val="100000"/>
              <a:buNone/>
              <a:defRPr sz="206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75000"/>
                  </a:schemeClr>
                </a:solidFill>
                <a:latin typeface="Lucida Console" charset="0"/>
                <a:ea typeface="Lucida Console" charset="0"/>
                <a:cs typeface="Lucida Console" charset="0"/>
              </a:rPr>
              <a:t>// finish-for</a:t>
            </a:r>
          </a:p>
        </p:txBody>
      </p:sp>
      <p:sp>
        <p:nvSpPr>
          <p:cNvPr id="1077" name="Shape 1077"/>
          <p:cNvSpPr>
            <a:spLocks noGrp="1"/>
          </p:cNvSpPr>
          <p:nvPr>
            <p:ph type="sldNum" sz="quarter" idx="2"/>
          </p:nvPr>
        </p:nvSpPr>
        <p:spPr>
          <a:xfrm>
            <a:off x="493081" y="9268177"/>
            <a:ext cx="442584" cy="301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68</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Shape 108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82" name="Shape 108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84" name="Shape 108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dirty="0"/>
              <a:t>V5: </a:t>
            </a:r>
            <a:r>
              <a:rPr lang="en-US" dirty="0" smtClean="0"/>
              <a:t>not functionally or structurally det.</a:t>
            </a:r>
            <a:endParaRPr dirty="0"/>
          </a:p>
        </p:txBody>
      </p:sp>
      <p:sp>
        <p:nvSpPr>
          <p:cNvPr id="1086" name="Shape 1086"/>
          <p:cNvSpPr>
            <a:spLocks noGrp="1"/>
          </p:cNvSpPr>
          <p:nvPr>
            <p:ph type="body" idx="1"/>
          </p:nvPr>
        </p:nvSpPr>
        <p:spPr>
          <a:xfrm>
            <a:off x="2258223" y="1689946"/>
            <a:ext cx="8456743" cy="7123290"/>
          </a:xfrm>
          <a:prstGeom prst="rect">
            <a:avLst/>
          </a:prstGeom>
        </p:spPr>
        <p:txBody>
          <a:bodyPr lIns="72248" tIns="72248" rIns="72248" bIns="72248" anchor="t">
            <a:noAutofit/>
          </a:bodyPr>
          <a:lstStyle/>
          <a:p>
            <a:pPr marL="348155" marR="36115" lvl="1" indent="0" defTabSz="832104">
              <a:lnSpc>
                <a:spcPct val="9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static int index = -1; </a:t>
            </a:r>
            <a:r>
              <a:rPr sz="2400" dirty="0">
                <a:solidFill>
                  <a:schemeClr val="accent5">
                    <a:lumMod val="75000"/>
                  </a:schemeClr>
                </a:solidFill>
                <a:latin typeface="Lucida Console" charset="0"/>
                <a:ea typeface="Lucida Console" charset="0"/>
                <a:cs typeface="Lucida Console" charset="0"/>
              </a:rPr>
              <a:t>// static field</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solidFill>
                  <a:srgbClr val="0433FF"/>
                </a:solidFill>
                <a:uFill>
                  <a:solidFill>
                    <a:srgbClr val="0433FF"/>
                  </a:solidFill>
                </a:uFill>
                <a:latin typeface="Lucida Console" charset="0"/>
                <a:ea typeface="Lucida Console" charset="0"/>
                <a:cs typeface="Lucida Console" charset="0"/>
              </a:rPr>
              <a:t>finish</a:t>
            </a:r>
            <a:r>
              <a:rPr sz="2400" dirty="0">
                <a:latin typeface="Lucida Console" charset="0"/>
                <a:ea typeface="Lucida Console" charset="0"/>
                <a:cs typeface="Lucida Console" charset="0"/>
              </a:rPr>
              <a:t>(() -&gt;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(int i = 0; i &lt;= N - M; i++)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a:t>
            </a:r>
            <a:r>
              <a:rPr sz="2400" dirty="0" smtClean="0">
                <a:latin typeface="Lucida Console" charset="0"/>
                <a:ea typeface="Lucida Console" charset="0"/>
                <a:cs typeface="Lucida Console" charset="0"/>
              </a:rPr>
              <a:t>(</a:t>
            </a:r>
            <a:r>
              <a:rPr lang="en-US" sz="2400" dirty="0" smtClean="0">
                <a:latin typeface="Lucida Console" charset="0"/>
                <a:ea typeface="Lucida Console" charset="0"/>
                <a:cs typeface="Lucida Console" charset="0"/>
              </a:rPr>
              <a:t>index != -1</a:t>
            </a:r>
            <a:r>
              <a:rPr sz="2400" dirty="0" smtClean="0">
                <a:latin typeface="Lucida Console" charset="0"/>
                <a:ea typeface="Lucida Console" charset="0"/>
                <a:cs typeface="Lucida Console" charset="0"/>
              </a:rPr>
              <a:t>) </a:t>
            </a:r>
            <a:endParaRPr sz="2400" dirty="0">
              <a:latin typeface="Lucida Console" charset="0"/>
              <a:ea typeface="Lucida Console" charset="0"/>
              <a:cs typeface="Lucida Console" charset="0"/>
            </a:endParaRP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break; </a:t>
            </a:r>
            <a:r>
              <a:rPr sz="2400" dirty="0">
                <a:solidFill>
                  <a:schemeClr val="accent5">
                    <a:lumMod val="75000"/>
                  </a:schemeClr>
                </a:solidFill>
                <a:latin typeface="Lucida Console" charset="0"/>
                <a:ea typeface="Lucida Console" charset="0"/>
                <a:cs typeface="Lucida Console" charset="0"/>
              </a:rPr>
              <a:t>// Eureka!</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rgbClr val="0433FF"/>
                </a:solidFill>
                <a:uFill>
                  <a:solidFill>
                    <a:srgbClr val="0433FF"/>
                  </a:solidFill>
                </a:uFill>
                <a:latin typeface="Lucida Console" charset="0"/>
                <a:ea typeface="Lucida Console" charset="0"/>
                <a:cs typeface="Lucida Console" charset="0"/>
              </a:rPr>
              <a:t>async</a:t>
            </a:r>
            <a:r>
              <a:rPr sz="2400" dirty="0">
                <a:latin typeface="Lucida Console" charset="0"/>
                <a:ea typeface="Lucida Console" charset="0"/>
                <a:cs typeface="Lucida Console" charset="0"/>
              </a:rPr>
              <a:t>(() -&gt; {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for (j = 0; j &lt; M; j++)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(text[i+j] != pattern[j])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break;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if (j == M)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index = i;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 </a:t>
            </a:r>
            <a:r>
              <a:rPr sz="2400" dirty="0">
                <a:solidFill>
                  <a:schemeClr val="accent5">
                    <a:lumMod val="75000"/>
                  </a:schemeClr>
                </a:solidFill>
                <a:latin typeface="Lucida Console" charset="0"/>
                <a:ea typeface="Lucida Console" charset="0"/>
                <a:cs typeface="Lucida Console" charset="0"/>
              </a:rPr>
              <a:t>// async</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p>
          <a:p>
            <a:pPr marL="348155" marR="36115" lvl="1" indent="0" defTabSz="832104">
              <a:lnSpc>
                <a:spcPct val="110000"/>
              </a:lnSpc>
              <a:spcBef>
                <a:spcPts val="600"/>
              </a:spcBef>
              <a:buSzPct val="100000"/>
              <a:buNone/>
              <a:defRPr sz="2184" b="1">
                <a:uFill>
                  <a:solidFill>
                    <a:srgbClr val="000000"/>
                  </a:solidFill>
                </a:uFill>
                <a:latin typeface="Courier"/>
                <a:ea typeface="Courier"/>
                <a:cs typeface="Courier"/>
                <a:sym typeface="Courier"/>
              </a:defRPr>
            </a:pPr>
            <a:r>
              <a:rPr sz="2400" dirty="0">
                <a:latin typeface="Lucida Console" charset="0"/>
                <a:ea typeface="Lucida Console" charset="0"/>
                <a:cs typeface="Lucida Console" charset="0"/>
              </a:rPr>
              <a:t>}); </a:t>
            </a:r>
            <a:r>
              <a:rPr sz="2400" dirty="0">
                <a:solidFill>
                  <a:schemeClr val="accent5">
                    <a:lumMod val="75000"/>
                  </a:schemeClr>
                </a:solidFill>
                <a:latin typeface="Lucida Console" charset="0"/>
                <a:ea typeface="Lucida Console" charset="0"/>
                <a:cs typeface="Lucida Console" charset="0"/>
              </a:rPr>
              <a:t>// finish-for</a:t>
            </a:r>
          </a:p>
        </p:txBody>
      </p:sp>
      <p:sp>
        <p:nvSpPr>
          <p:cNvPr id="1085" name="Shape 1085"/>
          <p:cNvSpPr>
            <a:spLocks noGrp="1"/>
          </p:cNvSpPr>
          <p:nvPr>
            <p:ph type="sldNum" sz="quarter" idx="2"/>
          </p:nvPr>
        </p:nvSpPr>
        <p:spPr>
          <a:xfrm>
            <a:off x="493080" y="9268178"/>
            <a:ext cx="527645" cy="27986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69</a:t>
            </a:fld>
            <a:endParaRPr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1" name="Shape 17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74" name="Shape 174"/>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175" name="Shape 175"/>
          <p:cNvSpPr>
            <a:spLocks noGrp="1"/>
          </p:cNvSpPr>
          <p:nvPr>
            <p:ph type="body" idx="1"/>
          </p:nvPr>
        </p:nvSpPr>
        <p:spPr>
          <a:xfrm>
            <a:off x="747324" y="1481102"/>
            <a:ext cx="12210063" cy="7423574"/>
          </a:xfrm>
          <a:prstGeom prst="rect">
            <a:avLst/>
          </a:prstGeom>
        </p:spPr>
        <p:txBody>
          <a:bodyPr lIns="72248" tIns="72248" rIns="72248" bIns="72248" anchor="t"/>
          <a:lstStyle/>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solidFill>
                  <a:schemeClr val="accent5">
                    <a:lumMod val="75000"/>
                  </a:schemeClr>
                </a:solidFill>
              </a:rPr>
              <a:t>Task </a:t>
            </a:r>
            <a:r>
              <a:rPr dirty="0">
                <a:solidFill>
                  <a:schemeClr val="accent5">
                    <a:lumMod val="75000"/>
                  </a:schemeClr>
                </a:solidFill>
              </a:rPr>
              <a:t>and Loop-level Parallelism (Async, Finish, </a:t>
            </a:r>
            <a:r>
              <a:rPr dirty="0" smtClean="0">
                <a:solidFill>
                  <a:schemeClr val="accent5">
                    <a:lumMod val="75000"/>
                  </a:schemeClr>
                </a:solidFill>
              </a:rPr>
              <a:t>Forall)</a:t>
            </a:r>
            <a:endParaRPr lang="en-US" dirty="0" smtClean="0">
              <a:solidFill>
                <a:schemeClr val="accent5">
                  <a:lumMod val="75000"/>
                </a:schemeClr>
              </a:solidFill>
            </a:endParaRPr>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Futures</a:t>
            </a:r>
            <a:endParaRPr lang="en-US" dirty="0" smtClean="0"/>
          </a:p>
          <a:p>
            <a:pPr marL="901700" marR="39686" lvl="1" indent="-457200" defTabSz="914400">
              <a:spcBef>
                <a:spcPts val="1400"/>
              </a:spcBef>
              <a:buSzPct val="130000"/>
              <a:defRPr sz="2800" b="1">
                <a:uFill>
                  <a:solidFill>
                    <a:srgbClr val="000000"/>
                  </a:solidFill>
                </a:uFill>
                <a:latin typeface="Arial"/>
                <a:ea typeface="Arial"/>
                <a:cs typeface="Arial"/>
                <a:sym typeface="Arial"/>
              </a:defRPr>
            </a:pPr>
            <a:r>
              <a:rPr dirty="0" smtClean="0"/>
              <a:t>Data </a:t>
            </a:r>
            <a:r>
              <a:rPr dirty="0"/>
              <a:t>Races and </a:t>
            </a:r>
            <a:r>
              <a:rPr dirty="0" smtClean="0"/>
              <a:t>Determinism</a:t>
            </a:r>
            <a:endParaRPr dirty="0"/>
          </a:p>
        </p:txBody>
      </p:sp>
      <p:sp>
        <p:nvSpPr>
          <p:cNvPr id="173" name="Shape 173"/>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797333253"/>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90" name="Shape 109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092" name="Shape 1092"/>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Arial"/>
                <a:ea typeface="Arial"/>
                <a:cs typeface="Arial"/>
                <a:sym typeface="Arial"/>
              </a:defRPr>
            </a:lvl1pPr>
          </a:lstStyle>
          <a:p>
            <a:r>
              <a:rPr lang="en-US" dirty="0" smtClean="0"/>
              <a:t>Classification of parallel programs</a:t>
            </a:r>
            <a:endParaRPr dirty="0"/>
          </a:p>
        </p:txBody>
      </p:sp>
      <p:sp>
        <p:nvSpPr>
          <p:cNvPr id="1093" name="Shape 1093"/>
          <p:cNvSpPr>
            <a:spLocks noGrp="1"/>
          </p:cNvSpPr>
          <p:nvPr>
            <p:ph type="sldNum" sz="quarter" idx="2"/>
          </p:nvPr>
        </p:nvSpPr>
        <p:spPr>
          <a:xfrm>
            <a:off x="493081" y="9268177"/>
            <a:ext cx="485114" cy="48542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70</a:t>
            </a:fld>
            <a:endParaRPr/>
          </a:p>
        </p:txBody>
      </p:sp>
      <p:graphicFrame>
        <p:nvGraphicFramePr>
          <p:cNvPr id="1094" name="Table 1094"/>
          <p:cNvGraphicFramePr/>
          <p:nvPr/>
        </p:nvGraphicFramePr>
        <p:xfrm>
          <a:off x="443741" y="1517226"/>
          <a:ext cx="12191999" cy="6086965"/>
        </p:xfrm>
        <a:graphic>
          <a:graphicData uri="http://schemas.openxmlformats.org/drawingml/2006/table">
            <a:tbl>
              <a:tblPr>
                <a:tableStyleId>{4C3C2611-4C71-4FC5-86AE-919BDF0F9419}</a:tableStyleId>
              </a:tblPr>
              <a:tblGrid>
                <a:gridCol w="1869232"/>
                <a:gridCol w="2658360"/>
                <a:gridCol w="2544692"/>
                <a:gridCol w="5119715"/>
              </a:tblGrid>
              <a:tr h="1014494">
                <a:tc>
                  <a:txBody>
                    <a:bodyPr/>
                    <a:lstStyle/>
                    <a:p>
                      <a:pPr marR="40640" defTabSz="914400">
                        <a:spcBef>
                          <a:spcPts val="1200"/>
                        </a:spcBef>
                        <a:tabLst>
                          <a:tab pos="914400" algn="l"/>
                        </a:tabLst>
                      </a:pPr>
                      <a:r>
                        <a:rPr sz="2400" b="1">
                          <a:solidFill>
                            <a:srgbClr val="0433FF"/>
                          </a:solidFill>
                          <a:uFill>
                            <a:solidFill>
                              <a:srgbClr val="0433FF"/>
                            </a:solidFill>
                          </a:uFill>
                          <a:latin typeface="Arial"/>
                          <a:ea typeface="Arial"/>
                          <a:cs typeface="Arial"/>
                          <a:sym typeface="Arial"/>
                        </a:rPr>
                        <a:t>Data Race Free?</a:t>
                      </a:r>
                    </a:p>
                  </a:txBody>
                  <a:tcPr marL="50800" marR="50800" marT="50800" marB="50800" horzOverflow="overflow">
                    <a:lnL w="28575">
                      <a:solidFill>
                        <a:srgbClr val="000000"/>
                      </a:solidFill>
                      <a:miter lim="400000"/>
                    </a:lnL>
                    <a:lnR w="12700">
                      <a:solidFill>
                        <a:srgbClr val="000000"/>
                      </a:solidFill>
                      <a:miter lim="400000"/>
                    </a:lnR>
                    <a:lnT w="28575">
                      <a:solidFill>
                        <a:srgbClr val="000000"/>
                      </a:solidFill>
                      <a:miter lim="400000"/>
                    </a:lnT>
                    <a:lnB w="12700">
                      <a:solidFill>
                        <a:srgbClr val="000000"/>
                      </a:solidFill>
                      <a:miter lim="400000"/>
                    </a:lnB>
                    <a:noFill/>
                  </a:tcPr>
                </a:tc>
                <a:tc>
                  <a:txBody>
                    <a:bodyPr/>
                    <a:lstStyle/>
                    <a:p>
                      <a:pPr marR="40640" defTabSz="914400">
                        <a:spcBef>
                          <a:spcPts val="1200"/>
                        </a:spcBef>
                        <a:tabLst>
                          <a:tab pos="914400" algn="l"/>
                        </a:tabLst>
                      </a:pPr>
                      <a:r>
                        <a:rPr sz="2400" b="1">
                          <a:solidFill>
                            <a:srgbClr val="0433FF"/>
                          </a:solidFill>
                          <a:uFill>
                            <a:solidFill>
                              <a:srgbClr val="0433FF"/>
                            </a:solidFill>
                          </a:uFill>
                          <a:latin typeface="Arial"/>
                          <a:ea typeface="Arial"/>
                          <a:cs typeface="Arial"/>
                          <a:sym typeface="Arial"/>
                        </a:rPr>
                        <a:t>Functionally Deterministic?</a:t>
                      </a:r>
                    </a:p>
                  </a:txBody>
                  <a:tcPr marL="50800" marR="50800" marT="50800" marB="50800" horzOverflow="overflow">
                    <a:lnL w="12700">
                      <a:solidFill>
                        <a:srgbClr val="000000"/>
                      </a:solidFill>
                      <a:miter lim="400000"/>
                    </a:lnL>
                    <a:lnR w="12700">
                      <a:solidFill>
                        <a:srgbClr val="000000"/>
                      </a:solidFill>
                      <a:miter lim="400000"/>
                    </a:lnR>
                    <a:lnT w="28575">
                      <a:solidFill>
                        <a:srgbClr val="000000"/>
                      </a:solidFill>
                      <a:miter lim="400000"/>
                    </a:lnT>
                    <a:lnB w="12700">
                      <a:solidFill>
                        <a:srgbClr val="000000"/>
                      </a:solidFill>
                      <a:miter lim="400000"/>
                    </a:lnB>
                    <a:noFill/>
                  </a:tcPr>
                </a:tc>
                <a:tc>
                  <a:txBody>
                    <a:bodyPr/>
                    <a:lstStyle/>
                    <a:p>
                      <a:pPr marR="40640" defTabSz="914400">
                        <a:spcBef>
                          <a:spcPts val="1200"/>
                        </a:spcBef>
                        <a:tabLst>
                          <a:tab pos="914400" algn="l"/>
                        </a:tabLst>
                      </a:pPr>
                      <a:r>
                        <a:rPr sz="2400" b="1">
                          <a:solidFill>
                            <a:srgbClr val="0433FF"/>
                          </a:solidFill>
                          <a:uFill>
                            <a:solidFill>
                              <a:srgbClr val="0433FF"/>
                            </a:solidFill>
                          </a:uFill>
                          <a:latin typeface="Arial"/>
                          <a:ea typeface="Arial"/>
                          <a:cs typeface="Arial"/>
                          <a:sym typeface="Arial"/>
                        </a:rPr>
                        <a:t>Structurally Deterministic?</a:t>
                      </a:r>
                    </a:p>
                  </a:txBody>
                  <a:tcPr marL="50800" marR="50800" marT="50800" marB="50800" horzOverflow="overflow">
                    <a:lnL w="12700">
                      <a:solidFill>
                        <a:srgbClr val="000000"/>
                      </a:solidFill>
                      <a:miter lim="400000"/>
                    </a:lnL>
                    <a:lnR w="12700">
                      <a:solidFill>
                        <a:srgbClr val="000000"/>
                      </a:solidFill>
                      <a:miter lim="400000"/>
                    </a:lnR>
                    <a:lnT w="28575">
                      <a:solidFill>
                        <a:srgbClr val="000000"/>
                      </a:solidFill>
                      <a:miter lim="400000"/>
                    </a:lnT>
                    <a:lnB w="12700">
                      <a:solidFill>
                        <a:srgbClr val="000000"/>
                      </a:solidFill>
                      <a:miter lim="400000"/>
                    </a:lnB>
                    <a:noFill/>
                  </a:tcPr>
                </a:tc>
                <a:tc>
                  <a:txBody>
                    <a:bodyPr/>
                    <a:lstStyle/>
                    <a:p>
                      <a:pPr marR="40640" defTabSz="914400">
                        <a:spcBef>
                          <a:spcPts val="1200"/>
                        </a:spcBef>
                        <a:tabLst>
                          <a:tab pos="914400" algn="l"/>
                        </a:tabLst>
                      </a:pPr>
                      <a:r>
                        <a:rPr sz="2400" b="1">
                          <a:solidFill>
                            <a:srgbClr val="0433FF"/>
                          </a:solidFill>
                          <a:uFill>
                            <a:solidFill>
                              <a:srgbClr val="0433FF"/>
                            </a:solidFill>
                          </a:uFill>
                          <a:latin typeface="Arial"/>
                          <a:ea typeface="Arial"/>
                          <a:cs typeface="Arial"/>
                          <a:sym typeface="Arial"/>
                        </a:rPr>
                        <a:t>Example: String Search variation </a:t>
                      </a:r>
                    </a:p>
                  </a:txBody>
                  <a:tcPr marL="50800" marR="50800" marT="50800" marB="50800" horzOverflow="overflow">
                    <a:lnL w="12700">
                      <a:solidFill>
                        <a:srgbClr val="000000"/>
                      </a:solidFill>
                      <a:miter lim="400000"/>
                    </a:lnL>
                    <a:lnR w="28575">
                      <a:solidFill>
                        <a:srgbClr val="000000"/>
                      </a:solidFill>
                      <a:miter lim="400000"/>
                    </a:lnR>
                    <a:lnT w="28575">
                      <a:solidFill>
                        <a:srgbClr val="000000"/>
                      </a:solidFill>
                      <a:miter lim="400000"/>
                    </a:lnT>
                    <a:lnB w="12700">
                      <a:solidFill>
                        <a:srgbClr val="000000"/>
                      </a:solidFill>
                      <a:miter lim="400000"/>
                    </a:lnB>
                    <a:noFill/>
                  </a:tcPr>
                </a:tc>
              </a:tr>
              <a:tr h="523804">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28575">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algn="l" defTabSz="914400">
                        <a:lnSpc>
                          <a:spcPct val="69230"/>
                        </a:lnSpc>
                        <a:spcBef>
                          <a:spcPts val="1200"/>
                        </a:spcBef>
                        <a:tabLst>
                          <a:tab pos="914400" algn="l"/>
                        </a:tabLst>
                      </a:pPr>
                      <a:r>
                        <a:rPr sz="2400" b="1">
                          <a:uFill>
                            <a:solidFill>
                              <a:srgbClr val="000000"/>
                            </a:solidFill>
                          </a:uFill>
                          <a:latin typeface="Arial"/>
                          <a:ea typeface="Arial"/>
                          <a:cs typeface="Arial"/>
                          <a:sym typeface="Arial"/>
                        </a:rPr>
                        <a:t>Count of all occurrences</a:t>
                      </a:r>
                    </a:p>
                  </a:txBody>
                  <a:tcPr marL="50800" marR="50800" marT="50800" marB="50800" horzOverflow="overflow">
                    <a:lnL w="12700">
                      <a:solidFill>
                        <a:srgbClr val="000000"/>
                      </a:solidFill>
                      <a:miter lim="400000"/>
                    </a:lnL>
                    <a:lnR w="28575">
                      <a:solidFill>
                        <a:srgbClr val="000000"/>
                      </a:solidFill>
                      <a:miter lim="400000"/>
                    </a:lnR>
                    <a:lnT w="12700">
                      <a:solidFill>
                        <a:srgbClr val="000000"/>
                      </a:solidFill>
                      <a:miter lim="400000"/>
                    </a:lnT>
                    <a:lnB w="12700">
                      <a:solidFill>
                        <a:srgbClr val="000000"/>
                      </a:solidFill>
                      <a:miter lim="400000"/>
                    </a:lnB>
                    <a:noFill/>
                  </a:tcPr>
                </a:tc>
              </a:tr>
              <a:tr h="523804">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28575">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algn="l" defTabSz="914400">
                        <a:lnSpc>
                          <a:spcPct val="69230"/>
                        </a:lnSpc>
                        <a:spcBef>
                          <a:spcPts val="1200"/>
                        </a:spcBef>
                        <a:tabLst>
                          <a:tab pos="914400" algn="l"/>
                        </a:tabLst>
                      </a:pPr>
                      <a:r>
                        <a:rPr sz="2400" b="1">
                          <a:uFill>
                            <a:solidFill>
                              <a:srgbClr val="000000"/>
                            </a:solidFill>
                          </a:uFill>
                          <a:latin typeface="Arial"/>
                          <a:ea typeface="Arial"/>
                          <a:cs typeface="Arial"/>
                          <a:sym typeface="Arial"/>
                        </a:rPr>
                        <a:t>Existence of an occurrence </a:t>
                      </a:r>
                    </a:p>
                  </a:txBody>
                  <a:tcPr marL="50800" marR="50800" marT="50800" marB="50800" horzOverflow="overflow">
                    <a:lnL w="12700">
                      <a:solidFill>
                        <a:srgbClr val="000000"/>
                      </a:solidFill>
                      <a:miter lim="400000"/>
                    </a:lnL>
                    <a:lnR w="28575">
                      <a:solidFill>
                        <a:srgbClr val="000000"/>
                      </a:solidFill>
                      <a:miter lim="400000"/>
                    </a:lnR>
                    <a:lnT w="12700">
                      <a:solidFill>
                        <a:srgbClr val="000000"/>
                      </a:solidFill>
                      <a:miter lim="400000"/>
                    </a:lnT>
                    <a:lnB w="12700">
                      <a:solidFill>
                        <a:srgbClr val="000000"/>
                      </a:solidFill>
                      <a:miter lim="400000"/>
                    </a:lnB>
                    <a:noFill/>
                  </a:tcPr>
                </a:tc>
              </a:tr>
              <a:tr h="523804">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28575">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algn="l" defTabSz="914400">
                        <a:lnSpc>
                          <a:spcPct val="69230"/>
                        </a:lnSpc>
                        <a:spcBef>
                          <a:spcPts val="1200"/>
                        </a:spcBef>
                        <a:tabLst>
                          <a:tab pos="914400" algn="l"/>
                        </a:tabLst>
                      </a:pPr>
                      <a:r>
                        <a:rPr sz="2400" b="1">
                          <a:uFill>
                            <a:solidFill>
                              <a:srgbClr val="000000"/>
                            </a:solidFill>
                          </a:uFill>
                          <a:latin typeface="Arial"/>
                          <a:ea typeface="Arial"/>
                          <a:cs typeface="Arial"/>
                          <a:sym typeface="Arial"/>
                        </a:rPr>
                        <a:t>Index of any occurrence</a:t>
                      </a:r>
                    </a:p>
                  </a:txBody>
                  <a:tcPr marL="50800" marR="50800" marT="50800" marB="50800" horzOverflow="overflow">
                    <a:lnL w="12700">
                      <a:solidFill>
                        <a:srgbClr val="000000"/>
                      </a:solidFill>
                      <a:miter lim="400000"/>
                    </a:lnL>
                    <a:lnR w="28575">
                      <a:solidFill>
                        <a:srgbClr val="000000"/>
                      </a:solidFill>
                      <a:miter lim="400000"/>
                    </a:lnR>
                    <a:lnT w="12700">
                      <a:solidFill>
                        <a:srgbClr val="000000"/>
                      </a:solidFill>
                      <a:miter lim="400000"/>
                    </a:lnT>
                    <a:lnB w="12700">
                      <a:solidFill>
                        <a:srgbClr val="000000"/>
                      </a:solidFill>
                      <a:miter lim="400000"/>
                    </a:lnB>
                    <a:noFill/>
                  </a:tcPr>
                </a:tc>
              </a:tr>
              <a:tr h="1661724">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28575">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Yes</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R="40640" algn="l" defTabSz="914400">
                        <a:spcBef>
                          <a:spcPts val="1200"/>
                        </a:spcBef>
                        <a:tabLst>
                          <a:tab pos="914400" algn="l"/>
                        </a:tabLst>
                      </a:pPr>
                      <a:r>
                        <a:rPr sz="2400" b="1">
                          <a:uFill>
                            <a:solidFill>
                              <a:srgbClr val="000000"/>
                            </a:solidFill>
                          </a:uFill>
                          <a:latin typeface="Arial"/>
                          <a:ea typeface="Arial"/>
                          <a:cs typeface="Arial"/>
                          <a:sym typeface="Arial"/>
                        </a:rPr>
                        <a:t>“Eureka” extension for existence of an occurrence: do not create more async tasks after occurrence is found</a:t>
                      </a:r>
                    </a:p>
                  </a:txBody>
                  <a:tcPr marL="50800" marR="50800" marT="50800" marB="50800" horzOverflow="overflow">
                    <a:lnL w="12700">
                      <a:solidFill>
                        <a:srgbClr val="000000"/>
                      </a:solidFill>
                      <a:miter lim="400000"/>
                    </a:lnL>
                    <a:lnR w="28575">
                      <a:solidFill>
                        <a:srgbClr val="000000"/>
                      </a:solidFill>
                      <a:miter lim="400000"/>
                    </a:lnR>
                    <a:lnT w="12700">
                      <a:solidFill>
                        <a:srgbClr val="000000"/>
                      </a:solidFill>
                      <a:miter lim="400000"/>
                    </a:lnT>
                    <a:lnB w="12700">
                      <a:solidFill>
                        <a:srgbClr val="000000"/>
                      </a:solidFill>
                      <a:miter lim="400000"/>
                    </a:lnB>
                    <a:noFill/>
                  </a:tcPr>
                </a:tc>
              </a:tr>
              <a:tr h="1839335">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28575">
                      <a:solidFill>
                        <a:srgbClr val="000000"/>
                      </a:solidFill>
                      <a:miter lim="400000"/>
                    </a:lnL>
                    <a:lnR w="12700">
                      <a:solidFill>
                        <a:srgbClr val="000000"/>
                      </a:solidFill>
                      <a:miter lim="400000"/>
                    </a:lnR>
                    <a:lnT w="12700">
                      <a:solidFill>
                        <a:srgbClr val="000000"/>
                      </a:solidFill>
                      <a:miter lim="400000"/>
                    </a:lnT>
                    <a:lnB w="28575">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28575">
                      <a:solidFill>
                        <a:srgbClr val="000000"/>
                      </a:solidFill>
                      <a:miter lim="400000"/>
                    </a:lnB>
                    <a:noFill/>
                  </a:tcPr>
                </a:tc>
                <a:tc>
                  <a:txBody>
                    <a:bodyPr/>
                    <a:lstStyle/>
                    <a:p>
                      <a:pPr marR="40640" defTabSz="914400">
                        <a:lnSpc>
                          <a:spcPct val="69230"/>
                        </a:lnSpc>
                        <a:spcBef>
                          <a:spcPts val="1200"/>
                        </a:spcBef>
                        <a:tabLst>
                          <a:tab pos="914400" algn="l"/>
                        </a:tabLst>
                      </a:pPr>
                      <a:r>
                        <a:rPr sz="2400" b="1">
                          <a:uFill>
                            <a:solidFill>
                              <a:srgbClr val="000000"/>
                            </a:solidFill>
                          </a:uFill>
                          <a:latin typeface="Arial"/>
                          <a:ea typeface="Arial"/>
                          <a:cs typeface="Arial"/>
                          <a:sym typeface="Arial"/>
                        </a:rPr>
                        <a:t>No</a:t>
                      </a:r>
                    </a:p>
                  </a:txBody>
                  <a:tcPr marL="50800" marR="50800" marT="50800" marB="50800" horzOverflow="overflow">
                    <a:lnL w="12700">
                      <a:solidFill>
                        <a:srgbClr val="000000"/>
                      </a:solidFill>
                      <a:miter lim="400000"/>
                    </a:lnL>
                    <a:lnR w="12700">
                      <a:solidFill>
                        <a:srgbClr val="000000"/>
                      </a:solidFill>
                      <a:miter lim="400000"/>
                    </a:lnR>
                    <a:lnT w="12700">
                      <a:solidFill>
                        <a:srgbClr val="000000"/>
                      </a:solidFill>
                      <a:miter lim="400000"/>
                    </a:lnT>
                    <a:lnB w="28575">
                      <a:solidFill>
                        <a:srgbClr val="000000"/>
                      </a:solidFill>
                      <a:miter lim="400000"/>
                    </a:lnB>
                    <a:noFill/>
                  </a:tcPr>
                </a:tc>
                <a:tc>
                  <a:txBody>
                    <a:bodyPr/>
                    <a:lstStyle/>
                    <a:p>
                      <a:pPr marR="40640" algn="l" defTabSz="914400">
                        <a:spcBef>
                          <a:spcPts val="1200"/>
                        </a:spcBef>
                        <a:tabLst>
                          <a:tab pos="914400" algn="l"/>
                        </a:tabLst>
                      </a:pPr>
                      <a:r>
                        <a:rPr sz="2400" b="1">
                          <a:uFill>
                            <a:solidFill>
                              <a:srgbClr val="000000"/>
                            </a:solidFill>
                          </a:uFill>
                          <a:latin typeface="Arial"/>
                          <a:ea typeface="Arial"/>
                          <a:cs typeface="Arial"/>
                          <a:sym typeface="Arial"/>
                        </a:rPr>
                        <a:t>“Eureka” extension for index of an occurrence: do not create more async tasks after occurrence is found</a:t>
                      </a:r>
                    </a:p>
                  </a:txBody>
                  <a:tcPr marL="50800" marR="50800" marT="50800" marB="50800" horzOverflow="overflow">
                    <a:lnL w="12700">
                      <a:solidFill>
                        <a:srgbClr val="000000"/>
                      </a:solidFill>
                      <a:miter lim="400000"/>
                    </a:lnL>
                    <a:lnR w="28575">
                      <a:solidFill>
                        <a:srgbClr val="000000"/>
                      </a:solidFill>
                      <a:miter lim="400000"/>
                    </a:lnR>
                    <a:lnT w="12700">
                      <a:solidFill>
                        <a:srgbClr val="000000"/>
                      </a:solidFill>
                      <a:miter lim="400000"/>
                    </a:lnT>
                    <a:lnB w="28575">
                      <a:solidFill>
                        <a:srgbClr val="000000"/>
                      </a:solidFill>
                      <a:miter lim="400000"/>
                    </a:lnB>
                    <a:noFill/>
                  </a:tcPr>
                </a:tc>
              </a:tr>
            </a:tbl>
          </a:graphicData>
        </a:graphic>
      </p:graphicFrame>
      <p:sp>
        <p:nvSpPr>
          <p:cNvPr id="1095" name="Shape 1095"/>
          <p:cNvSpPr/>
          <p:nvPr/>
        </p:nvSpPr>
        <p:spPr>
          <a:xfrm>
            <a:off x="469617" y="7830550"/>
            <a:ext cx="12539699" cy="958437"/>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algn="l" defTabSz="914400">
              <a:lnSpc>
                <a:spcPct val="110000"/>
              </a:lnSpc>
              <a:defRPr sz="2400" b="1">
                <a:solidFill>
                  <a:srgbClr val="0433FF"/>
                </a:solidFill>
                <a:uFill>
                  <a:solidFill>
                    <a:srgbClr val="0433FF"/>
                  </a:solidFill>
                </a:uFill>
                <a:latin typeface="Arial"/>
                <a:ea typeface="Arial"/>
                <a:cs typeface="Arial"/>
                <a:sym typeface="Arial"/>
              </a:defRPr>
            </a:lvl1pPr>
          </a:lstStyle>
          <a:p>
            <a:r>
              <a:rPr dirty="0"/>
              <a:t>Data-Race-Free </a:t>
            </a:r>
            <a:r>
              <a:rPr lang="en-US" dirty="0" smtClean="0"/>
              <a:t>determinism: impossible </a:t>
            </a:r>
            <a:r>
              <a:rPr dirty="0" smtClean="0"/>
              <a:t>to </a:t>
            </a:r>
            <a:r>
              <a:rPr dirty="0"/>
              <a:t>write an </a:t>
            </a:r>
            <a:r>
              <a:rPr dirty="0" smtClean="0"/>
              <a:t>H</a:t>
            </a:r>
            <a:r>
              <a:rPr lang="en-US" dirty="0" smtClean="0"/>
              <a:t>abanero</a:t>
            </a:r>
            <a:r>
              <a:rPr dirty="0" smtClean="0"/>
              <a:t> </a:t>
            </a:r>
            <a:r>
              <a:rPr dirty="0"/>
              <a:t>program with </a:t>
            </a:r>
            <a:r>
              <a:rPr dirty="0">
                <a:solidFill>
                  <a:schemeClr val="accent5">
                    <a:lumMod val="75000"/>
                  </a:schemeClr>
                </a:solidFill>
              </a:rPr>
              <a:t>Yes</a:t>
            </a:r>
            <a:r>
              <a:rPr dirty="0"/>
              <a:t> in column 1, and </a:t>
            </a:r>
            <a:r>
              <a:rPr dirty="0">
                <a:solidFill>
                  <a:schemeClr val="accent5">
                    <a:lumMod val="75000"/>
                  </a:schemeClr>
                </a:solidFill>
              </a:rPr>
              <a:t>No</a:t>
            </a:r>
            <a:r>
              <a:rPr dirty="0"/>
              <a:t> in column 2 or column </a:t>
            </a:r>
            <a:r>
              <a:rPr dirty="0" smtClean="0"/>
              <a:t>3</a:t>
            </a:r>
            <a:r>
              <a:rPr lang="en-US" dirty="0" smtClean="0"/>
              <a:t> with finish, async, and future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Habanero for Verification (HJV)</a:t>
            </a:r>
            <a:endParaRPr lang="en-US" dirty="0"/>
          </a:p>
        </p:txBody>
      </p:sp>
      <p:sp>
        <p:nvSpPr>
          <p:cNvPr id="3" name="Text Placeholder 2"/>
          <p:cNvSpPr>
            <a:spLocks noGrp="1"/>
          </p:cNvSpPr>
          <p:nvPr>
            <p:ph type="body" idx="1"/>
          </p:nvPr>
        </p:nvSpPr>
        <p:spPr>
          <a:xfrm>
            <a:off x="894080" y="2596444"/>
            <a:ext cx="11216640" cy="2528449"/>
          </a:xfrm>
        </p:spPr>
        <p:txBody>
          <a:bodyPr/>
          <a:lstStyle/>
          <a:p>
            <a:r>
              <a:rPr lang="en-US" dirty="0" smtClean="0"/>
              <a:t>Library version of Habanero for JPF verification</a:t>
            </a:r>
          </a:p>
          <a:p>
            <a:r>
              <a:rPr lang="en-US" dirty="0" smtClean="0"/>
              <a:t>Runs stand alone and in JPF </a:t>
            </a:r>
          </a:p>
          <a:p>
            <a:r>
              <a:rPr lang="en-US" dirty="0" smtClean="0"/>
              <a:t>1,300 LOCs in 32 classes</a:t>
            </a:r>
          </a:p>
          <a:p>
            <a:endParaRPr lang="en-US" dirty="0"/>
          </a:p>
        </p:txBody>
      </p:sp>
      <p:sp>
        <p:nvSpPr>
          <p:cNvPr id="4" name="Rounded Rectangle 3"/>
          <p:cNvSpPr/>
          <p:nvPr/>
        </p:nvSpPr>
        <p:spPr>
          <a:xfrm>
            <a:off x="2424223" y="4933510"/>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Async</a:t>
            </a:r>
            <a:endParaRPr lang="en-US" dirty="0"/>
          </a:p>
        </p:txBody>
      </p:sp>
      <p:sp>
        <p:nvSpPr>
          <p:cNvPr id="5" name="Right Arrow 4"/>
          <p:cNvSpPr/>
          <p:nvPr/>
        </p:nvSpPr>
        <p:spPr>
          <a:xfrm>
            <a:off x="5486399" y="5178059"/>
            <a:ext cx="182880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892900" y="4937055"/>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Java Thread</a:t>
            </a:r>
            <a:endParaRPr lang="en-US" dirty="0"/>
          </a:p>
        </p:txBody>
      </p:sp>
      <p:sp>
        <p:nvSpPr>
          <p:cNvPr id="7" name="Rounded Rectangle 6"/>
          <p:cNvSpPr/>
          <p:nvPr/>
        </p:nvSpPr>
        <p:spPr>
          <a:xfrm>
            <a:off x="2449033" y="6191693"/>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Finish</a:t>
            </a:r>
            <a:endParaRPr lang="en-US" dirty="0"/>
          </a:p>
        </p:txBody>
      </p:sp>
      <p:sp>
        <p:nvSpPr>
          <p:cNvPr id="8" name="Right Arrow 7"/>
          <p:cNvSpPr/>
          <p:nvPr/>
        </p:nvSpPr>
        <p:spPr>
          <a:xfrm>
            <a:off x="5511209" y="6436242"/>
            <a:ext cx="182880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917710" y="6195238"/>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Thread Join</a:t>
            </a:r>
            <a:endParaRPr lang="en-US" dirty="0"/>
          </a:p>
        </p:txBody>
      </p:sp>
      <p:sp>
        <p:nvSpPr>
          <p:cNvPr id="13" name="Rounded Rectangle 12"/>
          <p:cNvSpPr/>
          <p:nvPr/>
        </p:nvSpPr>
        <p:spPr>
          <a:xfrm>
            <a:off x="2431313" y="7492407"/>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Future</a:t>
            </a:r>
            <a:endParaRPr lang="en-US" dirty="0"/>
          </a:p>
        </p:txBody>
      </p:sp>
      <p:sp>
        <p:nvSpPr>
          <p:cNvPr id="14" name="Right Arrow 13"/>
          <p:cNvSpPr/>
          <p:nvPr/>
        </p:nvSpPr>
        <p:spPr>
          <a:xfrm>
            <a:off x="5493489" y="7736956"/>
            <a:ext cx="182880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899990" y="7495952"/>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Conditions</a:t>
            </a:r>
            <a:endParaRPr lang="en-US" dirty="0"/>
          </a:p>
        </p:txBody>
      </p:sp>
      <p:sp>
        <p:nvSpPr>
          <p:cNvPr id="16" name="TextBox 15"/>
          <p:cNvSpPr txBox="1"/>
          <p:nvPr/>
        </p:nvSpPr>
        <p:spPr>
          <a:xfrm>
            <a:off x="345439" y="8793121"/>
            <a:ext cx="12110720" cy="646331"/>
          </a:xfrm>
          <a:prstGeom prst="rect">
            <a:avLst/>
          </a:prstGeom>
          <a:noFill/>
        </p:spPr>
        <p:txBody>
          <a:bodyPr wrap="square" rtlCol="0">
            <a:spAutoFit/>
          </a:bodyPr>
          <a:lstStyle/>
          <a:p>
            <a:r>
              <a:rPr lang="en-US" dirty="0" smtClean="0"/>
              <a:t>Performance is </a:t>
            </a:r>
            <a:r>
              <a:rPr lang="en-US" dirty="0" err="1" smtClean="0"/>
              <a:t>terrrible</a:t>
            </a:r>
            <a:r>
              <a:rPr lang="en-US" dirty="0" smtClean="0"/>
              <a:t> but debugging is now feasible!</a:t>
            </a:r>
            <a:endParaRPr lang="en-US" dirty="0"/>
          </a:p>
        </p:txBody>
      </p:sp>
    </p:spTree>
    <p:extLst>
      <p:ext uri="{BB962C8B-B14F-4D97-AF65-F5344CB8AC3E}">
        <p14:creationId xmlns:p14="http://schemas.microsoft.com/office/powerpoint/2010/main" val="1010778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PreciseDataRace</a:t>
            </a:r>
            <a:r>
              <a:rPr lang="en-US" dirty="0" smtClean="0"/>
              <a:t> Detector</a:t>
            </a:r>
            <a:endParaRPr lang="en-US" dirty="0"/>
          </a:p>
        </p:txBody>
      </p:sp>
      <p:sp>
        <p:nvSpPr>
          <p:cNvPr id="3" name="Content Placeholder 2"/>
          <p:cNvSpPr>
            <a:spLocks noGrp="1"/>
          </p:cNvSpPr>
          <p:nvPr>
            <p:ph idx="1"/>
          </p:nvPr>
        </p:nvSpPr>
        <p:spPr>
          <a:xfrm>
            <a:off x="894080" y="2596444"/>
            <a:ext cx="11216640" cy="3676765"/>
          </a:xfrm>
        </p:spPr>
        <p:txBody>
          <a:bodyPr/>
          <a:lstStyle/>
          <a:p>
            <a:r>
              <a:rPr lang="en-US" dirty="0" smtClean="0"/>
              <a:t>Default JPF schedules on every thread operation</a:t>
            </a:r>
          </a:p>
          <a:p>
            <a:r>
              <a:rPr lang="en-US" dirty="0" smtClean="0"/>
              <a:t>Create, block, etc.</a:t>
            </a:r>
          </a:p>
          <a:p>
            <a:r>
              <a:rPr lang="en-US" dirty="0" smtClean="0"/>
              <a:t>Dynamically detect access to shared variables</a:t>
            </a:r>
          </a:p>
          <a:p>
            <a:r>
              <a:rPr lang="en-US" dirty="0" smtClean="0"/>
              <a:t>Schedules on every access</a:t>
            </a:r>
          </a:p>
          <a:p>
            <a:r>
              <a:rPr lang="en-US" dirty="0" smtClean="0"/>
              <a:t>Works but quick state explosion</a:t>
            </a:r>
          </a:p>
        </p:txBody>
      </p:sp>
      <p:sp>
        <p:nvSpPr>
          <p:cNvPr id="4" name="Rounded Rectangle 3"/>
          <p:cNvSpPr/>
          <p:nvPr/>
        </p:nvSpPr>
        <p:spPr>
          <a:xfrm>
            <a:off x="5173330" y="7215962"/>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
            </a:r>
            <a:r>
              <a:rPr lang="en-US" dirty="0" err="1" smtClean="0"/>
              <a:t>ytecode</a:t>
            </a:r>
            <a:r>
              <a:rPr lang="en-US" dirty="0" smtClean="0"/>
              <a:t> Scheduling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0422233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Permission Regions</a:t>
            </a:r>
            <a:endParaRPr lang="en-US" dirty="0"/>
          </a:p>
        </p:txBody>
      </p:sp>
      <p:sp>
        <p:nvSpPr>
          <p:cNvPr id="3" name="Content Placeholder 2"/>
          <p:cNvSpPr>
            <a:spLocks noGrp="1"/>
          </p:cNvSpPr>
          <p:nvPr>
            <p:ph idx="1"/>
          </p:nvPr>
        </p:nvSpPr>
        <p:spPr>
          <a:xfrm>
            <a:off x="894080" y="2596444"/>
            <a:ext cx="11216640" cy="2804896"/>
          </a:xfrm>
        </p:spPr>
        <p:txBody>
          <a:bodyPr/>
          <a:lstStyle/>
          <a:p>
            <a:r>
              <a:rPr lang="en-US" dirty="0" smtClean="0"/>
              <a:t>Create atomic blocks of code</a:t>
            </a:r>
          </a:p>
          <a:p>
            <a:r>
              <a:rPr lang="en-US" dirty="0" smtClean="0"/>
              <a:t>Annotate with access permissions</a:t>
            </a:r>
          </a:p>
          <a:p>
            <a:r>
              <a:rPr lang="en-US" dirty="0" smtClean="0"/>
              <a:t>Violations on access permissions between blocks</a:t>
            </a:r>
            <a:endParaRPr lang="en-US" dirty="0"/>
          </a:p>
        </p:txBody>
      </p:sp>
      <p:sp>
        <p:nvSpPr>
          <p:cNvPr id="5" name="Rounded Rectangle 4"/>
          <p:cNvSpPr/>
          <p:nvPr/>
        </p:nvSpPr>
        <p:spPr>
          <a:xfrm>
            <a:off x="2621514" y="5833731"/>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t>
            </a:r>
            <a:r>
              <a:rPr lang="en-US" dirty="0" err="1" smtClean="0"/>
              <a:t>ytecode</a:t>
            </a:r>
            <a:r>
              <a:rPr lang="en-US" dirty="0" smtClean="0"/>
              <a:t> Scheduling </a:t>
            </a:r>
            <a:endParaRPr lang="en-US" dirty="0"/>
          </a:p>
        </p:txBody>
      </p:sp>
      <p:sp>
        <p:nvSpPr>
          <p:cNvPr id="6" name="Right Arrow 5"/>
          <p:cNvSpPr/>
          <p:nvPr/>
        </p:nvSpPr>
        <p:spPr>
          <a:xfrm>
            <a:off x="5599813" y="6078280"/>
            <a:ext cx="182880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8773" y="5833731"/>
            <a:ext cx="2658139" cy="1063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 Scheduling </a:t>
            </a:r>
            <a:endParaRPr lang="en-US" dirty="0"/>
          </a:p>
        </p:txBody>
      </p:sp>
      <p:sp>
        <p:nvSpPr>
          <p:cNvPr id="8" name="TextBox 7"/>
          <p:cNvSpPr txBox="1"/>
          <p:nvPr/>
        </p:nvSpPr>
        <p:spPr>
          <a:xfrm>
            <a:off x="2581349" y="7910623"/>
            <a:ext cx="7825563" cy="646331"/>
          </a:xfrm>
          <a:prstGeom prst="rect">
            <a:avLst/>
          </a:prstGeom>
          <a:noFill/>
        </p:spPr>
        <p:txBody>
          <a:bodyPr wrap="square" rtlCol="0">
            <a:spAutoFit/>
          </a:bodyPr>
          <a:lstStyle/>
          <a:p>
            <a:r>
              <a:rPr lang="en-US" dirty="0" smtClean="0"/>
              <a:t>Track accesses to permission regions</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63010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lvl1pPr algn="ctr">
              <a:defRPr sz="4800"/>
            </a:lvl1pPr>
          </a:lstStyle>
          <a:p>
            <a:pPr lvl="0">
              <a:defRPr sz="1800"/>
            </a:pPr>
            <a:r>
              <a:rPr sz="6827" dirty="0" smtClean="0"/>
              <a:t>Permission </a:t>
            </a:r>
            <a:r>
              <a:rPr sz="6827" dirty="0"/>
              <a:t>Regions</a:t>
            </a:r>
          </a:p>
        </p:txBody>
      </p:sp>
      <p:pic>
        <p:nvPicPr>
          <p:cNvPr id="3" name="Picture 2" descr="gp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11" y="2288794"/>
            <a:ext cx="10442388" cy="560154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062412134"/>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105453" y="1819308"/>
            <a:ext cx="2623775" cy="622012"/>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65023" tIns="65023" rIns="65023" bIns="65023" numCol="1" spcCol="38100" rtlCol="0" anchor="ctr">
            <a:spAutoFit/>
          </a:bodyPr>
          <a:lstStyle/>
          <a:p>
            <a:pPr defTabSz="1300460" latinLnBrk="1"/>
            <a:r>
              <a:rPr lang="en-US" sz="2800" dirty="0" smtClean="0">
                <a:solidFill>
                  <a:srgbClr val="000000"/>
                </a:solidFill>
                <a:latin typeface="Arial"/>
                <a:ea typeface="Arial"/>
                <a:cs typeface="Arial"/>
                <a:sym typeface="Arial"/>
              </a:rPr>
              <a:t>NULL</a:t>
            </a:r>
            <a:endParaRPr lang="en-US" sz="2800" dirty="0">
              <a:solidFill>
                <a:srgbClr val="000000"/>
              </a:solidFill>
              <a:latin typeface="Arial"/>
              <a:ea typeface="Arial"/>
              <a:cs typeface="Arial"/>
              <a:sym typeface="Arial"/>
            </a:endParaRPr>
          </a:p>
        </p:txBody>
      </p:sp>
      <p:sp>
        <p:nvSpPr>
          <p:cNvPr id="3" name="Rounded Rectangle 2"/>
          <p:cNvSpPr/>
          <p:nvPr/>
        </p:nvSpPr>
        <p:spPr>
          <a:xfrm>
            <a:off x="5105453" y="4668824"/>
            <a:ext cx="2623775" cy="484244"/>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65023" tIns="65023" rIns="65023" bIns="65023" numCol="1" spcCol="38100" rtlCol="0" anchor="ctr">
            <a:spAutoFit/>
          </a:bodyPr>
          <a:lstStyle/>
          <a:p>
            <a:pPr algn="l" defTabSz="1300460" latinLnBrk="1"/>
            <a:endParaRPr lang="en-US" sz="1991">
              <a:solidFill>
                <a:srgbClr val="000000"/>
              </a:solidFill>
              <a:latin typeface="Arial"/>
              <a:ea typeface="Arial"/>
              <a:cs typeface="Arial"/>
              <a:sym typeface="Arial"/>
            </a:endParaRPr>
          </a:p>
        </p:txBody>
      </p:sp>
      <p:sp>
        <p:nvSpPr>
          <p:cNvPr id="4" name="Rounded Rectangle 3"/>
          <p:cNvSpPr/>
          <p:nvPr/>
        </p:nvSpPr>
        <p:spPr>
          <a:xfrm>
            <a:off x="1169790" y="4668824"/>
            <a:ext cx="2623775" cy="484244"/>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65023" tIns="65023" rIns="65023" bIns="65023" numCol="1" spcCol="38100" rtlCol="0" anchor="ctr">
            <a:spAutoFit/>
          </a:bodyPr>
          <a:lstStyle/>
          <a:p>
            <a:pPr algn="l" defTabSz="1300460" latinLnBrk="1"/>
            <a:endParaRPr lang="en-US" sz="1991">
              <a:solidFill>
                <a:srgbClr val="000000"/>
              </a:solidFill>
              <a:latin typeface="Arial"/>
              <a:ea typeface="Arial"/>
              <a:cs typeface="Arial"/>
              <a:sym typeface="Arial"/>
            </a:endParaRPr>
          </a:p>
        </p:txBody>
      </p:sp>
      <p:sp>
        <p:nvSpPr>
          <p:cNvPr id="5" name="Rounded Rectangle 4"/>
          <p:cNvSpPr/>
          <p:nvPr/>
        </p:nvSpPr>
        <p:spPr>
          <a:xfrm>
            <a:off x="4593265" y="7380571"/>
            <a:ext cx="3678865" cy="622012"/>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65023" tIns="65023" rIns="65023" bIns="65023" numCol="1" spcCol="38100" rtlCol="0" anchor="ctr">
            <a:spAutoFit/>
          </a:bodyPr>
          <a:lstStyle/>
          <a:p>
            <a:pPr algn="l" defTabSz="1300460" latinLnBrk="1"/>
            <a:r>
              <a:rPr lang="en-US" sz="2800" dirty="0" smtClean="0">
                <a:solidFill>
                  <a:srgbClr val="000000"/>
                </a:solidFill>
                <a:latin typeface="Arial"/>
                <a:ea typeface="Arial"/>
                <a:cs typeface="Arial"/>
                <a:sym typeface="Arial"/>
              </a:rPr>
              <a:t>Permission Violation</a:t>
            </a:r>
            <a:endParaRPr lang="en-US" sz="2800" dirty="0">
              <a:solidFill>
                <a:srgbClr val="000000"/>
              </a:solidFill>
              <a:latin typeface="Arial"/>
              <a:ea typeface="Arial"/>
              <a:cs typeface="Arial"/>
              <a:sym typeface="Arial"/>
            </a:endParaRPr>
          </a:p>
        </p:txBody>
      </p:sp>
      <p:sp>
        <p:nvSpPr>
          <p:cNvPr id="6" name="Rounded Rectangle 5"/>
          <p:cNvSpPr/>
          <p:nvPr/>
        </p:nvSpPr>
        <p:spPr>
          <a:xfrm>
            <a:off x="9041116" y="4668824"/>
            <a:ext cx="2623775" cy="484244"/>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65023" tIns="65023" rIns="65023" bIns="65023" numCol="1" spcCol="38100" rtlCol="0" anchor="ctr">
            <a:spAutoFit/>
          </a:bodyPr>
          <a:lstStyle/>
          <a:p>
            <a:pPr algn="l" defTabSz="1300460" latinLnBrk="1"/>
            <a:endParaRPr lang="en-US" sz="1991">
              <a:solidFill>
                <a:srgbClr val="000000"/>
              </a:solidFill>
              <a:latin typeface="Arial"/>
              <a:ea typeface="Arial"/>
              <a:cs typeface="Arial"/>
              <a:sym typeface="Arial"/>
            </a:endParaRPr>
          </a:p>
        </p:txBody>
      </p:sp>
      <p:sp>
        <p:nvSpPr>
          <p:cNvPr id="9" name="TextBox 8"/>
          <p:cNvSpPr txBox="1"/>
          <p:nvPr/>
        </p:nvSpPr>
        <p:spPr>
          <a:xfrm>
            <a:off x="1169790" y="4621000"/>
            <a:ext cx="2623775"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defTabSz="1300460" latinLnBrk="1"/>
            <a:r>
              <a:rPr lang="en-US" sz="2844" dirty="0"/>
              <a:t>Private Write</a:t>
            </a:r>
            <a:endParaRPr lang="en-US" sz="2844" dirty="0">
              <a:latin typeface="Arial"/>
              <a:ea typeface="Arial"/>
              <a:cs typeface="Arial"/>
              <a:sym typeface="Arial"/>
            </a:endParaRPr>
          </a:p>
        </p:txBody>
      </p:sp>
      <p:sp>
        <p:nvSpPr>
          <p:cNvPr id="10" name="TextBox 9"/>
          <p:cNvSpPr txBox="1"/>
          <p:nvPr/>
        </p:nvSpPr>
        <p:spPr>
          <a:xfrm>
            <a:off x="5105453" y="4627259"/>
            <a:ext cx="2623775"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defTabSz="1300460" latinLnBrk="1"/>
            <a:r>
              <a:rPr lang="en-US" sz="2844" dirty="0">
                <a:latin typeface="Arial"/>
                <a:ea typeface="Arial"/>
                <a:cs typeface="Arial"/>
                <a:sym typeface="Arial"/>
              </a:rPr>
              <a:t>Private Read</a:t>
            </a:r>
            <a:endParaRPr lang="en-US" sz="2844" dirty="0">
              <a:latin typeface="Arial"/>
              <a:ea typeface="Arial"/>
              <a:cs typeface="Arial"/>
              <a:sym typeface="Arial"/>
            </a:endParaRPr>
          </a:p>
        </p:txBody>
      </p:sp>
      <p:sp>
        <p:nvSpPr>
          <p:cNvPr id="11" name="TextBox 10"/>
          <p:cNvSpPr txBox="1"/>
          <p:nvPr/>
        </p:nvSpPr>
        <p:spPr>
          <a:xfrm>
            <a:off x="9041116" y="4621000"/>
            <a:ext cx="2623775"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defTabSz="1300460" latinLnBrk="1"/>
            <a:r>
              <a:rPr lang="en-US" sz="2844" dirty="0">
                <a:latin typeface="Arial"/>
                <a:ea typeface="Arial"/>
                <a:cs typeface="Arial"/>
                <a:sym typeface="Arial"/>
              </a:rPr>
              <a:t>Shared Read</a:t>
            </a:r>
            <a:endParaRPr lang="en-US" sz="2844" dirty="0">
              <a:latin typeface="Arial"/>
              <a:ea typeface="Arial"/>
              <a:cs typeface="Arial"/>
              <a:sym typeface="Arial"/>
            </a:endParaRPr>
          </a:p>
        </p:txBody>
      </p:sp>
      <p:cxnSp>
        <p:nvCxnSpPr>
          <p:cNvPr id="26" name="Curved Connector 25"/>
          <p:cNvCxnSpPr>
            <a:stCxn id="2" idx="1"/>
            <a:endCxn id="4" idx="0"/>
          </p:cNvCxnSpPr>
          <p:nvPr/>
        </p:nvCxnSpPr>
        <p:spPr>
          <a:xfrm rot="10800000" flipV="1">
            <a:off x="2481679" y="2000072"/>
            <a:ext cx="2623775" cy="2668751"/>
          </a:xfrm>
          <a:prstGeom prst="curvedConnector2">
            <a:avLst/>
          </a:prstGeom>
          <a:noFill/>
          <a:ln w="25400" cap="flat">
            <a:solidFill>
              <a:srgbClr val="3A81BA"/>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Curved Connector 27"/>
          <p:cNvCxnSpPr>
            <a:stCxn id="2" idx="2"/>
            <a:endCxn id="3" idx="0"/>
          </p:cNvCxnSpPr>
          <p:nvPr/>
        </p:nvCxnSpPr>
        <p:spPr>
          <a:xfrm rot="5400000">
            <a:off x="5303589" y="3555072"/>
            <a:ext cx="2227504" cy="12700"/>
          </a:xfrm>
          <a:prstGeom prst="curvedConnector3">
            <a:avLst/>
          </a:prstGeom>
          <a:noFill/>
          <a:ln w="25400" cap="flat">
            <a:solidFill>
              <a:srgbClr val="3A81BA"/>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Curved Connector 29"/>
          <p:cNvCxnSpPr>
            <a:stCxn id="4" idx="2"/>
            <a:endCxn id="5" idx="1"/>
          </p:cNvCxnSpPr>
          <p:nvPr/>
        </p:nvCxnSpPr>
        <p:spPr>
          <a:xfrm rot="16200000" flipH="1">
            <a:off x="2268217" y="5366528"/>
            <a:ext cx="2538509" cy="2111587"/>
          </a:xfrm>
          <a:prstGeom prst="curvedConnector2">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Curved Connector 31"/>
          <p:cNvCxnSpPr>
            <a:stCxn id="6" idx="2"/>
            <a:endCxn id="5" idx="3"/>
          </p:cNvCxnSpPr>
          <p:nvPr/>
        </p:nvCxnSpPr>
        <p:spPr>
          <a:xfrm rot="5400000">
            <a:off x="8043313" y="5381885"/>
            <a:ext cx="2538509" cy="2080874"/>
          </a:xfrm>
          <a:prstGeom prst="curvedConnector2">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Curved Connector 33"/>
          <p:cNvCxnSpPr>
            <a:stCxn id="3" idx="2"/>
            <a:endCxn id="5" idx="0"/>
          </p:cNvCxnSpPr>
          <p:nvPr/>
        </p:nvCxnSpPr>
        <p:spPr>
          <a:xfrm rot="16200000" flipH="1">
            <a:off x="5311268" y="6259140"/>
            <a:ext cx="2227503" cy="15357"/>
          </a:xfrm>
          <a:prstGeom prst="curvedConnector3">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Curved Connector 35"/>
          <p:cNvCxnSpPr>
            <a:stCxn id="10" idx="3"/>
            <a:endCxn id="3" idx="0"/>
          </p:cNvCxnSpPr>
          <p:nvPr/>
        </p:nvCxnSpPr>
        <p:spPr>
          <a:xfrm flipH="1" flipV="1">
            <a:off x="6417341" y="4668824"/>
            <a:ext cx="1311887" cy="242935"/>
          </a:xfrm>
          <a:prstGeom prst="curvedConnector4">
            <a:avLst>
              <a:gd name="adj1" fmla="val -17425"/>
              <a:gd name="adj2" fmla="val 211209"/>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Curved Connector 37"/>
          <p:cNvCxnSpPr>
            <a:stCxn id="6" idx="3"/>
            <a:endCxn id="6" idx="0"/>
          </p:cNvCxnSpPr>
          <p:nvPr/>
        </p:nvCxnSpPr>
        <p:spPr>
          <a:xfrm flipH="1" flipV="1">
            <a:off x="10353004" y="4668824"/>
            <a:ext cx="1311887" cy="242122"/>
          </a:xfrm>
          <a:prstGeom prst="curvedConnector4">
            <a:avLst>
              <a:gd name="adj1" fmla="val -17425"/>
              <a:gd name="adj2" fmla="val 194415"/>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p:cNvCxnSpPr>
            <a:stCxn id="9" idx="1"/>
            <a:endCxn id="4" idx="0"/>
          </p:cNvCxnSpPr>
          <p:nvPr/>
        </p:nvCxnSpPr>
        <p:spPr>
          <a:xfrm rot="10800000" flipH="1">
            <a:off x="1169790" y="4668824"/>
            <a:ext cx="1311888" cy="236676"/>
          </a:xfrm>
          <a:prstGeom prst="curvedConnector4">
            <a:avLst>
              <a:gd name="adj1" fmla="val -17425"/>
              <a:gd name="adj2" fmla="val 216794"/>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p:cNvSpPr txBox="1"/>
          <p:nvPr/>
        </p:nvSpPr>
        <p:spPr>
          <a:xfrm>
            <a:off x="3403803" y="2830569"/>
            <a:ext cx="1844250"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algn="l" defTabSz="1300460" latinLnBrk="1"/>
            <a:r>
              <a:rPr lang="en-US" sz="2844" dirty="0" err="1">
                <a:latin typeface="Arial"/>
                <a:ea typeface="Arial"/>
                <a:cs typeface="Arial"/>
                <a:sym typeface="Arial"/>
              </a:rPr>
              <a:t>releaseW</a:t>
            </a:r>
            <a:endParaRPr lang="en-US" sz="2844" dirty="0">
              <a:latin typeface="Arial"/>
              <a:ea typeface="Arial"/>
              <a:cs typeface="Arial"/>
              <a:sym typeface="Arial"/>
            </a:endParaRPr>
          </a:p>
        </p:txBody>
      </p:sp>
      <p:sp>
        <p:nvSpPr>
          <p:cNvPr id="43" name="TextBox 42"/>
          <p:cNvSpPr txBox="1"/>
          <p:nvPr/>
        </p:nvSpPr>
        <p:spPr>
          <a:xfrm>
            <a:off x="1035858" y="2806657"/>
            <a:ext cx="1844250"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algn="l" defTabSz="1300460" latinLnBrk="1"/>
            <a:r>
              <a:rPr lang="en-US" sz="2844" dirty="0" err="1">
                <a:latin typeface="Arial"/>
                <a:ea typeface="Arial"/>
                <a:cs typeface="Arial"/>
                <a:sym typeface="Arial"/>
              </a:rPr>
              <a:t>acquireW</a:t>
            </a:r>
            <a:endParaRPr lang="en-US" sz="2844" dirty="0">
              <a:latin typeface="Arial"/>
              <a:ea typeface="Arial"/>
              <a:cs typeface="Arial"/>
              <a:sym typeface="Arial"/>
            </a:endParaRPr>
          </a:p>
        </p:txBody>
      </p:sp>
      <p:cxnSp>
        <p:nvCxnSpPr>
          <p:cNvPr id="49" name="Curved Connector 48"/>
          <p:cNvCxnSpPr>
            <a:stCxn id="11" idx="1"/>
            <a:endCxn id="10" idx="3"/>
          </p:cNvCxnSpPr>
          <p:nvPr/>
        </p:nvCxnSpPr>
        <p:spPr>
          <a:xfrm rot="10800000" flipV="1">
            <a:off x="7729228" y="4905499"/>
            <a:ext cx="1311888" cy="6259"/>
          </a:xfrm>
          <a:prstGeom prst="curvedConnector3">
            <a:avLst/>
          </a:prstGeom>
          <a:noFill/>
          <a:ln w="25400" cap="flat">
            <a:solidFill>
              <a:srgbClr val="3A81BA"/>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Curved Connector 50"/>
          <p:cNvCxnSpPr>
            <a:stCxn id="3" idx="1"/>
            <a:endCxn id="9" idx="3"/>
          </p:cNvCxnSpPr>
          <p:nvPr/>
        </p:nvCxnSpPr>
        <p:spPr>
          <a:xfrm rot="10800000">
            <a:off x="3793565" y="4905500"/>
            <a:ext cx="1311888" cy="5446"/>
          </a:xfrm>
          <a:prstGeom prst="curvedConnector3">
            <a:avLst/>
          </a:prstGeom>
          <a:noFill/>
          <a:ln w="25400" cap="flat">
            <a:solidFill>
              <a:srgbClr val="3A81BA"/>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p:cNvSpPr txBox="1"/>
          <p:nvPr/>
        </p:nvSpPr>
        <p:spPr>
          <a:xfrm>
            <a:off x="6551274" y="3064755"/>
            <a:ext cx="3358270" cy="569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algn="l" defTabSz="1300460" latinLnBrk="1"/>
            <a:r>
              <a:rPr lang="en-US" sz="2844" dirty="0" err="1" smtClean="0">
                <a:latin typeface="Arial"/>
                <a:ea typeface="Arial"/>
                <a:cs typeface="Arial"/>
                <a:sym typeface="Arial"/>
              </a:rPr>
              <a:t>acquireR</a:t>
            </a:r>
            <a:r>
              <a:rPr lang="en-US" sz="2844" dirty="0" smtClean="0">
                <a:latin typeface="Arial"/>
                <a:ea typeface="Arial"/>
                <a:cs typeface="Arial"/>
                <a:sym typeface="Arial"/>
              </a:rPr>
              <a:t>/</a:t>
            </a:r>
            <a:r>
              <a:rPr lang="en-US" sz="2844" dirty="0" err="1" smtClean="0">
                <a:latin typeface="Arial"/>
                <a:ea typeface="Arial"/>
                <a:cs typeface="Arial"/>
                <a:sym typeface="Arial"/>
              </a:rPr>
              <a:t>releaseR</a:t>
            </a:r>
            <a:endParaRPr lang="en-US" sz="2844" dirty="0">
              <a:latin typeface="Arial"/>
              <a:ea typeface="Arial"/>
              <a:cs typeface="Arial"/>
              <a:sym typeface="Arial"/>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743002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mission-violation-sta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1449" y="143662"/>
            <a:ext cx="7048580" cy="9121691"/>
          </a:xfrm>
          <a:prstGeom prst="rect">
            <a:avLst/>
          </a:prstGeom>
        </p:spPr>
      </p:pic>
      <p:sp>
        <p:nvSpPr>
          <p:cNvPr id="3" name="TextBox 2"/>
          <p:cNvSpPr txBox="1"/>
          <p:nvPr/>
        </p:nvSpPr>
        <p:spPr>
          <a:xfrm>
            <a:off x="911385" y="1962569"/>
            <a:ext cx="4979050" cy="66965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algn="l" defTabSz="1300460" latinLnBrk="1"/>
            <a:r>
              <a:rPr lang="en-US" sz="2844" dirty="0">
                <a:solidFill>
                  <a:schemeClr val="accent6">
                    <a:lumMod val="60000"/>
                    <a:lumOff val="40000"/>
                  </a:schemeClr>
                </a:solidFill>
              </a:rPr>
              <a:t>// Task A</a:t>
            </a:r>
          </a:p>
          <a:p>
            <a:pPr algn="l" defTabSz="1300460" latinLnBrk="1"/>
            <a:r>
              <a:rPr lang="en-US" sz="2844" dirty="0">
                <a:solidFill>
                  <a:schemeClr val="accent1">
                    <a:lumMod val="75000"/>
                  </a:schemeClr>
                </a:solidFill>
              </a:rPr>
              <a:t>public</a:t>
            </a:r>
            <a:r>
              <a:rPr lang="en-US" sz="2844" dirty="0"/>
              <a:t> Node pop() {</a:t>
            </a:r>
          </a:p>
          <a:p>
            <a:pPr algn="l" defTabSz="1300460" latinLnBrk="1"/>
            <a:r>
              <a:rPr lang="en-US" sz="2844" dirty="0">
                <a:latin typeface="Arial"/>
                <a:ea typeface="Arial"/>
                <a:cs typeface="Arial"/>
                <a:sym typeface="Arial"/>
              </a:rPr>
              <a:t> </a:t>
            </a:r>
            <a:r>
              <a:rPr lang="en-US" sz="2844" dirty="0">
                <a:latin typeface="Arial"/>
                <a:ea typeface="Arial"/>
                <a:cs typeface="Arial"/>
                <a:sym typeface="Arial"/>
              </a:rPr>
              <a:t>   </a:t>
            </a:r>
            <a:r>
              <a:rPr lang="en-US" sz="2844" dirty="0" err="1">
                <a:latin typeface="Arial"/>
                <a:ea typeface="Arial"/>
                <a:cs typeface="Arial"/>
                <a:sym typeface="Arial"/>
              </a:rPr>
              <a:t>acquireW</a:t>
            </a:r>
            <a:r>
              <a:rPr lang="en-US" sz="2844" dirty="0">
                <a:latin typeface="Arial"/>
                <a:ea typeface="Arial"/>
                <a:cs typeface="Arial"/>
                <a:sym typeface="Arial"/>
              </a:rPr>
              <a:t>(</a:t>
            </a:r>
            <a:r>
              <a:rPr lang="en-US" sz="2844" dirty="0">
                <a:solidFill>
                  <a:schemeClr val="accent1">
                    <a:lumMod val="75000"/>
                  </a:schemeClr>
                </a:solidFill>
                <a:latin typeface="Arial"/>
                <a:ea typeface="Arial"/>
                <a:cs typeface="Arial"/>
                <a:sym typeface="Arial"/>
              </a:rPr>
              <a:t>this</a:t>
            </a:r>
            <a:r>
              <a:rPr lang="en-US" sz="2844" dirty="0">
                <a:latin typeface="Arial"/>
                <a:ea typeface="Arial"/>
                <a:cs typeface="Arial"/>
                <a:sym typeface="Arial"/>
              </a:rPr>
              <a:t>);</a:t>
            </a:r>
          </a:p>
          <a:p>
            <a:pPr algn="l" defTabSz="1300460" latinLnBrk="1"/>
            <a:r>
              <a:rPr lang="en-US" sz="2844" dirty="0"/>
              <a:t> </a:t>
            </a:r>
            <a:r>
              <a:rPr lang="en-US" sz="2844" dirty="0"/>
              <a:t>   Node ret = </a:t>
            </a:r>
            <a:r>
              <a:rPr lang="en-US" sz="2844" dirty="0" err="1">
                <a:solidFill>
                  <a:srgbClr val="2C618B"/>
                </a:solidFill>
              </a:rPr>
              <a:t>this</a:t>
            </a:r>
            <a:r>
              <a:rPr lang="en-US" sz="2844" dirty="0" err="1"/>
              <a:t>.pop</a:t>
            </a:r>
            <a:r>
              <a:rPr lang="en-US" sz="2844" dirty="0"/>
              <a:t>();</a:t>
            </a:r>
          </a:p>
          <a:p>
            <a:pPr algn="l" defTabSz="1300460" latinLnBrk="1"/>
            <a:r>
              <a:rPr lang="en-US" sz="2844" dirty="0">
                <a:latin typeface="Arial"/>
                <a:ea typeface="Arial"/>
                <a:cs typeface="Arial"/>
                <a:sym typeface="Arial"/>
              </a:rPr>
              <a:t> </a:t>
            </a:r>
            <a:r>
              <a:rPr lang="en-US" sz="2844" dirty="0">
                <a:latin typeface="Arial"/>
                <a:ea typeface="Arial"/>
                <a:cs typeface="Arial"/>
                <a:sym typeface="Arial"/>
              </a:rPr>
              <a:t>   </a:t>
            </a:r>
            <a:r>
              <a:rPr lang="en-US" sz="2844" dirty="0" err="1">
                <a:latin typeface="Arial"/>
                <a:ea typeface="Arial"/>
                <a:cs typeface="Arial"/>
                <a:sym typeface="Arial"/>
              </a:rPr>
              <a:t>releaseW</a:t>
            </a:r>
            <a:r>
              <a:rPr lang="en-US" sz="2844" dirty="0">
                <a:latin typeface="Arial"/>
                <a:ea typeface="Arial"/>
                <a:cs typeface="Arial"/>
                <a:sym typeface="Arial"/>
              </a:rPr>
              <a:t>(</a:t>
            </a:r>
            <a:r>
              <a:rPr lang="en-US" sz="2844" dirty="0">
                <a:solidFill>
                  <a:srgbClr val="2C618B"/>
                </a:solidFill>
                <a:latin typeface="Arial"/>
                <a:ea typeface="Arial"/>
                <a:cs typeface="Arial"/>
                <a:sym typeface="Arial"/>
              </a:rPr>
              <a:t>this</a:t>
            </a:r>
            <a:r>
              <a:rPr lang="en-US" sz="2844" dirty="0">
                <a:latin typeface="Arial"/>
                <a:ea typeface="Arial"/>
                <a:cs typeface="Arial"/>
                <a:sym typeface="Arial"/>
              </a:rPr>
              <a:t>);</a:t>
            </a:r>
          </a:p>
          <a:p>
            <a:pPr algn="l" defTabSz="1300460" latinLnBrk="1"/>
            <a:r>
              <a:rPr lang="en-US" sz="2844" dirty="0"/>
              <a:t> </a:t>
            </a:r>
            <a:r>
              <a:rPr lang="en-US" sz="2844" dirty="0"/>
              <a:t>   </a:t>
            </a:r>
            <a:r>
              <a:rPr lang="en-US" sz="2844" dirty="0">
                <a:solidFill>
                  <a:srgbClr val="688031"/>
                </a:solidFill>
              </a:rPr>
              <a:t>return</a:t>
            </a:r>
            <a:r>
              <a:rPr lang="en-US" sz="2844" dirty="0"/>
              <a:t> ret;</a:t>
            </a:r>
          </a:p>
          <a:p>
            <a:pPr algn="l" defTabSz="1300460" latinLnBrk="1"/>
            <a:r>
              <a:rPr lang="en-US" sz="2844" dirty="0">
                <a:latin typeface="Arial"/>
                <a:ea typeface="Arial"/>
                <a:cs typeface="Arial"/>
                <a:sym typeface="Arial"/>
              </a:rPr>
              <a:t>}</a:t>
            </a:r>
          </a:p>
          <a:p>
            <a:pPr algn="l" defTabSz="1300460" latinLnBrk="1"/>
            <a:endParaRPr lang="en-US" sz="2844" dirty="0"/>
          </a:p>
          <a:p>
            <a:pPr algn="l" defTabSz="1300460" latinLnBrk="1"/>
            <a:r>
              <a:rPr lang="en-US" sz="2844" dirty="0">
                <a:solidFill>
                  <a:srgbClr val="D07576"/>
                </a:solidFill>
              </a:rPr>
              <a:t>// Task B</a:t>
            </a:r>
          </a:p>
          <a:p>
            <a:pPr algn="l" defTabSz="1300460" latinLnBrk="1"/>
            <a:r>
              <a:rPr lang="en-US" sz="2844" dirty="0">
                <a:solidFill>
                  <a:srgbClr val="2C618B"/>
                </a:solidFill>
              </a:rPr>
              <a:t>public</a:t>
            </a:r>
            <a:r>
              <a:rPr lang="en-US" sz="2844" dirty="0"/>
              <a:t> </a:t>
            </a:r>
            <a:r>
              <a:rPr lang="en-US" sz="2844" dirty="0" err="1"/>
              <a:t>boolean</a:t>
            </a:r>
            <a:r>
              <a:rPr lang="en-US" sz="2844" dirty="0"/>
              <a:t> empty() {</a:t>
            </a:r>
          </a:p>
          <a:p>
            <a:pPr algn="l" defTabSz="1300460" latinLnBrk="1"/>
            <a:r>
              <a:rPr lang="en-US" sz="2844" dirty="0">
                <a:latin typeface="Arial"/>
                <a:ea typeface="Arial"/>
                <a:cs typeface="Arial"/>
                <a:sym typeface="Arial"/>
              </a:rPr>
              <a:t> </a:t>
            </a:r>
            <a:r>
              <a:rPr lang="en-US" sz="2844" dirty="0">
                <a:latin typeface="Arial"/>
                <a:ea typeface="Arial"/>
                <a:cs typeface="Arial"/>
                <a:sym typeface="Arial"/>
              </a:rPr>
              <a:t>   </a:t>
            </a:r>
            <a:r>
              <a:rPr lang="en-US" sz="2844" dirty="0" err="1">
                <a:latin typeface="Arial"/>
                <a:ea typeface="Arial"/>
                <a:cs typeface="Arial"/>
                <a:sym typeface="Arial"/>
              </a:rPr>
              <a:t>acquireR</a:t>
            </a:r>
            <a:r>
              <a:rPr lang="en-US" sz="2844" dirty="0">
                <a:latin typeface="Arial"/>
                <a:ea typeface="Arial"/>
                <a:cs typeface="Arial"/>
                <a:sym typeface="Arial"/>
              </a:rPr>
              <a:t>(</a:t>
            </a:r>
            <a:r>
              <a:rPr lang="en-US" sz="2844" dirty="0">
                <a:solidFill>
                  <a:srgbClr val="2C618B"/>
                </a:solidFill>
                <a:latin typeface="Arial"/>
                <a:ea typeface="Arial"/>
                <a:cs typeface="Arial"/>
                <a:sym typeface="Arial"/>
              </a:rPr>
              <a:t>this</a:t>
            </a:r>
            <a:r>
              <a:rPr lang="en-US" sz="2844" dirty="0">
                <a:latin typeface="Arial"/>
                <a:ea typeface="Arial"/>
                <a:cs typeface="Arial"/>
                <a:sym typeface="Arial"/>
              </a:rPr>
              <a:t>);</a:t>
            </a:r>
          </a:p>
          <a:p>
            <a:pPr algn="l" defTabSz="1300460" latinLnBrk="1"/>
            <a:r>
              <a:rPr lang="en-US" sz="2844" dirty="0"/>
              <a:t> </a:t>
            </a:r>
            <a:r>
              <a:rPr lang="en-US" sz="2844" dirty="0"/>
              <a:t>   </a:t>
            </a:r>
            <a:r>
              <a:rPr lang="en-US" sz="2844" dirty="0" err="1"/>
              <a:t>boolean</a:t>
            </a:r>
            <a:r>
              <a:rPr lang="en-US" sz="2844" dirty="0"/>
              <a:t> ret = (! size &gt; 0);</a:t>
            </a:r>
          </a:p>
          <a:p>
            <a:pPr algn="l" defTabSz="1300460" latinLnBrk="1"/>
            <a:r>
              <a:rPr lang="en-US" sz="2844" dirty="0">
                <a:latin typeface="Arial"/>
                <a:ea typeface="Arial"/>
                <a:cs typeface="Arial"/>
                <a:sym typeface="Arial"/>
              </a:rPr>
              <a:t> </a:t>
            </a:r>
            <a:r>
              <a:rPr lang="en-US" sz="2844" dirty="0">
                <a:latin typeface="Arial"/>
                <a:ea typeface="Arial"/>
                <a:cs typeface="Arial"/>
                <a:sym typeface="Arial"/>
              </a:rPr>
              <a:t>   </a:t>
            </a:r>
            <a:r>
              <a:rPr lang="en-US" sz="2844" dirty="0" err="1">
                <a:latin typeface="Arial"/>
                <a:ea typeface="Arial"/>
                <a:cs typeface="Arial"/>
                <a:sym typeface="Arial"/>
              </a:rPr>
              <a:t>releaseW</a:t>
            </a:r>
            <a:r>
              <a:rPr lang="en-US" sz="2844" dirty="0">
                <a:latin typeface="Arial"/>
                <a:ea typeface="Arial"/>
                <a:cs typeface="Arial"/>
                <a:sym typeface="Arial"/>
              </a:rPr>
              <a:t>(</a:t>
            </a:r>
            <a:r>
              <a:rPr lang="en-US" sz="2844" dirty="0">
                <a:solidFill>
                  <a:srgbClr val="2C618B"/>
                </a:solidFill>
                <a:latin typeface="Arial"/>
                <a:ea typeface="Arial"/>
                <a:cs typeface="Arial"/>
                <a:sym typeface="Arial"/>
              </a:rPr>
              <a:t>this</a:t>
            </a:r>
            <a:r>
              <a:rPr lang="en-US" sz="2844" dirty="0">
                <a:latin typeface="Arial"/>
                <a:ea typeface="Arial"/>
                <a:cs typeface="Arial"/>
                <a:sym typeface="Arial"/>
              </a:rPr>
              <a:t>);</a:t>
            </a:r>
          </a:p>
          <a:p>
            <a:pPr algn="l" defTabSz="1300460" latinLnBrk="1"/>
            <a:r>
              <a:rPr lang="en-US" sz="2844" dirty="0"/>
              <a:t> </a:t>
            </a:r>
            <a:r>
              <a:rPr lang="en-US" sz="2844" dirty="0"/>
              <a:t>  </a:t>
            </a:r>
            <a:r>
              <a:rPr lang="en-US" sz="2844" dirty="0"/>
              <a:t> </a:t>
            </a:r>
            <a:r>
              <a:rPr lang="en-US" sz="2844" dirty="0">
                <a:solidFill>
                  <a:schemeClr val="accent3">
                    <a:lumMod val="75000"/>
                  </a:schemeClr>
                </a:solidFill>
              </a:rPr>
              <a:t>return </a:t>
            </a:r>
            <a:r>
              <a:rPr lang="en-US" sz="2844" dirty="0"/>
              <a:t>ret;</a:t>
            </a:r>
          </a:p>
          <a:p>
            <a:pPr algn="l" defTabSz="1300460" latinLnBrk="1"/>
            <a:r>
              <a:rPr lang="en-US" sz="2844" dirty="0">
                <a:latin typeface="Arial"/>
                <a:ea typeface="Arial"/>
                <a:cs typeface="Arial"/>
                <a:sym typeface="Arial"/>
              </a:rPr>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1509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827" dirty="0"/>
              <a:t>JPF Implementation</a:t>
            </a:r>
            <a:endParaRPr lang="en-US" sz="6827" dirty="0"/>
          </a:p>
        </p:txBody>
      </p:sp>
      <p:sp>
        <p:nvSpPr>
          <p:cNvPr id="3" name="Text Placeholder 2"/>
          <p:cNvSpPr>
            <a:spLocks noGrp="1"/>
          </p:cNvSpPr>
          <p:nvPr>
            <p:ph idx="1"/>
          </p:nvPr>
        </p:nvSpPr>
        <p:spPr/>
        <p:txBody>
          <a:bodyPr>
            <a:normAutofit/>
          </a:bodyPr>
          <a:lstStyle/>
          <a:p>
            <a:r>
              <a:rPr lang="en-US" sz="3600" dirty="0" smtClean="0"/>
              <a:t>Track </a:t>
            </a:r>
            <a:r>
              <a:rPr lang="en-US" sz="3600" dirty="0"/>
              <a:t>permission state of </a:t>
            </a:r>
            <a:r>
              <a:rPr lang="en-US" sz="3600" dirty="0" smtClean="0"/>
              <a:t>regions variables</a:t>
            </a:r>
          </a:p>
          <a:p>
            <a:r>
              <a:rPr lang="en-US" sz="3600" dirty="0" smtClean="0"/>
              <a:t>Update </a:t>
            </a:r>
            <a:r>
              <a:rPr lang="en-US" sz="3600" dirty="0"/>
              <a:t>permission state on every acquire/release </a:t>
            </a:r>
            <a:r>
              <a:rPr lang="en-US" sz="3600" dirty="0" smtClean="0"/>
              <a:t>assert</a:t>
            </a:r>
          </a:p>
          <a:p>
            <a:r>
              <a:rPr lang="en-US" sz="3600" dirty="0" smtClean="0"/>
              <a:t>Restore </a:t>
            </a:r>
            <a:r>
              <a:rPr lang="en-US" sz="3600" dirty="0"/>
              <a:t>permission state upon </a:t>
            </a:r>
            <a:r>
              <a:rPr lang="en-US" sz="3600" dirty="0" smtClean="0"/>
              <a:t>backtracking</a:t>
            </a:r>
            <a:r>
              <a:rPr lang="en-US" sz="3600" dirty="0"/>
              <a:t>	</a:t>
            </a:r>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78418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body" idx="1"/>
          </p:nvPr>
        </p:nvSpPr>
        <p:spPr>
          <a:prstGeom prst="rect">
            <a:avLst/>
          </a:prstGeom>
        </p:spPr>
        <p:txBody>
          <a:bodyPr/>
          <a:lstStyle/>
          <a:p>
            <a:pPr marL="650230" indent="-650230">
              <a:buAutoNum type="arabicPeriod"/>
            </a:pPr>
            <a:r>
              <a:rPr lang="en-US" sz="3413" dirty="0"/>
              <a:t>Attribute </a:t>
            </a:r>
            <a:r>
              <a:rPr lang="en-US" sz="3413" dirty="0" err="1"/>
              <a:t>Infos</a:t>
            </a:r>
            <a:r>
              <a:rPr lang="en-US" sz="3413" dirty="0"/>
              <a:t> support attaching one or more arbitrary objects to objects on the heap</a:t>
            </a:r>
          </a:p>
          <a:p>
            <a:pPr marL="650230" indent="-650230">
              <a:buAutoNum type="arabicPeriod"/>
            </a:pPr>
            <a:r>
              <a:rPr lang="en-US" sz="3413" dirty="0"/>
              <a:t>Attribute </a:t>
            </a:r>
            <a:r>
              <a:rPr lang="en-US" sz="3413" dirty="0" err="1"/>
              <a:t>Infos</a:t>
            </a:r>
            <a:r>
              <a:rPr lang="en-US" sz="3413" dirty="0"/>
              <a:t> are restored upon backtracking</a:t>
            </a:r>
          </a:p>
          <a:p>
            <a:pPr marL="650230" indent="-650230">
              <a:buAutoNum type="arabicPeriod"/>
            </a:pPr>
            <a:endParaRPr lang="en-US" sz="3413" dirty="0"/>
          </a:p>
          <a:p>
            <a:pPr lvl="0"/>
            <a:r>
              <a:rPr lang="en-US" sz="3413" dirty="0"/>
              <a:t>Perfect fit for implementing GPRs in JPF</a:t>
            </a:r>
          </a:p>
          <a:p>
            <a:pPr lvl="0"/>
            <a:endParaRPr lang="en-US" sz="3413" dirty="0"/>
          </a:p>
          <a:p>
            <a:pPr lvl="0"/>
            <a:r>
              <a:rPr lang="en-US" sz="3413" dirty="0"/>
              <a:t>We attach a state machine to every object that is annotated with a GPR.</a:t>
            </a:r>
          </a:p>
        </p:txBody>
      </p:sp>
      <p:sp>
        <p:nvSpPr>
          <p:cNvPr id="68" name="Shape 68"/>
          <p:cNvSpPr>
            <a:spLocks noGrp="1"/>
          </p:cNvSpPr>
          <p:nvPr>
            <p:ph type="title"/>
          </p:nvPr>
        </p:nvSpPr>
        <p:spPr>
          <a:prstGeom prst="rect">
            <a:avLst/>
          </a:prstGeom>
        </p:spPr>
        <p:txBody>
          <a:bodyPr/>
          <a:lstStyle>
            <a:lvl1pPr algn="ctr">
              <a:defRPr sz="4800"/>
            </a:lvl1pPr>
          </a:lstStyle>
          <a:p>
            <a:pPr lvl="0">
              <a:defRPr sz="1800"/>
            </a:pPr>
            <a:r>
              <a:rPr sz="6827"/>
              <a:t>Attribute Infos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575867394"/>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lvl1pPr algn="ctr">
              <a:defRPr sz="4800"/>
            </a:lvl1pPr>
          </a:lstStyle>
          <a:p>
            <a:pPr lvl="0">
              <a:defRPr sz="1800"/>
            </a:pPr>
            <a:r>
              <a:rPr sz="6827"/>
              <a:t>Listeners</a:t>
            </a:r>
          </a:p>
        </p:txBody>
      </p:sp>
      <p:sp>
        <p:nvSpPr>
          <p:cNvPr id="72" name="Shape 72"/>
          <p:cNvSpPr>
            <a:spLocks noGrp="1"/>
          </p:cNvSpPr>
          <p:nvPr>
            <p:ph type="body" idx="1"/>
          </p:nvPr>
        </p:nvSpPr>
        <p:spPr>
          <a:prstGeom prst="rect">
            <a:avLst/>
          </a:prstGeom>
        </p:spPr>
        <p:txBody>
          <a:bodyPr/>
          <a:lstStyle/>
          <a:p>
            <a:pPr lvl="0"/>
            <a:r>
              <a:rPr lang="en-US" sz="3413" dirty="0"/>
              <a:t>When an acquire statement is executed…</a:t>
            </a:r>
          </a:p>
          <a:p>
            <a:pPr lvl="0"/>
            <a:endParaRPr lang="en-US" sz="3413" dirty="0"/>
          </a:p>
          <a:p>
            <a:pPr marL="650230" indent="-650230">
              <a:buAutoNum type="arabicParenR"/>
            </a:pPr>
            <a:r>
              <a:rPr lang="en-US" sz="3413" dirty="0" err="1"/>
              <a:t>HjListener</a:t>
            </a:r>
            <a:r>
              <a:rPr lang="en-US" sz="3413" dirty="0"/>
              <a:t> inserts a scheduling point into the state space via a choice generator (all </a:t>
            </a:r>
            <a:r>
              <a:rPr lang="en-US" sz="3413" dirty="0" err="1"/>
              <a:t>runnables</a:t>
            </a:r>
            <a:r>
              <a:rPr lang="en-US" sz="3413" dirty="0"/>
              <a:t> enabled)</a:t>
            </a:r>
          </a:p>
          <a:p>
            <a:pPr marL="650230" indent="-650230">
              <a:buAutoNum type="arabicParenR"/>
            </a:pPr>
            <a:r>
              <a:rPr lang="en-US" sz="3413" dirty="0" err="1"/>
              <a:t>HjListener</a:t>
            </a:r>
            <a:r>
              <a:rPr lang="en-US" sz="3413" dirty="0"/>
              <a:t> computes transitions on the state machine which is attached to an object on the heap</a:t>
            </a:r>
          </a:p>
          <a:p>
            <a:pPr lvl="0"/>
            <a:endParaRPr lang="en-US" sz="3413" dirty="0"/>
          </a:p>
          <a:p>
            <a:pPr lvl="0"/>
            <a:r>
              <a:rPr lang="en-US" sz="3413" dirty="0"/>
              <a:t>When a release statement is executed…</a:t>
            </a:r>
          </a:p>
          <a:p>
            <a:pPr lvl="0"/>
            <a:endParaRPr lang="en-US" sz="3413" dirty="0"/>
          </a:p>
          <a:p>
            <a:pPr marL="650230" indent="-650230">
              <a:buAutoNum type="arabicParenR"/>
            </a:pPr>
            <a:r>
              <a:rPr lang="en-US" sz="3413" dirty="0"/>
              <a:t>Same as above except no scheduling point is inserted</a:t>
            </a:r>
          </a:p>
          <a:p>
            <a:pPr lvl="0"/>
            <a:endParaRPr lang="en-US" sz="3413" dirty="0"/>
          </a:p>
          <a:p>
            <a:pPr marL="650230" indent="-650230">
              <a:buAutoNum type="arabicParenR"/>
            </a:pPr>
            <a:endParaRPr sz="3413"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88840428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318346" y="1338862"/>
            <a:ext cx="12336499" cy="90312"/>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87" name="Shape 187"/>
          <p:cNvSpPr/>
          <p:nvPr/>
        </p:nvSpPr>
        <p:spPr>
          <a:xfrm>
            <a:off x="320604" y="9074008"/>
            <a:ext cx="12336499" cy="90313"/>
          </a:xfrm>
          <a:prstGeom prst="rect">
            <a:avLst/>
          </a:prstGeom>
          <a:solidFill>
            <a:srgbClr val="004C46"/>
          </a:solidFill>
          <a:ln w="12700">
            <a:miter lim="400000"/>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90" name="Shape 190"/>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rPr dirty="0"/>
              <a:t>What is </a:t>
            </a:r>
            <a:r>
              <a:rPr lang="en-US" dirty="0" smtClean="0"/>
              <a:t>p</a:t>
            </a:r>
            <a:r>
              <a:rPr dirty="0" smtClean="0"/>
              <a:t>arallel </a:t>
            </a:r>
            <a:r>
              <a:rPr lang="en-US" dirty="0" smtClean="0"/>
              <a:t>p</a:t>
            </a:r>
            <a:r>
              <a:rPr dirty="0" smtClean="0"/>
              <a:t>rogramming</a:t>
            </a:r>
            <a:r>
              <a:rPr dirty="0"/>
              <a:t>?</a:t>
            </a:r>
          </a:p>
        </p:txBody>
      </p:sp>
      <p:sp>
        <p:nvSpPr>
          <p:cNvPr id="191" name="Shape 191"/>
          <p:cNvSpPr>
            <a:spLocks noGrp="1"/>
          </p:cNvSpPr>
          <p:nvPr>
            <p:ph type="body" idx="1"/>
          </p:nvPr>
        </p:nvSpPr>
        <p:spPr>
          <a:xfrm>
            <a:off x="442523" y="1535288"/>
            <a:ext cx="7622791" cy="7369388"/>
          </a:xfrm>
          <a:prstGeom prst="rect">
            <a:avLst/>
          </a:prstGeom>
        </p:spPr>
        <p:txBody>
          <a:bodyPr lIns="72248" tIns="72248" rIns="72248" bIns="72248" anchor="t"/>
          <a:lstStyle/>
          <a:p>
            <a:pPr marL="622617" marR="39686" indent="-582930"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Specification of operations that can be executed in parallel</a:t>
            </a:r>
          </a:p>
          <a:p>
            <a:pPr marL="622617" marR="39686" indent="-582930" defTabSz="914400">
              <a:lnSpc>
                <a:spcPct val="90000"/>
              </a:lnSpc>
              <a:spcBef>
                <a:spcPts val="1400"/>
              </a:spcBef>
              <a:buSzPct val="130000"/>
              <a:defRPr sz="2800" b="1">
                <a:uFill>
                  <a:solidFill>
                    <a:srgbClr val="000000"/>
                  </a:solidFill>
                </a:uFill>
                <a:latin typeface="Comic Sans MS"/>
                <a:ea typeface="Comic Sans MS"/>
                <a:cs typeface="Comic Sans MS"/>
                <a:sym typeface="Comic Sans MS"/>
              </a:defRPr>
            </a:pPr>
            <a:r>
              <a:rPr sz="3400" dirty="0"/>
              <a:t>A parallel program is decomposed into sequential subcomputations called </a:t>
            </a:r>
            <a:r>
              <a:rPr sz="3400" b="0" u="sng" dirty="0"/>
              <a:t>tasks</a:t>
            </a:r>
          </a:p>
          <a:p>
            <a:pPr marL="525462" marR="39686" indent="-485775"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Parallel programming constructs define task creation, termination, and interaction</a:t>
            </a:r>
          </a:p>
        </p:txBody>
      </p:sp>
      <p:sp>
        <p:nvSpPr>
          <p:cNvPr id="189" name="Shape 189"/>
          <p:cNvSpPr>
            <a:spLocks noGrp="1"/>
          </p:cNvSpPr>
          <p:nvPr>
            <p:ph type="sldNum" sz="quarter" idx="2"/>
          </p:nvPr>
        </p:nvSpPr>
        <p:spPr>
          <a:xfrm>
            <a:off x="556632" y="9268177"/>
            <a:ext cx="24140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grpSp>
        <p:nvGrpSpPr>
          <p:cNvPr id="221" name="Group 221"/>
          <p:cNvGrpSpPr/>
          <p:nvPr/>
        </p:nvGrpSpPr>
        <p:grpSpPr>
          <a:xfrm>
            <a:off x="6502400" y="1878471"/>
            <a:ext cx="7062330" cy="7100430"/>
            <a:chOff x="0" y="0"/>
            <a:chExt cx="7062329" cy="7100429"/>
          </a:xfrm>
        </p:grpSpPr>
        <p:grpSp>
          <p:nvGrpSpPr>
            <p:cNvPr id="214" name="Group 214"/>
            <p:cNvGrpSpPr/>
            <p:nvPr/>
          </p:nvGrpSpPr>
          <p:grpSpPr>
            <a:xfrm>
              <a:off x="1950720" y="2372924"/>
              <a:ext cx="3127024" cy="2993814"/>
              <a:chOff x="0" y="0"/>
              <a:chExt cx="3127022" cy="2993813"/>
            </a:xfrm>
          </p:grpSpPr>
          <p:pic>
            <p:nvPicPr>
              <p:cNvPr id="192" name="image.png"/>
              <p:cNvPicPr>
                <a:picLocks/>
              </p:cNvPicPr>
              <p:nvPr/>
            </p:nvPicPr>
            <p:blipFill>
              <a:blip r:embed="rId2">
                <a:extLst/>
              </a:blip>
              <a:stretch>
                <a:fillRect/>
              </a:stretch>
            </p:blipFill>
            <p:spPr>
              <a:xfrm>
                <a:off x="6773" y="13546"/>
                <a:ext cx="3120250" cy="2980268"/>
              </a:xfrm>
              <a:prstGeom prst="rect">
                <a:avLst/>
              </a:prstGeom>
              <a:ln w="12700" cap="flat">
                <a:noFill/>
                <a:miter lim="400000"/>
              </a:ln>
              <a:effectLst/>
            </p:spPr>
          </p:pic>
          <p:sp>
            <p:nvSpPr>
              <p:cNvPr id="193" name="Shape 193"/>
              <p:cNvSpPr/>
              <p:nvPr/>
            </p:nvSpPr>
            <p:spPr>
              <a:xfrm>
                <a:off x="1564640" y="38383"/>
                <a:ext cx="1535290" cy="1469813"/>
              </a:xfrm>
              <a:prstGeom prst="rect">
                <a:avLst/>
              </a:prstGeom>
              <a:noFill/>
              <a:ln w="50800" cap="flat">
                <a:solidFill>
                  <a:srgbClr val="000007"/>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94" name="Shape 194"/>
              <p:cNvSpPr/>
              <p:nvPr/>
            </p:nvSpPr>
            <p:spPr>
              <a:xfrm>
                <a:off x="6772" y="38383"/>
                <a:ext cx="1537549" cy="1469813"/>
              </a:xfrm>
              <a:prstGeom prst="rect">
                <a:avLst/>
              </a:prstGeom>
              <a:noFill/>
              <a:ln w="50800" cap="flat">
                <a:solidFill>
                  <a:srgbClr val="000007"/>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nvGrpSpPr>
              <p:cNvPr id="197" name="Group 197"/>
              <p:cNvGrpSpPr/>
              <p:nvPr/>
            </p:nvGrpSpPr>
            <p:grpSpPr>
              <a:xfrm>
                <a:off x="11288" y="1524001"/>
                <a:ext cx="3099931" cy="395111"/>
                <a:chOff x="0" y="0"/>
                <a:chExt cx="3099930" cy="395110"/>
              </a:xfrm>
            </p:grpSpPr>
            <p:sp>
              <p:nvSpPr>
                <p:cNvPr id="195" name="Shape 195"/>
                <p:cNvSpPr/>
                <p:nvPr/>
              </p:nvSpPr>
              <p:spPr>
                <a:xfrm>
                  <a:off x="0" y="0"/>
                  <a:ext cx="3099931" cy="395111"/>
                </a:xfrm>
                <a:prstGeom prst="rect">
                  <a:avLst/>
                </a:prstGeom>
                <a:solidFill>
                  <a:srgbClr val="73FA79"/>
                </a:solidFill>
                <a:ln w="12700" cap="flat">
                  <a:solidFill>
                    <a:srgbClr val="000000"/>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96" name="Shape 196"/>
                <p:cNvSpPr/>
                <p:nvPr/>
              </p:nvSpPr>
              <p:spPr>
                <a:xfrm>
                  <a:off x="1236535" y="4656"/>
                  <a:ext cx="626861" cy="385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lvl1pPr marL="40640" marR="40640" defTabSz="914400">
                    <a:buFont typeface="Helvetica"/>
                    <a:defRPr sz="1600" b="1">
                      <a:solidFill>
                        <a:srgbClr val="0433FF"/>
                      </a:solidFill>
                      <a:uFill>
                        <a:solidFill>
                          <a:srgbClr val="0433FF"/>
                        </a:solidFill>
                      </a:uFill>
                      <a:latin typeface="Helvetica"/>
                      <a:ea typeface="Helvetica"/>
                      <a:cs typeface="Helvetica"/>
                      <a:sym typeface="Helvetica"/>
                    </a:defRPr>
                  </a:lvl1pPr>
                </a:lstStyle>
                <a:p>
                  <a:r>
                    <a:t>BUS</a:t>
                  </a:r>
                </a:p>
              </p:txBody>
            </p:sp>
          </p:grpSp>
          <p:grpSp>
            <p:nvGrpSpPr>
              <p:cNvPr id="200" name="Group 200"/>
              <p:cNvGrpSpPr/>
              <p:nvPr/>
            </p:nvGrpSpPr>
            <p:grpSpPr>
              <a:xfrm>
                <a:off x="63217" y="42898"/>
                <a:ext cx="1413370" cy="801512"/>
                <a:chOff x="0" y="0"/>
                <a:chExt cx="1413369" cy="801510"/>
              </a:xfrm>
            </p:grpSpPr>
            <p:sp>
              <p:nvSpPr>
                <p:cNvPr id="198" name="Shape 198"/>
                <p:cNvSpPr/>
                <p:nvPr/>
              </p:nvSpPr>
              <p:spPr>
                <a:xfrm>
                  <a:off x="0" y="0"/>
                  <a:ext cx="1413370" cy="801511"/>
                </a:xfrm>
                <a:prstGeom prst="roundRect">
                  <a:avLst>
                    <a:gd name="adj" fmla="val 11092"/>
                  </a:avLst>
                </a:prstGeom>
                <a:solidFill>
                  <a:srgbClr val="BFBFBF"/>
                </a:solidFill>
                <a:ln w="127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199" name="Shape 199"/>
                <p:cNvSpPr/>
                <p:nvPr/>
              </p:nvSpPr>
              <p:spPr>
                <a:xfrm>
                  <a:off x="265007" y="206868"/>
                  <a:ext cx="883356" cy="387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0809" marR="50809" defTabSz="914400">
                    <a:buFont typeface="Helvetica"/>
                    <a:defRPr sz="1800" b="1">
                      <a:solidFill>
                        <a:srgbClr val="0433FF"/>
                      </a:solidFill>
                      <a:uFill>
                        <a:solidFill>
                          <a:srgbClr val="0433FF"/>
                        </a:solidFill>
                      </a:uFill>
                      <a:latin typeface="Helvetica"/>
                      <a:ea typeface="Helvetica"/>
                      <a:cs typeface="Helvetica"/>
                      <a:sym typeface="Helvetica"/>
                    </a:defRPr>
                  </a:lvl1pPr>
                </a:lstStyle>
                <a:p>
                  <a:r>
                    <a:t>Core 0</a:t>
                  </a:r>
                </a:p>
              </p:txBody>
            </p:sp>
          </p:grpSp>
          <p:grpSp>
            <p:nvGrpSpPr>
              <p:cNvPr id="203" name="Group 203"/>
              <p:cNvGrpSpPr/>
              <p:nvPr/>
            </p:nvGrpSpPr>
            <p:grpSpPr>
              <a:xfrm>
                <a:off x="1632373" y="56444"/>
                <a:ext cx="1413370" cy="799255"/>
                <a:chOff x="0" y="0"/>
                <a:chExt cx="1413369" cy="799253"/>
              </a:xfrm>
            </p:grpSpPr>
            <p:sp>
              <p:nvSpPr>
                <p:cNvPr id="201" name="Shape 201"/>
                <p:cNvSpPr/>
                <p:nvPr/>
              </p:nvSpPr>
              <p:spPr>
                <a:xfrm>
                  <a:off x="0" y="0"/>
                  <a:ext cx="1413370" cy="799254"/>
                </a:xfrm>
                <a:prstGeom prst="roundRect">
                  <a:avLst>
                    <a:gd name="adj" fmla="val 11123"/>
                  </a:avLst>
                </a:prstGeom>
                <a:solidFill>
                  <a:srgbClr val="BFBFBF"/>
                </a:solidFill>
                <a:ln w="127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02" name="Shape 202"/>
                <p:cNvSpPr/>
                <p:nvPr/>
              </p:nvSpPr>
              <p:spPr>
                <a:xfrm>
                  <a:off x="265003" y="205740"/>
                  <a:ext cx="883364" cy="3877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0815" marR="50815" defTabSz="914400">
                    <a:buFont typeface="Helvetica"/>
                    <a:defRPr sz="1800" b="1">
                      <a:solidFill>
                        <a:srgbClr val="0433FF"/>
                      </a:solidFill>
                      <a:uFill>
                        <a:solidFill>
                          <a:srgbClr val="0433FF"/>
                        </a:solidFill>
                      </a:uFill>
                      <a:latin typeface="Helvetica"/>
                      <a:ea typeface="Helvetica"/>
                      <a:cs typeface="Helvetica"/>
                      <a:sym typeface="Helvetica"/>
                    </a:defRPr>
                  </a:lvl1pPr>
                </a:lstStyle>
                <a:p>
                  <a:r>
                    <a:t>Core 1</a:t>
                  </a:r>
                </a:p>
              </p:txBody>
            </p:sp>
          </p:grpSp>
          <p:grpSp>
            <p:nvGrpSpPr>
              <p:cNvPr id="206" name="Group 206"/>
              <p:cNvGrpSpPr/>
              <p:nvPr/>
            </p:nvGrpSpPr>
            <p:grpSpPr>
              <a:xfrm>
                <a:off x="42897" y="869245"/>
                <a:ext cx="1426917" cy="559929"/>
                <a:chOff x="0" y="0"/>
                <a:chExt cx="1426915" cy="559928"/>
              </a:xfrm>
            </p:grpSpPr>
            <p:sp>
              <p:nvSpPr>
                <p:cNvPr id="204" name="Shape 204"/>
                <p:cNvSpPr/>
                <p:nvPr/>
              </p:nvSpPr>
              <p:spPr>
                <a:xfrm>
                  <a:off x="0" y="0"/>
                  <a:ext cx="1426916" cy="559929"/>
                </a:xfrm>
                <a:prstGeom prst="roundRect">
                  <a:avLst>
                    <a:gd name="adj" fmla="val 11341"/>
                  </a:avLst>
                </a:prstGeom>
                <a:solidFill>
                  <a:srgbClr val="E62300"/>
                </a:solidFill>
                <a:ln w="127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05" name="Shape 205"/>
                <p:cNvSpPr/>
                <p:nvPr/>
              </p:nvSpPr>
              <p:spPr>
                <a:xfrm>
                  <a:off x="137891" y="86077"/>
                  <a:ext cx="1151134" cy="387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1589" marR="51589" defTabSz="914400">
                    <a:buFont typeface="Helvetica"/>
                    <a:defRPr sz="1800" b="1">
                      <a:solidFill>
                        <a:srgbClr val="0433FF"/>
                      </a:solidFill>
                      <a:uFill>
                        <a:solidFill>
                          <a:srgbClr val="0433FF"/>
                        </a:solidFill>
                      </a:uFill>
                      <a:latin typeface="Helvetica"/>
                      <a:ea typeface="Helvetica"/>
                      <a:cs typeface="Helvetica"/>
                      <a:sym typeface="Helvetica"/>
                    </a:defRPr>
                  </a:lvl1pPr>
                </a:lstStyle>
                <a:p>
                  <a:r>
                    <a:t>L1 cache</a:t>
                  </a:r>
                </a:p>
              </p:txBody>
            </p:sp>
          </p:grpSp>
          <p:grpSp>
            <p:nvGrpSpPr>
              <p:cNvPr id="209" name="Group 209"/>
              <p:cNvGrpSpPr/>
              <p:nvPr/>
            </p:nvGrpSpPr>
            <p:grpSpPr>
              <a:xfrm>
                <a:off x="1612053" y="882791"/>
                <a:ext cx="1426917" cy="559930"/>
                <a:chOff x="0" y="0"/>
                <a:chExt cx="1426915" cy="559928"/>
              </a:xfrm>
            </p:grpSpPr>
            <p:sp>
              <p:nvSpPr>
                <p:cNvPr id="207" name="Shape 207"/>
                <p:cNvSpPr/>
                <p:nvPr/>
              </p:nvSpPr>
              <p:spPr>
                <a:xfrm>
                  <a:off x="0" y="0"/>
                  <a:ext cx="1426916" cy="559929"/>
                </a:xfrm>
                <a:prstGeom prst="roundRect">
                  <a:avLst>
                    <a:gd name="adj" fmla="val 11341"/>
                  </a:avLst>
                </a:prstGeom>
                <a:solidFill>
                  <a:srgbClr val="E62300"/>
                </a:solidFill>
                <a:ln w="127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08" name="Shape 208"/>
                <p:cNvSpPr/>
                <p:nvPr/>
              </p:nvSpPr>
              <p:spPr>
                <a:xfrm>
                  <a:off x="137891" y="86077"/>
                  <a:ext cx="1151134" cy="3877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1589" marR="51589" defTabSz="914400">
                    <a:buFont typeface="Helvetica"/>
                    <a:defRPr sz="1800" b="1">
                      <a:solidFill>
                        <a:srgbClr val="0433FF"/>
                      </a:solidFill>
                      <a:uFill>
                        <a:solidFill>
                          <a:srgbClr val="0433FF"/>
                        </a:solidFill>
                      </a:uFill>
                      <a:latin typeface="Helvetica"/>
                      <a:ea typeface="Helvetica"/>
                      <a:cs typeface="Helvetica"/>
                      <a:sym typeface="Helvetica"/>
                    </a:defRPr>
                  </a:lvl1pPr>
                </a:lstStyle>
                <a:p>
                  <a:r>
                    <a:t>L1 cache</a:t>
                  </a:r>
                </a:p>
              </p:txBody>
            </p:sp>
          </p:grpSp>
          <p:grpSp>
            <p:nvGrpSpPr>
              <p:cNvPr id="212" name="Group 212"/>
              <p:cNvGrpSpPr/>
              <p:nvPr/>
            </p:nvGrpSpPr>
            <p:grpSpPr>
              <a:xfrm>
                <a:off x="33866" y="2036515"/>
                <a:ext cx="3066064" cy="810544"/>
                <a:chOff x="0" y="0"/>
                <a:chExt cx="3066062" cy="810542"/>
              </a:xfrm>
            </p:grpSpPr>
            <p:sp>
              <p:nvSpPr>
                <p:cNvPr id="210" name="Shape 210"/>
                <p:cNvSpPr/>
                <p:nvPr/>
              </p:nvSpPr>
              <p:spPr>
                <a:xfrm>
                  <a:off x="0" y="0"/>
                  <a:ext cx="3066063" cy="810543"/>
                </a:xfrm>
                <a:prstGeom prst="roundRect">
                  <a:avLst>
                    <a:gd name="adj" fmla="val 10968"/>
                  </a:avLst>
                </a:prstGeom>
                <a:solidFill>
                  <a:srgbClr val="E62300"/>
                </a:solidFill>
                <a:ln w="12700"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11" name="Shape 211"/>
                <p:cNvSpPr/>
                <p:nvPr/>
              </p:nvSpPr>
              <p:spPr>
                <a:xfrm>
                  <a:off x="938202" y="211385"/>
                  <a:ext cx="1189656" cy="3877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4186" tIns="54186" rIns="54186" bIns="54186" numCol="1" anchor="ctr">
                  <a:spAutoFit/>
                </a:bodyPr>
                <a:lstStyle>
                  <a:lvl1pPr marL="52160" marR="52160" defTabSz="914400">
                    <a:buFont typeface="Helvetica"/>
                    <a:defRPr sz="1800" b="1">
                      <a:solidFill>
                        <a:srgbClr val="0433FF"/>
                      </a:solidFill>
                      <a:uFill>
                        <a:solidFill>
                          <a:srgbClr val="0433FF"/>
                        </a:solidFill>
                      </a:uFill>
                      <a:latin typeface="Helvetica"/>
                      <a:ea typeface="Helvetica"/>
                      <a:cs typeface="Helvetica"/>
                      <a:sym typeface="Helvetica"/>
                    </a:defRPr>
                  </a:lvl1pPr>
                </a:lstStyle>
                <a:p>
                  <a:r>
                    <a:t>L2 Cache</a:t>
                  </a:r>
                </a:p>
              </p:txBody>
            </p:sp>
          </p:grpSp>
          <p:sp>
            <p:nvSpPr>
              <p:cNvPr id="213" name="Shape 213"/>
              <p:cNvSpPr/>
              <p:nvPr/>
            </p:nvSpPr>
            <p:spPr>
              <a:xfrm>
                <a:off x="0" y="0"/>
                <a:ext cx="3127023" cy="2944143"/>
              </a:xfrm>
              <a:prstGeom prst="rect">
                <a:avLst/>
              </a:prstGeom>
              <a:noFill/>
              <a:ln w="50800" cap="flat">
                <a:solidFill>
                  <a:srgbClr val="000007"/>
                </a:solidFill>
                <a:prstDash val="solid"/>
                <a:miter lim="400000"/>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sp>
          <p:nvSpPr>
            <p:cNvPr id="215" name="Shape 215"/>
            <p:cNvSpPr/>
            <p:nvPr/>
          </p:nvSpPr>
          <p:spPr>
            <a:xfrm>
              <a:off x="0" y="5515751"/>
              <a:ext cx="7062330" cy="1584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t">
              <a:spAutoFit/>
            </a:bodyPr>
            <a:lstStyle/>
            <a:p>
              <a:pPr marL="383540" marR="40640" indent="-342900" defTabSz="914400">
                <a:lnSpc>
                  <a:spcPct val="90000"/>
                </a:lnSpc>
                <a:spcBef>
                  <a:spcPts val="400"/>
                </a:spcBef>
                <a:buFont typeface="Helvetica"/>
                <a:defRPr sz="2800" b="1">
                  <a:solidFill>
                    <a:srgbClr val="424242"/>
                  </a:solidFill>
                  <a:uFill>
                    <a:solidFill>
                      <a:srgbClr val="424242"/>
                    </a:solidFill>
                  </a:uFill>
                  <a:latin typeface="Helvetica"/>
                  <a:ea typeface="Helvetica"/>
                  <a:cs typeface="Helvetica"/>
                  <a:sym typeface="Helvetica"/>
                </a:defRPr>
              </a:pPr>
              <a:r>
                <a:t>Schematic of a dual-core </a:t>
              </a:r>
            </a:p>
            <a:p>
              <a:pPr marL="383540" marR="40640" indent="-342900" defTabSz="914400">
                <a:lnSpc>
                  <a:spcPct val="90000"/>
                </a:lnSpc>
                <a:spcBef>
                  <a:spcPts val="400"/>
                </a:spcBef>
                <a:buFont typeface="Helvetica"/>
                <a:defRPr sz="2800" b="1">
                  <a:solidFill>
                    <a:srgbClr val="424242"/>
                  </a:solidFill>
                  <a:uFill>
                    <a:solidFill>
                      <a:srgbClr val="424242"/>
                    </a:solidFill>
                  </a:uFill>
                  <a:latin typeface="Helvetica"/>
                  <a:ea typeface="Helvetica"/>
                  <a:cs typeface="Helvetica"/>
                  <a:sym typeface="Helvetica"/>
                </a:defRPr>
              </a:pPr>
              <a:r>
                <a:t>Processor</a:t>
              </a:r>
            </a:p>
            <a:p>
              <a:pPr marL="383540" marR="40640" indent="-342900" defTabSz="914400">
                <a:spcBef>
                  <a:spcPts val="800"/>
                </a:spcBef>
                <a:defRPr sz="2800">
                  <a:solidFill>
                    <a:srgbClr val="424242"/>
                  </a:solidFill>
                  <a:uFill>
                    <a:solidFill>
                      <a:srgbClr val="424242"/>
                    </a:solidFill>
                  </a:uFill>
                  <a:latin typeface="Comic Sans MS"/>
                  <a:ea typeface="Comic Sans MS"/>
                  <a:cs typeface="Comic Sans MS"/>
                  <a:sym typeface="Comic Sans MS"/>
                </a:defRPr>
              </a:pPr>
              <a:r>
                <a:t>	</a:t>
              </a:r>
            </a:p>
          </p:txBody>
        </p:sp>
        <p:pic>
          <p:nvPicPr>
            <p:cNvPr id="216" name="image.pdf"/>
            <p:cNvPicPr>
              <a:picLocks/>
            </p:cNvPicPr>
            <p:nvPr/>
          </p:nvPicPr>
          <p:blipFill>
            <a:blip r:embed="rId3">
              <a:extLst/>
            </a:blip>
            <a:srcRect l="28915" t="20454" r="28915"/>
            <a:stretch>
              <a:fillRect/>
            </a:stretch>
          </p:blipFill>
          <p:spPr>
            <a:xfrm>
              <a:off x="2167466" y="747324"/>
              <a:ext cx="2806419" cy="1465299"/>
            </a:xfrm>
            <a:prstGeom prst="rect">
              <a:avLst/>
            </a:prstGeom>
            <a:ln w="12700" cap="flat">
              <a:noFill/>
              <a:miter lim="400000"/>
            </a:ln>
            <a:effectLst/>
          </p:spPr>
        </p:pic>
        <p:sp>
          <p:nvSpPr>
            <p:cNvPr id="217" name="Shape 217"/>
            <p:cNvSpPr/>
            <p:nvPr/>
          </p:nvSpPr>
          <p:spPr>
            <a:xfrm>
              <a:off x="1842346" y="0"/>
              <a:ext cx="1684682" cy="741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3400" b="1">
                  <a:solidFill>
                    <a:srgbClr val="0433FF"/>
                  </a:solidFill>
                  <a:uFill>
                    <a:solidFill>
                      <a:srgbClr val="0433FF"/>
                    </a:solidFill>
                  </a:uFill>
                  <a:latin typeface="Comic Sans MS"/>
                  <a:ea typeface="Comic Sans MS"/>
                  <a:cs typeface="Comic Sans MS"/>
                  <a:sym typeface="Comic Sans MS"/>
                </a:defRPr>
              </a:lvl1pPr>
            </a:lstStyle>
            <a:p>
              <a:r>
                <a:t>Task A</a:t>
              </a:r>
            </a:p>
          </p:txBody>
        </p:sp>
        <p:sp>
          <p:nvSpPr>
            <p:cNvPr id="218" name="Shape 218"/>
            <p:cNvSpPr/>
            <p:nvPr/>
          </p:nvSpPr>
          <p:spPr>
            <a:xfrm>
              <a:off x="3901440" y="6773"/>
              <a:ext cx="1641037" cy="741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t">
              <a:spAutoFit/>
            </a:bodyPr>
            <a:lstStyle>
              <a:lvl1pPr marL="40640" marR="40640" algn="l" defTabSz="914400">
                <a:defRPr sz="3400" b="1">
                  <a:solidFill>
                    <a:srgbClr val="0433FF"/>
                  </a:solidFill>
                  <a:uFill>
                    <a:solidFill>
                      <a:srgbClr val="0433FF"/>
                    </a:solidFill>
                  </a:uFill>
                  <a:latin typeface="Comic Sans MS"/>
                  <a:ea typeface="Comic Sans MS"/>
                  <a:cs typeface="Comic Sans MS"/>
                  <a:sym typeface="Comic Sans MS"/>
                </a:defRPr>
              </a:lvl1pPr>
            </a:lstStyle>
            <a:p>
              <a:r>
                <a:t>Task B</a:t>
              </a:r>
            </a:p>
          </p:txBody>
        </p:sp>
        <p:sp>
          <p:nvSpPr>
            <p:cNvPr id="219" name="Shape 219"/>
            <p:cNvSpPr/>
            <p:nvPr/>
          </p:nvSpPr>
          <p:spPr>
            <a:xfrm flipV="1">
              <a:off x="2727395" y="812799"/>
              <a:ext cx="1" cy="1342040"/>
            </a:xfrm>
            <a:prstGeom prst="line">
              <a:avLst/>
            </a:prstGeom>
            <a:noFill/>
            <a:ln w="25400" cap="flat">
              <a:solidFill>
                <a:srgbClr val="000000"/>
              </a:solidFill>
              <a:custDash>
                <a:ds d="200000" sp="200000"/>
              </a:custDash>
              <a:round/>
              <a:headEnd type="stealth" w="med" len="med"/>
            </a:ln>
            <a:effectLst>
              <a:outerShdw blurRad="177800" dist="101600" dir="16200000" rotWithShape="0">
                <a:srgbClr val="000000">
                  <a:alpha val="75000"/>
                </a:srgbClr>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220" name="Shape 220"/>
            <p:cNvSpPr/>
            <p:nvPr/>
          </p:nvSpPr>
          <p:spPr>
            <a:xfrm flipV="1">
              <a:off x="4479431" y="812799"/>
              <a:ext cx="1" cy="1342040"/>
            </a:xfrm>
            <a:prstGeom prst="line">
              <a:avLst/>
            </a:prstGeom>
            <a:noFill/>
            <a:ln w="25400" cap="flat">
              <a:solidFill>
                <a:srgbClr val="000000"/>
              </a:solidFill>
              <a:custDash>
                <a:ds d="200000" sp="200000"/>
              </a:custDash>
              <a:round/>
              <a:headEnd type="stealth" w="med" len="med"/>
            </a:ln>
            <a:effectLst>
              <a:outerShdw blurRad="177800" dist="101600" dir="16200000" rotWithShape="0">
                <a:srgbClr val="000000">
                  <a:alpha val="75000"/>
                </a:srgbClr>
              </a:outerShdw>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prstGeom prst="rect">
            <a:avLst/>
          </a:prstGeom>
        </p:spPr>
        <p:txBody>
          <a:bodyPr/>
          <a:lstStyle>
            <a:lvl1pPr algn="ctr">
              <a:defRPr sz="4800"/>
            </a:lvl1pPr>
          </a:lstStyle>
          <a:p>
            <a:pPr lvl="0">
              <a:defRPr sz="1800"/>
            </a:pPr>
            <a:r>
              <a:rPr sz="6827"/>
              <a:t>Scheduler</a:t>
            </a:r>
          </a:p>
        </p:txBody>
      </p:sp>
      <p:graphicFrame>
        <p:nvGraphicFramePr>
          <p:cNvPr id="2" name="Table 1"/>
          <p:cNvGraphicFramePr>
            <a:graphicFrameLocks noGrp="1"/>
          </p:cNvGraphicFramePr>
          <p:nvPr>
            <p:extLst/>
          </p:nvPr>
        </p:nvGraphicFramePr>
        <p:xfrm>
          <a:off x="650240" y="2377738"/>
          <a:ext cx="11704320" cy="4167590"/>
        </p:xfrm>
        <a:graphic>
          <a:graphicData uri="http://schemas.openxmlformats.org/drawingml/2006/table">
            <a:tbl>
              <a:tblPr firstRow="1" bandRow="1">
                <a:tableStyleId>{5940675A-B579-460E-94D1-54222C63F5DA}</a:tableStyleId>
              </a:tblPr>
              <a:tblGrid>
                <a:gridCol w="5852160"/>
                <a:gridCol w="5852160"/>
              </a:tblGrid>
              <a:tr h="833518">
                <a:tc>
                  <a:txBody>
                    <a:bodyPr/>
                    <a:lstStyle/>
                    <a:p>
                      <a:pPr algn="ctr"/>
                      <a:r>
                        <a:rPr lang="en-US" sz="3400" b="1" dirty="0" smtClean="0"/>
                        <a:t>Sync Policy</a:t>
                      </a:r>
                      <a:endParaRPr lang="en-US" sz="3400" b="1" dirty="0"/>
                    </a:p>
                  </a:txBody>
                  <a:tcPr marL="130048" marR="130048" marT="65024" marB="65024">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3400" b="1" dirty="0" err="1" smtClean="0"/>
                        <a:t>Sharedness</a:t>
                      </a:r>
                      <a:r>
                        <a:rPr lang="en-US" sz="3400" b="1" dirty="0" smtClean="0"/>
                        <a:t> Policy</a:t>
                      </a:r>
                      <a:endParaRPr lang="en-US" sz="3400" b="1" dirty="0"/>
                    </a:p>
                  </a:txBody>
                  <a:tcPr marL="130048" marR="130048" marT="65024" marB="65024">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r>
              <a:tr h="833518">
                <a:tc>
                  <a:txBody>
                    <a:bodyPr/>
                    <a:lstStyle/>
                    <a:p>
                      <a:pPr algn="ctr"/>
                      <a:r>
                        <a:rPr lang="en-US" sz="3400" i="1" dirty="0" smtClean="0"/>
                        <a:t>Thread API</a:t>
                      </a:r>
                    </a:p>
                  </a:txBody>
                  <a:tcPr marL="130048" marR="130048" marT="65024" marB="65024">
                    <a:lnT w="38100" cap="flat" cmpd="sng" algn="ctr">
                      <a:solidFill>
                        <a:scrgbClr r="0" g="0" b="0"/>
                      </a:solidFill>
                      <a:prstDash val="solid"/>
                      <a:round/>
                      <a:headEnd type="none" w="med" len="med"/>
                      <a:tailEnd type="none" w="med" len="med"/>
                    </a:lnT>
                  </a:tcPr>
                </a:tc>
                <a:tc>
                  <a:txBody>
                    <a:bodyPr/>
                    <a:lstStyle/>
                    <a:p>
                      <a:pPr algn="ctr"/>
                      <a:r>
                        <a:rPr lang="en-US" sz="3400" i="1" dirty="0" smtClean="0"/>
                        <a:t>Shared Class</a:t>
                      </a:r>
                    </a:p>
                  </a:txBody>
                  <a:tcPr marL="130048" marR="130048" marT="65024" marB="65024">
                    <a:lnT w="38100" cap="flat" cmpd="sng" algn="ctr">
                      <a:solidFill>
                        <a:scrgbClr r="0" g="0" b="0"/>
                      </a:solidFill>
                      <a:prstDash val="solid"/>
                      <a:round/>
                      <a:headEnd type="none" w="med" len="med"/>
                      <a:tailEnd type="none" w="med" len="med"/>
                    </a:lnT>
                  </a:tcPr>
                </a:tc>
              </a:tr>
              <a:tr h="833518">
                <a:tc>
                  <a:txBody>
                    <a:bodyPr/>
                    <a:lstStyle/>
                    <a:p>
                      <a:pPr algn="ctr"/>
                      <a:r>
                        <a:rPr lang="en-US" sz="3400" i="1" dirty="0" smtClean="0"/>
                        <a:t>Garbage Collection</a:t>
                      </a:r>
                    </a:p>
                  </a:txBody>
                  <a:tcPr marL="130048" marR="130048" marT="65024" marB="65024"/>
                </a:tc>
                <a:tc>
                  <a:txBody>
                    <a:bodyPr/>
                    <a:lstStyle/>
                    <a:p>
                      <a:pPr algn="ctr"/>
                      <a:r>
                        <a:rPr lang="en-US" sz="3400" i="1" dirty="0" smtClean="0"/>
                        <a:t>Shared Object</a:t>
                      </a:r>
                      <a:endParaRPr lang="en-US" sz="3400" i="1" dirty="0"/>
                    </a:p>
                  </a:txBody>
                  <a:tcPr marL="130048" marR="130048" marT="65024" marB="65024"/>
                </a:tc>
              </a:tr>
              <a:tr h="833518">
                <a:tc>
                  <a:txBody>
                    <a:bodyPr/>
                    <a:lstStyle/>
                    <a:p>
                      <a:pPr algn="ctr"/>
                      <a:r>
                        <a:rPr lang="en-US" sz="3400" i="1" dirty="0" smtClean="0"/>
                        <a:t>Root CG</a:t>
                      </a:r>
                    </a:p>
                  </a:txBody>
                  <a:tcPr marL="130048" marR="130048" marT="65024" marB="65024"/>
                </a:tc>
                <a:tc>
                  <a:txBody>
                    <a:bodyPr/>
                    <a:lstStyle/>
                    <a:p>
                      <a:pPr algn="ctr"/>
                      <a:r>
                        <a:rPr lang="en-US" sz="3400" i="1" dirty="0" smtClean="0"/>
                        <a:t>Shared Array</a:t>
                      </a:r>
                      <a:endParaRPr lang="en-US" sz="3400" i="1" dirty="0"/>
                    </a:p>
                  </a:txBody>
                  <a:tcPr marL="130048" marR="130048" marT="65024" marB="65024"/>
                </a:tc>
              </a:tr>
              <a:tr h="833518">
                <a:tc>
                  <a:txBody>
                    <a:bodyPr/>
                    <a:lstStyle/>
                    <a:p>
                      <a:pPr algn="ctr"/>
                      <a:r>
                        <a:rPr lang="en-US" sz="3400" i="1" dirty="0" smtClean="0"/>
                        <a:t>Object API</a:t>
                      </a:r>
                    </a:p>
                  </a:txBody>
                  <a:tcPr marL="130048" marR="130048" marT="65024" marB="65024"/>
                </a:tc>
                <a:tc>
                  <a:txBody>
                    <a:bodyPr/>
                    <a:lstStyle/>
                    <a:p>
                      <a:pPr algn="ctr"/>
                      <a:endParaRPr lang="en-US" sz="3400" i="1" dirty="0"/>
                    </a:p>
                  </a:txBody>
                  <a:tcPr marL="130048" marR="130048" marT="65024" marB="65024"/>
                </a:tc>
              </a:tr>
            </a:tbl>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326336416"/>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prstGeom prst="rect">
            <a:avLst/>
          </a:prstGeom>
        </p:spPr>
        <p:txBody>
          <a:bodyPr/>
          <a:lstStyle>
            <a:lvl1pPr algn="ctr">
              <a:defRPr sz="4800"/>
            </a:lvl1pPr>
          </a:lstStyle>
          <a:p>
            <a:pPr lvl="0">
              <a:defRPr sz="1800"/>
            </a:pPr>
            <a:r>
              <a:rPr sz="6827"/>
              <a:t>Scheduler</a:t>
            </a:r>
          </a:p>
        </p:txBody>
      </p:sp>
      <p:graphicFrame>
        <p:nvGraphicFramePr>
          <p:cNvPr id="2" name="Table 1"/>
          <p:cNvGraphicFramePr>
            <a:graphicFrameLocks noGrp="1"/>
          </p:cNvGraphicFramePr>
          <p:nvPr>
            <p:extLst/>
          </p:nvPr>
        </p:nvGraphicFramePr>
        <p:xfrm>
          <a:off x="650240" y="2377738"/>
          <a:ext cx="11704320" cy="4167590"/>
        </p:xfrm>
        <a:graphic>
          <a:graphicData uri="http://schemas.openxmlformats.org/drawingml/2006/table">
            <a:tbl>
              <a:tblPr firstRow="1" bandRow="1">
                <a:tableStyleId>{5940675A-B579-460E-94D1-54222C63F5DA}</a:tableStyleId>
              </a:tblPr>
              <a:tblGrid>
                <a:gridCol w="5852160"/>
                <a:gridCol w="5852160"/>
              </a:tblGrid>
              <a:tr h="833518">
                <a:tc>
                  <a:txBody>
                    <a:bodyPr/>
                    <a:lstStyle/>
                    <a:p>
                      <a:pPr algn="ctr"/>
                      <a:r>
                        <a:rPr lang="en-US" sz="3400" b="1" dirty="0" smtClean="0"/>
                        <a:t>Sync Policy</a:t>
                      </a:r>
                      <a:endParaRPr lang="en-US" sz="3400" b="1" dirty="0"/>
                    </a:p>
                  </a:txBody>
                  <a:tcPr marL="130048" marR="130048" marT="65024" marB="65024">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3400" b="1" dirty="0" err="1" smtClean="0"/>
                        <a:t>Sharedness</a:t>
                      </a:r>
                      <a:r>
                        <a:rPr lang="en-US" sz="3400" b="1" dirty="0" smtClean="0"/>
                        <a:t> Policy</a:t>
                      </a:r>
                      <a:endParaRPr lang="en-US" sz="3400" b="1" dirty="0"/>
                    </a:p>
                  </a:txBody>
                  <a:tcPr marL="130048" marR="130048" marT="65024" marB="65024">
                    <a:lnL w="381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r>
              <a:tr h="833518">
                <a:tc>
                  <a:txBody>
                    <a:bodyPr/>
                    <a:lstStyle/>
                    <a:p>
                      <a:pPr algn="ctr"/>
                      <a:r>
                        <a:rPr lang="en-US" sz="3400" i="1" dirty="0" smtClean="0"/>
                        <a:t>Thread API</a:t>
                      </a:r>
                    </a:p>
                  </a:txBody>
                  <a:tcPr marL="130048" marR="130048" marT="65024" marB="65024">
                    <a:lnT w="38100" cap="flat" cmpd="sng" algn="ctr">
                      <a:solidFill>
                        <a:scrgbClr r="0" g="0" b="0"/>
                      </a:solidFill>
                      <a:prstDash val="solid"/>
                      <a:round/>
                      <a:headEnd type="none" w="med" len="med"/>
                      <a:tailEnd type="none" w="med" len="med"/>
                    </a:lnT>
                  </a:tcPr>
                </a:tc>
                <a:tc>
                  <a:txBody>
                    <a:bodyPr/>
                    <a:lstStyle/>
                    <a:p>
                      <a:pPr algn="ctr"/>
                      <a:r>
                        <a:rPr lang="en-US" sz="3400" i="1" strike="sngStrike" dirty="0" smtClean="0"/>
                        <a:t>Shared Class</a:t>
                      </a:r>
                    </a:p>
                  </a:txBody>
                  <a:tcPr marL="130048" marR="130048" marT="65024" marB="65024">
                    <a:lnT w="38100" cap="flat" cmpd="sng" algn="ctr">
                      <a:solidFill>
                        <a:scrgbClr r="0" g="0" b="0"/>
                      </a:solidFill>
                      <a:prstDash val="solid"/>
                      <a:round/>
                      <a:headEnd type="none" w="med" len="med"/>
                      <a:tailEnd type="none" w="med" len="med"/>
                    </a:lnT>
                  </a:tcPr>
                </a:tc>
              </a:tr>
              <a:tr h="833518">
                <a:tc>
                  <a:txBody>
                    <a:bodyPr/>
                    <a:lstStyle/>
                    <a:p>
                      <a:pPr algn="ctr"/>
                      <a:r>
                        <a:rPr lang="en-US" sz="3400" i="1" dirty="0" smtClean="0"/>
                        <a:t>Garbage Collection</a:t>
                      </a:r>
                    </a:p>
                  </a:txBody>
                  <a:tcPr marL="130048" marR="130048" marT="65024" marB="65024"/>
                </a:tc>
                <a:tc>
                  <a:txBody>
                    <a:bodyPr/>
                    <a:lstStyle/>
                    <a:p>
                      <a:pPr algn="ctr"/>
                      <a:r>
                        <a:rPr lang="en-US" sz="3400" i="1" strike="sngStrike" dirty="0" smtClean="0"/>
                        <a:t>Shared Object</a:t>
                      </a:r>
                      <a:endParaRPr lang="en-US" sz="3400" i="1" strike="sngStrike" dirty="0"/>
                    </a:p>
                  </a:txBody>
                  <a:tcPr marL="130048" marR="130048" marT="65024" marB="65024"/>
                </a:tc>
              </a:tr>
              <a:tr h="833518">
                <a:tc>
                  <a:txBody>
                    <a:bodyPr/>
                    <a:lstStyle/>
                    <a:p>
                      <a:pPr algn="ctr"/>
                      <a:r>
                        <a:rPr lang="en-US" sz="3400" i="1" dirty="0" smtClean="0"/>
                        <a:t>Root CG</a:t>
                      </a:r>
                    </a:p>
                  </a:txBody>
                  <a:tcPr marL="130048" marR="130048" marT="65024" marB="65024"/>
                </a:tc>
                <a:tc>
                  <a:txBody>
                    <a:bodyPr/>
                    <a:lstStyle/>
                    <a:p>
                      <a:pPr algn="ctr"/>
                      <a:r>
                        <a:rPr lang="en-US" sz="3400" i="1" strike="sngStrike" dirty="0" smtClean="0"/>
                        <a:t>Shared Array</a:t>
                      </a:r>
                      <a:endParaRPr lang="en-US" sz="3400" i="1" strike="sngStrike" dirty="0"/>
                    </a:p>
                  </a:txBody>
                  <a:tcPr marL="130048" marR="130048" marT="65024" marB="65024"/>
                </a:tc>
              </a:tr>
              <a:tr h="833518">
                <a:tc>
                  <a:txBody>
                    <a:bodyPr/>
                    <a:lstStyle/>
                    <a:p>
                      <a:pPr algn="ctr"/>
                      <a:r>
                        <a:rPr lang="en-US" sz="3400" i="1" dirty="0" smtClean="0"/>
                        <a:t>Object API</a:t>
                      </a:r>
                    </a:p>
                  </a:txBody>
                  <a:tcPr marL="130048" marR="130048" marT="65024" marB="65024"/>
                </a:tc>
                <a:tc>
                  <a:txBody>
                    <a:bodyPr/>
                    <a:lstStyle/>
                    <a:p>
                      <a:pPr algn="ctr"/>
                      <a:r>
                        <a:rPr lang="en-US" sz="3400" i="1" dirty="0" smtClean="0"/>
                        <a:t>Gradual</a:t>
                      </a:r>
                      <a:r>
                        <a:rPr lang="en-US" sz="3400" i="1" baseline="0" dirty="0" smtClean="0"/>
                        <a:t> Permission Regions</a:t>
                      </a:r>
                      <a:endParaRPr lang="en-US" sz="3400" i="1" dirty="0"/>
                    </a:p>
                  </a:txBody>
                  <a:tcPr marL="130048" marR="130048" marT="65024" marB="65024"/>
                </a:tc>
              </a:tr>
            </a:tbl>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754213794"/>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502400" y="3832545"/>
            <a:ext cx="5491126" cy="244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75049" y="4856810"/>
            <a:ext cx="5070076" cy="46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678594" y="5817280"/>
            <a:ext cx="5070076" cy="46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50240" y="3832545"/>
            <a:ext cx="5070076" cy="46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pPr algn="ctr"/>
            <a:r>
              <a:rPr lang="en-US" sz="6827" dirty="0" smtClean="0"/>
              <a:t>Scheduling Comparison</a:t>
            </a:r>
            <a:endParaRPr lang="en-US" sz="6827" dirty="0"/>
          </a:p>
        </p:txBody>
      </p:sp>
      <p:sp>
        <p:nvSpPr>
          <p:cNvPr id="5" name="Text Placeholder 4"/>
          <p:cNvSpPr>
            <a:spLocks noGrp="1"/>
          </p:cNvSpPr>
          <p:nvPr>
            <p:ph type="body" idx="1"/>
          </p:nvPr>
        </p:nvSpPr>
        <p:spPr>
          <a:xfrm>
            <a:off x="650240" y="3832545"/>
            <a:ext cx="5681067" cy="3355064"/>
          </a:xfrm>
        </p:spPr>
        <p:txBody>
          <a:bodyPr>
            <a:normAutofit/>
          </a:bodyPr>
          <a:lstStyle/>
          <a:p>
            <a:pPr marL="0" indent="0" algn="l">
              <a:buNone/>
            </a:pPr>
            <a:r>
              <a:rPr lang="en-US" sz="2400" dirty="0" smtClean="0">
                <a:latin typeface="Lucida Console" charset="0"/>
                <a:ea typeface="Lucida Console" charset="0"/>
                <a:cs typeface="Lucida Console" charset="0"/>
              </a:rPr>
              <a:t>12</a:t>
            </a:r>
            <a:r>
              <a:rPr lang="en-US" sz="2400" dirty="0">
                <a:latin typeface="Lucida Console" charset="0"/>
                <a:ea typeface="Lucida Console" charset="0"/>
                <a:cs typeface="Lucida Console" charset="0"/>
              </a:rPr>
              <a:t>: </a:t>
            </a:r>
            <a:r>
              <a:rPr lang="en-US" sz="2400" dirty="0" err="1">
                <a:latin typeface="Lucida Console" charset="0"/>
                <a:ea typeface="Lucida Console" charset="0"/>
                <a:cs typeface="Lucida Console" charset="0"/>
              </a:rPr>
              <a:t>getfield</a:t>
            </a:r>
            <a:r>
              <a:rPr lang="en-US" sz="2400" dirty="0">
                <a:latin typeface="Lucida Console" charset="0"/>
                <a:ea typeface="Lucida Console" charset="0"/>
                <a:cs typeface="Lucida Console" charset="0"/>
              </a:rPr>
              <a:t> </a:t>
            </a:r>
            <a:r>
              <a:rPr lang="en-US" sz="2400" dirty="0" smtClean="0">
                <a:latin typeface="Lucida Console" charset="0"/>
                <a:ea typeface="Lucida Console" charset="0"/>
                <a:cs typeface="Lucida Console" charset="0"/>
              </a:rPr>
              <a:t>#</a:t>
            </a:r>
            <a:r>
              <a:rPr lang="en-US" sz="2400" dirty="0">
                <a:latin typeface="Lucida Console" charset="0"/>
                <a:ea typeface="Lucida Console" charset="0"/>
                <a:cs typeface="Lucida Console" charset="0"/>
              </a:rPr>
              <a:t>5 </a:t>
            </a:r>
            <a:r>
              <a:rPr lang="en-US" sz="2400" dirty="0">
                <a:solidFill>
                  <a:schemeClr val="accent5">
                    <a:lumMod val="75000"/>
                  </a:schemeClr>
                </a:solidFill>
                <a:latin typeface="Lucida Console" charset="0"/>
                <a:ea typeface="Lucida Console" charset="0"/>
                <a:cs typeface="Lucida Console" charset="0"/>
              </a:rPr>
              <a:t>/</a:t>
            </a:r>
            <a:r>
              <a:rPr lang="en-US" sz="2400" dirty="0">
                <a:solidFill>
                  <a:schemeClr val="accent5">
                    <a:lumMod val="75000"/>
                  </a:schemeClr>
                </a:solidFill>
                <a:latin typeface="Lucida Console" charset="0"/>
                <a:ea typeface="Lucida Console" charset="0"/>
                <a:cs typeface="Lucida Console" charset="0"/>
              </a:rPr>
              <a:t>/ Field </a:t>
            </a:r>
            <a:r>
              <a:rPr lang="en-US" sz="2400" dirty="0" smtClean="0">
                <a:solidFill>
                  <a:schemeClr val="accent5">
                    <a:lumMod val="75000"/>
                  </a:schemeClr>
                </a:solidFill>
                <a:latin typeface="Lucida Console" charset="0"/>
                <a:ea typeface="Lucida Console" charset="0"/>
                <a:cs typeface="Lucida Console" charset="0"/>
              </a:rPr>
              <a:t>x</a:t>
            </a:r>
          </a:p>
          <a:p>
            <a:pPr marL="0" indent="0" algn="l">
              <a:buNone/>
            </a:pPr>
            <a:endParaRPr lang="en-US" sz="2400" dirty="0">
              <a:solidFill>
                <a:schemeClr val="accent5">
                  <a:lumMod val="75000"/>
                </a:schemeClr>
              </a:solidFill>
              <a:latin typeface="Lucida Console" charset="0"/>
              <a:ea typeface="Lucida Console" charset="0"/>
              <a:cs typeface="Lucida Console" charset="0"/>
            </a:endParaRPr>
          </a:p>
          <a:p>
            <a:pPr marL="0" indent="0" algn="l">
              <a:buNone/>
            </a:pPr>
            <a:r>
              <a:rPr lang="en-US" sz="2400" dirty="0">
                <a:latin typeface="Lucida Console" charset="0"/>
                <a:ea typeface="Lucida Console" charset="0"/>
                <a:cs typeface="Lucida Console" charset="0"/>
              </a:rPr>
              <a:t>22</a:t>
            </a:r>
            <a:r>
              <a:rPr lang="en-US" sz="2400" dirty="0">
                <a:latin typeface="Lucida Console" charset="0"/>
                <a:ea typeface="Lucida Console" charset="0"/>
                <a:cs typeface="Lucida Console" charset="0"/>
              </a:rPr>
              <a:t>: </a:t>
            </a:r>
            <a:r>
              <a:rPr lang="en-US" sz="2400" dirty="0" err="1" smtClean="0">
                <a:latin typeface="Lucida Console" charset="0"/>
                <a:ea typeface="Lucida Console" charset="0"/>
                <a:cs typeface="Lucida Console" charset="0"/>
              </a:rPr>
              <a:t>getfield</a:t>
            </a:r>
            <a:r>
              <a:rPr lang="en-US" sz="2400" dirty="0" smtClean="0">
                <a:latin typeface="Lucida Console" charset="0"/>
                <a:ea typeface="Lucida Console" charset="0"/>
                <a:cs typeface="Lucida Console" charset="0"/>
              </a:rPr>
              <a:t> #</a:t>
            </a:r>
            <a:r>
              <a:rPr lang="en-US" sz="2400" dirty="0">
                <a:latin typeface="Lucida Console" charset="0"/>
                <a:ea typeface="Lucida Console" charset="0"/>
                <a:cs typeface="Lucida Console" charset="0"/>
              </a:rPr>
              <a:t>7 </a:t>
            </a:r>
            <a:r>
              <a:rPr lang="en-US" sz="2400" i="1" dirty="0">
                <a:solidFill>
                  <a:schemeClr val="accent5">
                    <a:lumMod val="75000"/>
                  </a:schemeClr>
                </a:solidFill>
                <a:latin typeface="Lucida Console" charset="0"/>
                <a:ea typeface="Lucida Console" charset="0"/>
                <a:cs typeface="Lucida Console" charset="0"/>
              </a:rPr>
              <a:t>/</a:t>
            </a:r>
            <a:r>
              <a:rPr lang="en-US" sz="2400" i="1" dirty="0">
                <a:solidFill>
                  <a:schemeClr val="accent5">
                    <a:lumMod val="75000"/>
                  </a:schemeClr>
                </a:solidFill>
                <a:latin typeface="Lucida Console" charset="0"/>
                <a:ea typeface="Lucida Console" charset="0"/>
                <a:cs typeface="Lucida Console" charset="0"/>
              </a:rPr>
              <a:t>/ Field </a:t>
            </a:r>
            <a:r>
              <a:rPr lang="en-US" sz="2400" i="1" dirty="0" smtClean="0">
                <a:solidFill>
                  <a:schemeClr val="accent5">
                    <a:lumMod val="75000"/>
                  </a:schemeClr>
                </a:solidFill>
                <a:latin typeface="Lucida Console" charset="0"/>
                <a:ea typeface="Lucida Console" charset="0"/>
                <a:cs typeface="Lucida Console" charset="0"/>
              </a:rPr>
              <a:t>y</a:t>
            </a:r>
          </a:p>
          <a:p>
            <a:pPr marL="0" indent="0" algn="l">
              <a:buNone/>
            </a:pPr>
            <a:endParaRPr lang="en-US" sz="2400" i="1" dirty="0">
              <a:solidFill>
                <a:schemeClr val="accent5">
                  <a:lumMod val="75000"/>
                </a:schemeClr>
              </a:solidFill>
              <a:latin typeface="Lucida Console" charset="0"/>
              <a:ea typeface="Lucida Console" charset="0"/>
              <a:cs typeface="Lucida Console" charset="0"/>
            </a:endParaRPr>
          </a:p>
          <a:p>
            <a:pPr marL="0" indent="0" algn="l">
              <a:buNone/>
            </a:pPr>
            <a:r>
              <a:rPr lang="en-US" sz="2400" dirty="0">
                <a:latin typeface="Lucida Console" charset="0"/>
                <a:ea typeface="Lucida Console" charset="0"/>
                <a:cs typeface="Lucida Console" charset="0"/>
              </a:rPr>
              <a:t>32</a:t>
            </a:r>
            <a:r>
              <a:rPr lang="en-US" sz="2400" dirty="0">
                <a:latin typeface="Lucida Console" charset="0"/>
                <a:ea typeface="Lucida Console" charset="0"/>
                <a:cs typeface="Lucida Console" charset="0"/>
              </a:rPr>
              <a:t>: </a:t>
            </a:r>
            <a:r>
              <a:rPr lang="en-US" sz="2400" dirty="0" err="1" smtClean="0">
                <a:latin typeface="Lucida Console" charset="0"/>
                <a:ea typeface="Lucida Console" charset="0"/>
                <a:cs typeface="Lucida Console" charset="0"/>
              </a:rPr>
              <a:t>getfield</a:t>
            </a:r>
            <a:r>
              <a:rPr lang="en-US" sz="2400" dirty="0" smtClean="0">
                <a:latin typeface="Lucida Console" charset="0"/>
                <a:ea typeface="Lucida Console" charset="0"/>
                <a:cs typeface="Lucida Console" charset="0"/>
              </a:rPr>
              <a:t> #</a:t>
            </a:r>
            <a:r>
              <a:rPr lang="en-US" sz="2400" dirty="0">
                <a:latin typeface="Lucida Console" charset="0"/>
                <a:ea typeface="Lucida Console" charset="0"/>
                <a:cs typeface="Lucida Console" charset="0"/>
              </a:rPr>
              <a:t>8 </a:t>
            </a:r>
            <a:r>
              <a:rPr lang="en-US" sz="2400" i="1" dirty="0">
                <a:solidFill>
                  <a:schemeClr val="accent5">
                    <a:lumMod val="75000"/>
                  </a:schemeClr>
                </a:solidFill>
                <a:latin typeface="Lucida Console" charset="0"/>
                <a:ea typeface="Lucida Console" charset="0"/>
                <a:cs typeface="Lucida Console" charset="0"/>
              </a:rPr>
              <a:t>/</a:t>
            </a:r>
            <a:r>
              <a:rPr lang="en-US" sz="2400" i="1" dirty="0">
                <a:solidFill>
                  <a:schemeClr val="accent5">
                    <a:lumMod val="75000"/>
                  </a:schemeClr>
                </a:solidFill>
                <a:latin typeface="Lucida Console" charset="0"/>
                <a:ea typeface="Lucida Console" charset="0"/>
                <a:cs typeface="Lucida Console" charset="0"/>
              </a:rPr>
              <a:t>/ Field </a:t>
            </a:r>
            <a:r>
              <a:rPr lang="en-US" sz="2400" i="1" dirty="0">
                <a:solidFill>
                  <a:schemeClr val="accent5">
                    <a:lumMod val="75000"/>
                  </a:schemeClr>
                </a:solidFill>
                <a:latin typeface="Lucida Console" charset="0"/>
                <a:ea typeface="Lucida Console" charset="0"/>
                <a:cs typeface="Lucida Console" charset="0"/>
              </a:rPr>
              <a:t>z</a:t>
            </a:r>
            <a:endParaRPr lang="en-US" sz="2400" i="1" dirty="0">
              <a:solidFill>
                <a:schemeClr val="accent5">
                  <a:lumMod val="75000"/>
                </a:schemeClr>
              </a:solidFill>
              <a:latin typeface="Lucida Console" charset="0"/>
              <a:ea typeface="Lucida Console" charset="0"/>
              <a:cs typeface="Lucida Console" charset="0"/>
            </a:endParaRPr>
          </a:p>
        </p:txBody>
      </p:sp>
      <p:sp>
        <p:nvSpPr>
          <p:cNvPr id="6" name="Text Placeholder 5"/>
          <p:cNvSpPr>
            <a:spLocks noGrp="1"/>
          </p:cNvSpPr>
          <p:nvPr>
            <p:ph type="body" idx="2"/>
          </p:nvPr>
        </p:nvSpPr>
        <p:spPr>
          <a:xfrm>
            <a:off x="6673493" y="3832545"/>
            <a:ext cx="5681067" cy="3274355"/>
          </a:xfrm>
        </p:spPr>
        <p:txBody>
          <a:bodyPr>
            <a:normAutofit/>
          </a:bodyPr>
          <a:lstStyle/>
          <a:p>
            <a:pPr marL="0" indent="0" algn="l">
              <a:buNone/>
            </a:pPr>
            <a:r>
              <a:rPr lang="en-US" sz="2400" dirty="0" smtClean="0">
                <a:latin typeface="Lucida Console" charset="0"/>
                <a:ea typeface="Lucida Console" charset="0"/>
                <a:cs typeface="Lucida Console" charset="0"/>
              </a:rPr>
              <a:t>-- </a:t>
            </a:r>
            <a:r>
              <a:rPr lang="en-US" sz="2400" dirty="0" err="1">
                <a:latin typeface="Lucida Console" charset="0"/>
                <a:ea typeface="Lucida Console" charset="0"/>
                <a:cs typeface="Lucida Console" charset="0"/>
              </a:rPr>
              <a:t>acquireR</a:t>
            </a:r>
            <a:r>
              <a:rPr lang="en-US" sz="2400" dirty="0">
                <a:latin typeface="Lucida Console" charset="0"/>
                <a:ea typeface="Lucida Console" charset="0"/>
                <a:cs typeface="Lucida Console" charset="0"/>
              </a:rPr>
              <a:t>/W –</a:t>
            </a:r>
          </a:p>
          <a:p>
            <a:pPr marL="0" indent="0" algn="l">
              <a:buNone/>
            </a:pPr>
            <a:r>
              <a:rPr lang="en-US" sz="2400" dirty="0">
                <a:latin typeface="Lucida Console" charset="0"/>
                <a:ea typeface="Lucida Console" charset="0"/>
                <a:cs typeface="Lucida Console" charset="0"/>
              </a:rPr>
              <a:t>12: </a:t>
            </a:r>
            <a:r>
              <a:rPr lang="en-US" sz="2400" dirty="0" err="1">
                <a:latin typeface="Lucida Console" charset="0"/>
                <a:ea typeface="Lucida Console" charset="0"/>
                <a:cs typeface="Lucida Console" charset="0"/>
              </a:rPr>
              <a:t>getfield</a:t>
            </a:r>
            <a:r>
              <a:rPr lang="en-US" sz="2400" dirty="0">
                <a:latin typeface="Lucida Console" charset="0"/>
                <a:ea typeface="Lucida Console" charset="0"/>
                <a:cs typeface="Lucida Console" charset="0"/>
              </a:rPr>
              <a:t>	#5 </a:t>
            </a:r>
            <a:r>
              <a:rPr lang="en-US" sz="2400" i="1" dirty="0">
                <a:solidFill>
                  <a:schemeClr val="accent5">
                    <a:lumMod val="75000"/>
                  </a:schemeClr>
                </a:solidFill>
                <a:latin typeface="Lucida Console" charset="0"/>
                <a:ea typeface="Lucida Console" charset="0"/>
                <a:cs typeface="Lucida Console" charset="0"/>
              </a:rPr>
              <a:t>// Field x</a:t>
            </a:r>
          </a:p>
          <a:p>
            <a:pPr marL="0" indent="0" algn="l">
              <a:buNone/>
            </a:pPr>
            <a:r>
              <a:rPr lang="en-US" sz="2400" dirty="0">
                <a:latin typeface="Lucida Console" charset="0"/>
                <a:ea typeface="Lucida Console" charset="0"/>
                <a:cs typeface="Lucida Console" charset="0"/>
              </a:rPr>
              <a:t>22: </a:t>
            </a:r>
            <a:r>
              <a:rPr lang="en-US" sz="2400" dirty="0" err="1">
                <a:latin typeface="Lucida Console" charset="0"/>
                <a:ea typeface="Lucida Console" charset="0"/>
                <a:cs typeface="Lucida Console" charset="0"/>
              </a:rPr>
              <a:t>getfield</a:t>
            </a:r>
            <a:r>
              <a:rPr lang="en-US" sz="2400" dirty="0">
                <a:latin typeface="Lucida Console" charset="0"/>
                <a:ea typeface="Lucida Console" charset="0"/>
                <a:cs typeface="Lucida Console" charset="0"/>
              </a:rPr>
              <a:t>	#7 </a:t>
            </a:r>
            <a:r>
              <a:rPr lang="en-US" sz="2400" i="1" dirty="0">
                <a:solidFill>
                  <a:schemeClr val="accent5">
                    <a:lumMod val="75000"/>
                  </a:schemeClr>
                </a:solidFill>
                <a:latin typeface="Lucida Console" charset="0"/>
                <a:ea typeface="Lucida Console" charset="0"/>
                <a:cs typeface="Lucida Console" charset="0"/>
              </a:rPr>
              <a:t>// Field y</a:t>
            </a:r>
          </a:p>
          <a:p>
            <a:pPr marL="0" indent="0" algn="l">
              <a:buNone/>
            </a:pPr>
            <a:r>
              <a:rPr lang="en-US" sz="2400" dirty="0">
                <a:latin typeface="Lucida Console" charset="0"/>
                <a:ea typeface="Lucida Console" charset="0"/>
                <a:cs typeface="Lucida Console" charset="0"/>
              </a:rPr>
              <a:t>32: </a:t>
            </a:r>
            <a:r>
              <a:rPr lang="en-US" sz="2400" dirty="0" err="1">
                <a:latin typeface="Lucida Console" charset="0"/>
                <a:ea typeface="Lucida Console" charset="0"/>
                <a:cs typeface="Lucida Console" charset="0"/>
              </a:rPr>
              <a:t>getfield</a:t>
            </a:r>
            <a:r>
              <a:rPr lang="en-US" sz="2400" dirty="0">
                <a:latin typeface="Lucida Console" charset="0"/>
                <a:ea typeface="Lucida Console" charset="0"/>
                <a:cs typeface="Lucida Console" charset="0"/>
              </a:rPr>
              <a:t>	#8 </a:t>
            </a:r>
            <a:r>
              <a:rPr lang="en-US" sz="2400" i="1" dirty="0">
                <a:solidFill>
                  <a:schemeClr val="accent5">
                    <a:lumMod val="75000"/>
                  </a:schemeClr>
                </a:solidFill>
                <a:latin typeface="Lucida Console" charset="0"/>
                <a:ea typeface="Lucida Console" charset="0"/>
                <a:cs typeface="Lucida Console" charset="0"/>
              </a:rPr>
              <a:t>// Field z</a:t>
            </a:r>
          </a:p>
          <a:p>
            <a:pPr marL="0" indent="0" algn="l">
              <a:buNone/>
            </a:pPr>
            <a:r>
              <a:rPr lang="en-US" sz="2400" dirty="0">
                <a:latin typeface="Lucida Console" charset="0"/>
                <a:ea typeface="Lucida Console" charset="0"/>
                <a:cs typeface="Lucida Console" charset="0"/>
              </a:rPr>
              <a:t>-- </a:t>
            </a:r>
            <a:r>
              <a:rPr lang="en-US" sz="2400" dirty="0" err="1">
                <a:latin typeface="Lucida Console" charset="0"/>
                <a:ea typeface="Lucida Console" charset="0"/>
                <a:cs typeface="Lucida Console" charset="0"/>
              </a:rPr>
              <a:t>releaseR</a:t>
            </a:r>
            <a:r>
              <a:rPr lang="en-US" sz="2400" dirty="0">
                <a:latin typeface="Lucida Console" charset="0"/>
                <a:ea typeface="Lucida Console" charset="0"/>
                <a:cs typeface="Lucida Console" charset="0"/>
              </a:rPr>
              <a:t>/W –</a:t>
            </a:r>
          </a:p>
          <a:p>
            <a:pPr marL="0" indent="0" algn="l">
              <a:buNone/>
            </a:pPr>
            <a:endParaRPr lang="en-US" sz="2400" dirty="0">
              <a:latin typeface="Lucida Console" charset="0"/>
              <a:ea typeface="Lucida Console" charset="0"/>
              <a:cs typeface="Lucida Console"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759451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prstGeom prst="rect">
            <a:avLst/>
          </a:prstGeom>
        </p:spPr>
        <p:txBody>
          <a:bodyPr/>
          <a:lstStyle>
            <a:lvl1pPr algn="ctr">
              <a:defRPr sz="4800"/>
            </a:lvl1pPr>
          </a:lstStyle>
          <a:p>
            <a:pPr lvl="0">
              <a:defRPr sz="1800"/>
            </a:pPr>
            <a:r>
              <a:rPr sz="6827"/>
              <a:t>Results</a:t>
            </a:r>
          </a:p>
        </p:txBody>
      </p:sp>
      <p:graphicFrame>
        <p:nvGraphicFramePr>
          <p:cNvPr id="2" name="Table 1"/>
          <p:cNvGraphicFramePr>
            <a:graphicFrameLocks noGrp="1"/>
          </p:cNvGraphicFramePr>
          <p:nvPr>
            <p:extLst/>
          </p:nvPr>
        </p:nvGraphicFramePr>
        <p:xfrm>
          <a:off x="650240" y="2275841"/>
          <a:ext cx="11875995" cy="6850910"/>
        </p:xfrm>
        <a:graphic>
          <a:graphicData uri="http://schemas.openxmlformats.org/drawingml/2006/table">
            <a:tbl>
              <a:tblPr firstRow="1" bandRow="1">
                <a:tableStyleId>{5940675A-B579-460E-94D1-54222C63F5DA}</a:tableStyleId>
              </a:tblPr>
              <a:tblGrid>
                <a:gridCol w="3139044"/>
                <a:gridCol w="1433252"/>
                <a:gridCol w="1727757"/>
                <a:gridCol w="1617277"/>
                <a:gridCol w="2211273"/>
                <a:gridCol w="1747392"/>
              </a:tblGrid>
              <a:tr h="650240">
                <a:tc gridSpan="2">
                  <a:txBody>
                    <a:bodyPr/>
                    <a:lstStyle/>
                    <a:p>
                      <a:pPr algn="ctr"/>
                      <a:endParaRPr lang="en-US" sz="3400" dirty="0"/>
                    </a:p>
                  </a:txBody>
                  <a:tcPr marL="130048" marR="130048" marT="65024" marB="65024"/>
                </a:tc>
                <a:tc hMerge="1">
                  <a:txBody>
                    <a:bodyPr/>
                    <a:lstStyle/>
                    <a:p>
                      <a:endParaRPr lang="en-US" dirty="0"/>
                    </a:p>
                  </a:txBody>
                  <a:tcPr/>
                </a:tc>
                <a:tc gridSpan="2">
                  <a:txBody>
                    <a:bodyPr/>
                    <a:lstStyle/>
                    <a:p>
                      <a:pPr algn="ctr"/>
                      <a:r>
                        <a:rPr lang="en-US" sz="3400" dirty="0" smtClean="0"/>
                        <a:t>GPR</a:t>
                      </a:r>
                      <a:endParaRPr lang="en-US" sz="3400" dirty="0"/>
                    </a:p>
                  </a:txBody>
                  <a:tcPr marL="130048" marR="130048" marT="65024" marB="65024"/>
                </a:tc>
                <a:tc hMerge="1">
                  <a:txBody>
                    <a:bodyPr/>
                    <a:lstStyle/>
                    <a:p>
                      <a:endParaRPr lang="en-US" dirty="0"/>
                    </a:p>
                  </a:txBody>
                  <a:tcPr/>
                </a:tc>
                <a:tc gridSpan="2">
                  <a:txBody>
                    <a:bodyPr/>
                    <a:lstStyle/>
                    <a:p>
                      <a:pPr algn="ctr"/>
                      <a:r>
                        <a:rPr lang="en-US" sz="3400" dirty="0" smtClean="0"/>
                        <a:t>PRD</a:t>
                      </a:r>
                      <a:endParaRPr lang="en-US" sz="3400" dirty="0"/>
                    </a:p>
                  </a:txBody>
                  <a:tcPr marL="130048" marR="130048" marT="65024" marB="65024"/>
                </a:tc>
                <a:tc hMerge="1">
                  <a:txBody>
                    <a:bodyPr/>
                    <a:lstStyle/>
                    <a:p>
                      <a:endParaRPr lang="en-US" dirty="0"/>
                    </a:p>
                  </a:txBody>
                  <a:tcPr/>
                </a:tc>
              </a:tr>
              <a:tr h="1240134">
                <a:tc>
                  <a:txBody>
                    <a:bodyPr/>
                    <a:lstStyle/>
                    <a:p>
                      <a:pPr algn="ctr"/>
                      <a:r>
                        <a:rPr lang="en-US" sz="3400" dirty="0" smtClean="0"/>
                        <a:t>Benchmark</a:t>
                      </a:r>
                      <a:endParaRPr lang="en-US" sz="3400" dirty="0"/>
                    </a:p>
                  </a:txBody>
                  <a:tcPr marL="130048" marR="130048" marT="65024" marB="65024"/>
                </a:tc>
                <a:tc>
                  <a:txBody>
                    <a:bodyPr/>
                    <a:lstStyle/>
                    <a:p>
                      <a:pPr algn="ctr"/>
                      <a:r>
                        <a:rPr lang="en-US" sz="3400" dirty="0" smtClean="0"/>
                        <a:t>Tasks</a:t>
                      </a:r>
                      <a:endParaRPr lang="en-US" sz="3400" dirty="0"/>
                    </a:p>
                  </a:txBody>
                  <a:tcPr marL="130048" marR="130048" marT="65024" marB="65024"/>
                </a:tc>
                <a:tc>
                  <a:txBody>
                    <a:bodyPr/>
                    <a:lstStyle/>
                    <a:p>
                      <a:pPr algn="ctr"/>
                      <a:r>
                        <a:rPr lang="en-US" sz="3400" dirty="0" smtClean="0"/>
                        <a:t>States</a:t>
                      </a:r>
                      <a:endParaRPr lang="en-US" sz="3400" dirty="0"/>
                    </a:p>
                  </a:txBody>
                  <a:tcPr marL="130048" marR="130048" marT="65024" marB="65024"/>
                </a:tc>
                <a:tc>
                  <a:txBody>
                    <a:bodyPr/>
                    <a:lstStyle/>
                    <a:p>
                      <a:pPr algn="ctr"/>
                      <a:r>
                        <a:rPr lang="en-US" sz="3400" dirty="0" smtClean="0"/>
                        <a:t>Time</a:t>
                      </a:r>
                    </a:p>
                    <a:p>
                      <a:pPr algn="ctr"/>
                      <a:r>
                        <a:rPr lang="en-US" sz="3400" dirty="0" smtClean="0"/>
                        <a:t>(s)</a:t>
                      </a:r>
                      <a:endParaRPr lang="en-US" sz="3400" dirty="0"/>
                    </a:p>
                  </a:txBody>
                  <a:tcPr marL="130048" marR="130048" marT="65024" marB="65024"/>
                </a:tc>
                <a:tc>
                  <a:txBody>
                    <a:bodyPr/>
                    <a:lstStyle/>
                    <a:p>
                      <a:pPr algn="ctr"/>
                      <a:r>
                        <a:rPr lang="en-US" sz="3400" dirty="0" smtClean="0"/>
                        <a:t>States</a:t>
                      </a:r>
                      <a:endParaRPr lang="en-US" sz="3400" dirty="0"/>
                    </a:p>
                  </a:txBody>
                  <a:tcPr marL="130048" marR="130048" marT="65024" marB="65024"/>
                </a:tc>
                <a:tc>
                  <a:txBody>
                    <a:bodyPr/>
                    <a:lstStyle/>
                    <a:p>
                      <a:pPr algn="ctr"/>
                      <a:r>
                        <a:rPr lang="en-US" sz="3400" dirty="0" smtClean="0"/>
                        <a:t>Time</a:t>
                      </a:r>
                    </a:p>
                    <a:p>
                      <a:pPr algn="ctr"/>
                      <a:r>
                        <a:rPr lang="en-US" sz="3400" dirty="0" smtClean="0"/>
                        <a:t>(s)</a:t>
                      </a:r>
                      <a:endParaRPr lang="en-US" sz="3400" dirty="0"/>
                    </a:p>
                  </a:txBody>
                  <a:tcPr marL="130048" marR="130048" marT="65024" marB="65024"/>
                </a:tc>
              </a:tr>
              <a:tr h="1240134">
                <a:tc>
                  <a:txBody>
                    <a:bodyPr/>
                    <a:lstStyle/>
                    <a:p>
                      <a:pPr algn="ctr"/>
                      <a:r>
                        <a:rPr lang="en-US" sz="3400" dirty="0" err="1" smtClean="0"/>
                        <a:t>ConcReaders</a:t>
                      </a:r>
                      <a:endParaRPr lang="en-US" sz="3400" dirty="0"/>
                    </a:p>
                  </a:txBody>
                  <a:tcPr marL="130048" marR="130048" marT="65024" marB="65024"/>
                </a:tc>
                <a:tc>
                  <a:txBody>
                    <a:bodyPr/>
                    <a:lstStyle/>
                    <a:p>
                      <a:pPr algn="ctr"/>
                      <a:r>
                        <a:rPr lang="en-US" sz="3400" dirty="0" smtClean="0"/>
                        <a:t>2</a:t>
                      </a:r>
                      <a:endParaRPr lang="en-US" sz="3400" dirty="0"/>
                    </a:p>
                  </a:txBody>
                  <a:tcPr marL="130048" marR="130048" marT="65024" marB="65024"/>
                </a:tc>
                <a:tc>
                  <a:txBody>
                    <a:bodyPr/>
                    <a:lstStyle/>
                    <a:p>
                      <a:pPr algn="ctr"/>
                      <a:r>
                        <a:rPr lang="en-US" sz="3400" dirty="0" smtClean="0"/>
                        <a:t>168</a:t>
                      </a:r>
                      <a:endParaRPr lang="en-US" sz="3400" dirty="0"/>
                    </a:p>
                  </a:txBody>
                  <a:tcPr marL="130048" marR="130048" marT="65024" marB="65024"/>
                </a:tc>
                <a:tc>
                  <a:txBody>
                    <a:bodyPr/>
                    <a:lstStyle/>
                    <a:p>
                      <a:pPr algn="ctr"/>
                      <a:r>
                        <a:rPr lang="en-US" sz="3400" dirty="0" smtClean="0"/>
                        <a:t>00:00</a:t>
                      </a:r>
                      <a:endParaRPr lang="en-US" sz="3400" dirty="0"/>
                    </a:p>
                  </a:txBody>
                  <a:tcPr marL="130048" marR="130048" marT="65024" marB="65024"/>
                </a:tc>
                <a:tc>
                  <a:txBody>
                    <a:bodyPr/>
                    <a:lstStyle/>
                    <a:p>
                      <a:pPr algn="ctr"/>
                      <a:r>
                        <a:rPr lang="en-US" sz="3400" dirty="0" smtClean="0"/>
                        <a:t>1,977</a:t>
                      </a:r>
                      <a:endParaRPr lang="en-US" sz="3400" dirty="0"/>
                    </a:p>
                  </a:txBody>
                  <a:tcPr marL="130048" marR="130048" marT="65024" marB="65024"/>
                </a:tc>
                <a:tc>
                  <a:txBody>
                    <a:bodyPr/>
                    <a:lstStyle/>
                    <a:p>
                      <a:pPr algn="ctr"/>
                      <a:r>
                        <a:rPr lang="en-US" sz="3400" dirty="0" smtClean="0"/>
                        <a:t>00:01</a:t>
                      </a:r>
                      <a:endParaRPr lang="en-US" sz="3400" dirty="0"/>
                    </a:p>
                  </a:txBody>
                  <a:tcPr marL="130048" marR="130048" marT="65024" marB="65024"/>
                </a:tc>
              </a:tr>
              <a:tr h="1240134">
                <a:tc>
                  <a:txBody>
                    <a:bodyPr/>
                    <a:lstStyle/>
                    <a:p>
                      <a:pPr algn="ctr"/>
                      <a:r>
                        <a:rPr lang="en-US" sz="3400" dirty="0" err="1" smtClean="0"/>
                        <a:t>PermStackFin</a:t>
                      </a:r>
                      <a:endParaRPr lang="en-US" sz="3400" dirty="0"/>
                    </a:p>
                  </a:txBody>
                  <a:tcPr marL="130048" marR="130048" marT="65024" marB="65024"/>
                </a:tc>
                <a:tc>
                  <a:txBody>
                    <a:bodyPr/>
                    <a:lstStyle/>
                    <a:p>
                      <a:pPr algn="ctr"/>
                      <a:r>
                        <a:rPr lang="en-US" sz="3400" dirty="0" smtClean="0"/>
                        <a:t>2</a:t>
                      </a:r>
                      <a:endParaRPr lang="en-US" sz="3400" dirty="0"/>
                    </a:p>
                  </a:txBody>
                  <a:tcPr marL="130048" marR="130048" marT="65024" marB="65024"/>
                </a:tc>
                <a:tc>
                  <a:txBody>
                    <a:bodyPr/>
                    <a:lstStyle/>
                    <a:p>
                      <a:pPr algn="ctr"/>
                      <a:r>
                        <a:rPr lang="en-US" sz="3400" dirty="0" smtClean="0"/>
                        <a:t>248</a:t>
                      </a:r>
                      <a:endParaRPr lang="en-US" sz="3400" dirty="0"/>
                    </a:p>
                  </a:txBody>
                  <a:tcPr marL="130048" marR="130048" marT="65024" marB="65024"/>
                </a:tc>
                <a:tc>
                  <a:txBody>
                    <a:bodyPr/>
                    <a:lstStyle/>
                    <a:p>
                      <a:pPr algn="ctr"/>
                      <a:r>
                        <a:rPr lang="en-US" sz="3400" dirty="0" smtClean="0"/>
                        <a:t>00:00</a:t>
                      </a:r>
                      <a:endParaRPr lang="en-US" sz="3400" dirty="0"/>
                    </a:p>
                  </a:txBody>
                  <a:tcPr marL="130048" marR="130048" marT="65024" marB="65024"/>
                </a:tc>
                <a:tc>
                  <a:txBody>
                    <a:bodyPr/>
                    <a:lstStyle/>
                    <a:p>
                      <a:pPr algn="ctr"/>
                      <a:r>
                        <a:rPr lang="en-US" sz="3400" dirty="0" smtClean="0"/>
                        <a:t>3,682</a:t>
                      </a:r>
                      <a:endParaRPr lang="en-US" sz="3400" dirty="0"/>
                    </a:p>
                  </a:txBody>
                  <a:tcPr marL="130048" marR="130048" marT="65024" marB="65024"/>
                </a:tc>
                <a:tc>
                  <a:txBody>
                    <a:bodyPr/>
                    <a:lstStyle/>
                    <a:p>
                      <a:pPr algn="ctr"/>
                      <a:r>
                        <a:rPr lang="en-US" sz="3400" dirty="0" smtClean="0"/>
                        <a:t>00:02</a:t>
                      </a:r>
                      <a:endParaRPr lang="en-US" sz="3400" dirty="0"/>
                    </a:p>
                  </a:txBody>
                  <a:tcPr marL="130048" marR="130048" marT="65024" marB="65024"/>
                </a:tc>
              </a:tr>
              <a:tr h="1240134">
                <a:tc>
                  <a:txBody>
                    <a:bodyPr/>
                    <a:lstStyle/>
                    <a:p>
                      <a:pPr algn="ctr"/>
                      <a:r>
                        <a:rPr lang="en-US" sz="3400" dirty="0" err="1" smtClean="0"/>
                        <a:t>PermStackIso</a:t>
                      </a:r>
                      <a:endParaRPr lang="en-US" sz="3400" dirty="0"/>
                    </a:p>
                  </a:txBody>
                  <a:tcPr marL="130048" marR="130048" marT="65024" marB="65024"/>
                </a:tc>
                <a:tc>
                  <a:txBody>
                    <a:bodyPr/>
                    <a:lstStyle/>
                    <a:p>
                      <a:pPr algn="ctr"/>
                      <a:r>
                        <a:rPr lang="en-US" sz="3400" dirty="0" smtClean="0"/>
                        <a:t>2</a:t>
                      </a:r>
                      <a:endParaRPr lang="en-US" sz="3400" dirty="0"/>
                    </a:p>
                  </a:txBody>
                  <a:tcPr marL="130048" marR="130048" marT="65024" marB="65024"/>
                </a:tc>
                <a:tc>
                  <a:txBody>
                    <a:bodyPr/>
                    <a:lstStyle/>
                    <a:p>
                      <a:pPr algn="ctr"/>
                      <a:r>
                        <a:rPr lang="en-US" sz="3400" dirty="0" smtClean="0"/>
                        <a:t>1,751</a:t>
                      </a:r>
                      <a:endParaRPr lang="en-US" sz="3400" dirty="0"/>
                    </a:p>
                  </a:txBody>
                  <a:tcPr marL="130048" marR="130048" marT="65024" marB="65024"/>
                </a:tc>
                <a:tc>
                  <a:txBody>
                    <a:bodyPr/>
                    <a:lstStyle/>
                    <a:p>
                      <a:pPr algn="ctr"/>
                      <a:r>
                        <a:rPr lang="en-US" sz="3400" dirty="0" smtClean="0"/>
                        <a:t>00:02</a:t>
                      </a:r>
                      <a:endParaRPr lang="en-US" sz="3400" dirty="0"/>
                    </a:p>
                  </a:txBody>
                  <a:tcPr marL="130048" marR="130048" marT="65024" marB="65024"/>
                </a:tc>
                <a:tc>
                  <a:txBody>
                    <a:bodyPr/>
                    <a:lstStyle/>
                    <a:p>
                      <a:pPr algn="ctr"/>
                      <a:r>
                        <a:rPr lang="en-US" sz="3400" dirty="0" smtClean="0"/>
                        <a:t>64,879</a:t>
                      </a:r>
                      <a:endParaRPr lang="en-US" sz="3400" dirty="0"/>
                    </a:p>
                  </a:txBody>
                  <a:tcPr marL="130048" marR="130048" marT="65024" marB="65024"/>
                </a:tc>
                <a:tc>
                  <a:txBody>
                    <a:bodyPr/>
                    <a:lstStyle/>
                    <a:p>
                      <a:pPr algn="ctr"/>
                      <a:r>
                        <a:rPr lang="en-US" sz="3400" dirty="0" smtClean="0"/>
                        <a:t>00:18</a:t>
                      </a:r>
                      <a:endParaRPr lang="en-US" sz="3400" dirty="0"/>
                    </a:p>
                  </a:txBody>
                  <a:tcPr marL="130048" marR="130048" marT="65024" marB="65024"/>
                </a:tc>
              </a:tr>
              <a:tr h="1240134">
                <a:tc>
                  <a:txBody>
                    <a:bodyPr/>
                    <a:lstStyle/>
                    <a:p>
                      <a:pPr algn="ctr"/>
                      <a:r>
                        <a:rPr lang="en-US" sz="3400" dirty="0" err="1" smtClean="0"/>
                        <a:t>PhaserTest</a:t>
                      </a:r>
                      <a:endParaRPr lang="en-US" sz="3400" dirty="0"/>
                    </a:p>
                  </a:txBody>
                  <a:tcPr marL="130048" marR="130048" marT="65024" marB="65024"/>
                </a:tc>
                <a:tc>
                  <a:txBody>
                    <a:bodyPr/>
                    <a:lstStyle/>
                    <a:p>
                      <a:pPr algn="ctr"/>
                      <a:r>
                        <a:rPr lang="en-US" sz="3400" dirty="0" smtClean="0"/>
                        <a:t>2</a:t>
                      </a:r>
                      <a:endParaRPr lang="en-US" sz="3400" dirty="0"/>
                    </a:p>
                  </a:txBody>
                  <a:tcPr marL="130048" marR="130048" marT="65024" marB="65024"/>
                </a:tc>
                <a:tc>
                  <a:txBody>
                    <a:bodyPr/>
                    <a:lstStyle/>
                    <a:p>
                      <a:pPr algn="ctr"/>
                      <a:r>
                        <a:rPr lang="en-US" sz="3400" dirty="0" smtClean="0"/>
                        <a:t>29,480</a:t>
                      </a:r>
                      <a:endParaRPr lang="en-US" sz="3400" dirty="0"/>
                    </a:p>
                  </a:txBody>
                  <a:tcPr marL="130048" marR="130048" marT="65024" marB="65024"/>
                </a:tc>
                <a:tc>
                  <a:txBody>
                    <a:bodyPr/>
                    <a:lstStyle/>
                    <a:p>
                      <a:pPr algn="ctr"/>
                      <a:r>
                        <a:rPr lang="en-US" sz="3400" dirty="0" smtClean="0"/>
                        <a:t>00:16</a:t>
                      </a:r>
                      <a:endParaRPr lang="en-US" sz="3400" dirty="0"/>
                    </a:p>
                  </a:txBody>
                  <a:tcPr marL="130048" marR="130048" marT="65024" marB="65024"/>
                </a:tc>
                <a:tc>
                  <a:txBody>
                    <a:bodyPr/>
                    <a:lstStyle/>
                    <a:p>
                      <a:pPr algn="ctr"/>
                      <a:r>
                        <a:rPr lang="en-US" sz="3400" dirty="0" smtClean="0"/>
                        <a:t>2,240,530</a:t>
                      </a:r>
                      <a:endParaRPr lang="en-US" sz="3400" dirty="0"/>
                    </a:p>
                  </a:txBody>
                  <a:tcPr marL="130048" marR="130048" marT="65024" marB="65024"/>
                </a:tc>
                <a:tc>
                  <a:txBody>
                    <a:bodyPr/>
                    <a:lstStyle/>
                    <a:p>
                      <a:pPr algn="ctr"/>
                      <a:r>
                        <a:rPr lang="en-US" sz="3400" dirty="0" smtClean="0"/>
                        <a:t>15:37</a:t>
                      </a:r>
                      <a:endParaRPr lang="en-US" sz="3400" dirty="0"/>
                    </a:p>
                  </a:txBody>
                  <a:tcPr marL="130048" marR="130048" marT="65024" marB="65024"/>
                </a:tc>
              </a:tr>
            </a:tbl>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250364820"/>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On-the-fly </a:t>
            </a:r>
            <a:r>
              <a:rPr lang="en-US" dirty="0" smtClean="0"/>
              <a:t>DRD</a:t>
            </a:r>
            <a:endParaRPr lang="en-US" dirty="0"/>
          </a:p>
        </p:txBody>
      </p:sp>
      <p:sp>
        <p:nvSpPr>
          <p:cNvPr id="4" name="Slide Number Placeholder 3"/>
          <p:cNvSpPr>
            <a:spLocks noGrp="1"/>
          </p:cNvSpPr>
          <p:nvPr>
            <p:ph type="sldNum" sz="quarter" idx="12"/>
          </p:nvPr>
        </p:nvSpPr>
        <p:spPr/>
        <p:txBody>
          <a:bodyPr/>
          <a:lstStyle/>
          <a:p>
            <a:fld id="{269DCD89-865D-1E44-849B-99BC41D016FC}" type="slidenum">
              <a:rPr lang="en-US" smtClean="0"/>
              <a:t>84</a:t>
            </a:fld>
            <a:endParaRPr lang="en-US"/>
          </a:p>
        </p:txBody>
      </p:sp>
      <p:sp>
        <p:nvSpPr>
          <p:cNvPr id="20" name="Rounded Rectangle 19"/>
          <p:cNvSpPr/>
          <p:nvPr/>
        </p:nvSpPr>
        <p:spPr>
          <a:xfrm>
            <a:off x="8463440" y="4190208"/>
            <a:ext cx="4118977" cy="3010560"/>
          </a:xfrm>
          <a:prstGeom prst="roundRect">
            <a:avLst/>
          </a:prstGeom>
          <a:solidFill>
            <a:schemeClr val="tx1">
              <a:lumMod val="65000"/>
            </a:schemeClr>
          </a:solidFill>
          <a:ln>
            <a:solidFill>
              <a:srgbClr val="FFFF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5120"/>
          </a:p>
        </p:txBody>
      </p:sp>
      <p:cxnSp>
        <p:nvCxnSpPr>
          <p:cNvPr id="27" name="Straight Arrow Connector 26"/>
          <p:cNvCxnSpPr>
            <a:stCxn id="28" idx="4"/>
          </p:cNvCxnSpPr>
          <p:nvPr/>
        </p:nvCxnSpPr>
        <p:spPr>
          <a:xfrm>
            <a:off x="9512925" y="5992202"/>
            <a:ext cx="452251" cy="39264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8" name="Oval 27"/>
          <p:cNvSpPr/>
          <p:nvPr/>
        </p:nvSpPr>
        <p:spPr>
          <a:xfrm>
            <a:off x="8694479" y="5355507"/>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T2</a:t>
            </a:r>
            <a:endParaRPr lang="en-US" sz="1991" dirty="0">
              <a:solidFill>
                <a:srgbClr val="A9CCEE"/>
              </a:solidFill>
            </a:endParaRPr>
          </a:p>
        </p:txBody>
      </p:sp>
      <p:sp>
        <p:nvSpPr>
          <p:cNvPr id="29" name="Oval 28"/>
          <p:cNvSpPr/>
          <p:nvPr/>
        </p:nvSpPr>
        <p:spPr>
          <a:xfrm>
            <a:off x="10830508" y="5355507"/>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T3</a:t>
            </a:r>
            <a:endParaRPr lang="en-US" sz="1991" dirty="0">
              <a:solidFill>
                <a:srgbClr val="A9CCEE"/>
              </a:solidFill>
            </a:endParaRPr>
          </a:p>
        </p:txBody>
      </p:sp>
      <p:cxnSp>
        <p:nvCxnSpPr>
          <p:cNvPr id="30" name="Straight Arrow Connector 29"/>
          <p:cNvCxnSpPr>
            <a:stCxn id="29" idx="4"/>
          </p:cNvCxnSpPr>
          <p:nvPr/>
        </p:nvCxnSpPr>
        <p:spPr>
          <a:xfrm flipH="1">
            <a:off x="11122631" y="5992202"/>
            <a:ext cx="526322" cy="39264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1" name="Straight Arrow Connector 30"/>
          <p:cNvCxnSpPr>
            <a:endCxn id="29" idx="0"/>
          </p:cNvCxnSpPr>
          <p:nvPr/>
        </p:nvCxnSpPr>
        <p:spPr>
          <a:xfrm>
            <a:off x="11122631" y="4976419"/>
            <a:ext cx="526322" cy="37908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2" name="Straight Arrow Connector 31"/>
          <p:cNvCxnSpPr>
            <a:endCxn id="28" idx="0"/>
          </p:cNvCxnSpPr>
          <p:nvPr/>
        </p:nvCxnSpPr>
        <p:spPr>
          <a:xfrm flipH="1">
            <a:off x="9512925" y="4976419"/>
            <a:ext cx="452251" cy="37908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3" name="Straight Arrow Connector 32"/>
          <p:cNvCxnSpPr>
            <a:stCxn id="41" idx="5"/>
            <a:endCxn id="38" idx="0"/>
          </p:cNvCxnSpPr>
          <p:nvPr/>
        </p:nvCxnSpPr>
        <p:spPr>
          <a:xfrm>
            <a:off x="9860613" y="2951363"/>
            <a:ext cx="687504" cy="150268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4" name="Straight Arrow Connector 33"/>
          <p:cNvCxnSpPr>
            <a:endCxn id="40" idx="7"/>
          </p:cNvCxnSpPr>
          <p:nvPr/>
        </p:nvCxnSpPr>
        <p:spPr>
          <a:xfrm flipH="1">
            <a:off x="10020357" y="6964910"/>
            <a:ext cx="523547" cy="89126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5" name="Oval 34"/>
          <p:cNvSpPr/>
          <p:nvPr/>
        </p:nvSpPr>
        <p:spPr>
          <a:xfrm>
            <a:off x="6633638" y="5358414"/>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T1</a:t>
            </a:r>
            <a:endParaRPr lang="en-US" sz="1991" dirty="0">
              <a:solidFill>
                <a:srgbClr val="A9CCEE"/>
              </a:solidFill>
            </a:endParaRPr>
          </a:p>
        </p:txBody>
      </p:sp>
      <p:cxnSp>
        <p:nvCxnSpPr>
          <p:cNvPr id="36" name="Straight Arrow Connector 35"/>
          <p:cNvCxnSpPr>
            <a:stCxn id="41" idx="3"/>
            <a:endCxn id="35" idx="0"/>
          </p:cNvCxnSpPr>
          <p:nvPr/>
        </p:nvCxnSpPr>
        <p:spPr>
          <a:xfrm flipH="1">
            <a:off x="7452084" y="2951363"/>
            <a:ext cx="1251073" cy="240705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7" name="Straight Arrow Connector 36"/>
          <p:cNvCxnSpPr>
            <a:stCxn id="35" idx="4"/>
            <a:endCxn id="40" idx="1"/>
          </p:cNvCxnSpPr>
          <p:nvPr/>
        </p:nvCxnSpPr>
        <p:spPr>
          <a:xfrm>
            <a:off x="7452084" y="5995109"/>
            <a:ext cx="1410817" cy="186106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8" name="Oval 37"/>
          <p:cNvSpPr/>
          <p:nvPr/>
        </p:nvSpPr>
        <p:spPr>
          <a:xfrm>
            <a:off x="9729671" y="4454046"/>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FIN-2</a:t>
            </a:r>
            <a:endParaRPr lang="en-US" sz="1991" dirty="0">
              <a:solidFill>
                <a:srgbClr val="A9CCEE"/>
              </a:solidFill>
            </a:endParaRPr>
          </a:p>
        </p:txBody>
      </p:sp>
      <p:sp>
        <p:nvSpPr>
          <p:cNvPr id="39" name="Oval 38"/>
          <p:cNvSpPr/>
          <p:nvPr/>
        </p:nvSpPr>
        <p:spPr>
          <a:xfrm>
            <a:off x="9729671" y="6328215"/>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FIN-2</a:t>
            </a:r>
          </a:p>
          <a:p>
            <a:pPr algn="ctr"/>
            <a:r>
              <a:rPr lang="en-US" sz="1991" dirty="0">
                <a:solidFill>
                  <a:srgbClr val="A9CCEE"/>
                </a:solidFill>
              </a:rPr>
              <a:t>END</a:t>
            </a:r>
            <a:endParaRPr lang="en-US" sz="1991" dirty="0">
              <a:solidFill>
                <a:srgbClr val="A9CCEE"/>
              </a:solidFill>
            </a:endParaRPr>
          </a:p>
        </p:txBody>
      </p:sp>
      <p:sp>
        <p:nvSpPr>
          <p:cNvPr id="40" name="Oval 39"/>
          <p:cNvSpPr/>
          <p:nvPr/>
        </p:nvSpPr>
        <p:spPr>
          <a:xfrm>
            <a:off x="8623183" y="7762931"/>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FIN-1</a:t>
            </a:r>
          </a:p>
          <a:p>
            <a:pPr algn="ctr"/>
            <a:r>
              <a:rPr lang="en-US" sz="1991" dirty="0">
                <a:solidFill>
                  <a:srgbClr val="A9CCEE"/>
                </a:solidFill>
              </a:rPr>
              <a:t>END</a:t>
            </a:r>
            <a:endParaRPr lang="en-US" sz="1991" dirty="0">
              <a:solidFill>
                <a:srgbClr val="A9CCEE"/>
              </a:solidFill>
            </a:endParaRPr>
          </a:p>
        </p:txBody>
      </p:sp>
      <p:sp>
        <p:nvSpPr>
          <p:cNvPr id="41" name="Oval 40"/>
          <p:cNvSpPr/>
          <p:nvPr/>
        </p:nvSpPr>
        <p:spPr>
          <a:xfrm>
            <a:off x="8463439" y="2407910"/>
            <a:ext cx="1636890" cy="636695"/>
          </a:xfrm>
          <a:prstGeom prst="ellipse">
            <a:avLst/>
          </a:prstGeom>
          <a:solidFill>
            <a:srgbClr val="4A66A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991" dirty="0">
                <a:solidFill>
                  <a:srgbClr val="A9CCEE"/>
                </a:solidFill>
              </a:rPr>
              <a:t>FIN-</a:t>
            </a:r>
            <a:r>
              <a:rPr lang="en-US" sz="1991" dirty="0">
                <a:solidFill>
                  <a:srgbClr val="A9CCEE"/>
                </a:solidFill>
              </a:rPr>
              <a:t>1</a:t>
            </a:r>
          </a:p>
        </p:txBody>
      </p:sp>
      <p:sp>
        <p:nvSpPr>
          <p:cNvPr id="42" name="Rounded Rectangle 41"/>
          <p:cNvSpPr/>
          <p:nvPr/>
        </p:nvSpPr>
        <p:spPr>
          <a:xfrm>
            <a:off x="650240" y="2407910"/>
            <a:ext cx="5157458" cy="6107136"/>
          </a:xfrm>
          <a:prstGeom prst="roundRect">
            <a:avLst/>
          </a:prstGeom>
          <a:solidFill>
            <a:srgbClr val="4A66AC"/>
          </a:solidFill>
        </p:spPr>
        <p:style>
          <a:lnRef idx="1">
            <a:schemeClr val="accent1"/>
          </a:lnRef>
          <a:fillRef idx="3">
            <a:schemeClr val="accent1"/>
          </a:fillRef>
          <a:effectRef idx="2">
            <a:schemeClr val="accent1"/>
          </a:effectRef>
          <a:fontRef idx="minor">
            <a:schemeClr val="lt1"/>
          </a:fontRef>
        </p:style>
        <p:txBody>
          <a:bodyPr rtlCol="0" anchor="ctr"/>
          <a:lstStyle/>
          <a:p>
            <a:pPr algn="l"/>
            <a:r>
              <a:rPr lang="en-US" sz="2844" dirty="0">
                <a:solidFill>
                  <a:schemeClr val="accent2">
                    <a:lumMod val="40000"/>
                    <a:lumOff val="60000"/>
                  </a:schemeClr>
                </a:solidFill>
              </a:rPr>
              <a:t>public class Example {</a:t>
            </a:r>
          </a:p>
          <a:p>
            <a:pPr algn="l"/>
            <a:r>
              <a:rPr lang="en-US" sz="2844" dirty="0">
                <a:solidFill>
                  <a:schemeClr val="accent2">
                    <a:lumMod val="40000"/>
                    <a:lumOff val="60000"/>
                  </a:schemeClr>
                </a:solidFill>
              </a:rPr>
              <a:t>	public static void 	main(String[] </a:t>
            </a:r>
            <a:r>
              <a:rPr lang="en-US" sz="2844" dirty="0" err="1">
                <a:solidFill>
                  <a:schemeClr val="accent2">
                    <a:lumMod val="40000"/>
                    <a:lumOff val="60000"/>
                  </a:schemeClr>
                </a:solidFill>
              </a:rPr>
              <a:t>args</a:t>
            </a:r>
            <a:r>
              <a:rPr lang="en-US" sz="2844" dirty="0">
                <a:solidFill>
                  <a:schemeClr val="accent2">
                    <a:lumMod val="40000"/>
                    <a:lumOff val="60000"/>
                  </a:schemeClr>
                </a:solidFill>
              </a:rPr>
              <a:t>){</a:t>
            </a:r>
          </a:p>
          <a:p>
            <a:pPr algn="l"/>
            <a:r>
              <a:rPr lang="en-US" sz="2844" dirty="0">
                <a:solidFill>
                  <a:schemeClr val="accent2">
                    <a:lumMod val="40000"/>
                    <a:lumOff val="60000"/>
                  </a:schemeClr>
                </a:solidFill>
              </a:rPr>
              <a:t>		finish{</a:t>
            </a:r>
          </a:p>
          <a:p>
            <a:pPr algn="l"/>
            <a:r>
              <a:rPr lang="en-US" sz="2844" dirty="0">
                <a:solidFill>
                  <a:schemeClr val="accent2">
                    <a:lumMod val="40000"/>
                    <a:lumOff val="60000"/>
                  </a:schemeClr>
                </a:solidFill>
              </a:rPr>
              <a:t>			</a:t>
            </a:r>
            <a:r>
              <a:rPr lang="en-US" sz="2844" dirty="0" err="1">
                <a:solidFill>
                  <a:schemeClr val="accent2">
                    <a:lumMod val="40000"/>
                    <a:lumOff val="60000"/>
                  </a:schemeClr>
                </a:solidFill>
              </a:rPr>
              <a:t>async</a:t>
            </a:r>
            <a:r>
              <a:rPr lang="en-US" sz="2844" dirty="0">
                <a:solidFill>
                  <a:schemeClr val="accent2">
                    <a:lumMod val="40000"/>
                    <a:lumOff val="60000"/>
                  </a:schemeClr>
                </a:solidFill>
              </a:rPr>
              <a:t>{ </a:t>
            </a:r>
            <a:r>
              <a:rPr lang="en-US" sz="2844" dirty="0" err="1">
                <a:solidFill>
                  <a:schemeClr val="accent2">
                    <a:lumMod val="40000"/>
                    <a:lumOff val="60000"/>
                  </a:schemeClr>
                </a:solidFill>
              </a:rPr>
              <a:t>Stmt</a:t>
            </a:r>
            <a:r>
              <a:rPr lang="en-US" sz="2844" dirty="0">
                <a:solidFill>
                  <a:schemeClr val="accent2">
                    <a:lumMod val="40000"/>
                    <a:lumOff val="60000"/>
                  </a:schemeClr>
                </a:solidFill>
              </a:rPr>
              <a:t> 1}</a:t>
            </a:r>
          </a:p>
          <a:p>
            <a:pPr algn="l"/>
            <a:r>
              <a:rPr lang="en-US" sz="2844" dirty="0">
                <a:solidFill>
                  <a:schemeClr val="accent2">
                    <a:lumMod val="40000"/>
                    <a:lumOff val="60000"/>
                  </a:schemeClr>
                </a:solidFill>
              </a:rPr>
              <a:t>			finish{</a:t>
            </a:r>
          </a:p>
          <a:p>
            <a:pPr algn="l"/>
            <a:r>
              <a:rPr lang="en-US" sz="2844" dirty="0">
                <a:solidFill>
                  <a:schemeClr val="accent2">
                    <a:lumMod val="40000"/>
                    <a:lumOff val="60000"/>
                  </a:schemeClr>
                </a:solidFill>
              </a:rPr>
              <a:t>				</a:t>
            </a:r>
            <a:r>
              <a:rPr lang="en-US" sz="2844" dirty="0" err="1">
                <a:solidFill>
                  <a:schemeClr val="accent2">
                    <a:lumMod val="40000"/>
                    <a:lumOff val="60000"/>
                  </a:schemeClr>
                </a:solidFill>
              </a:rPr>
              <a:t>async</a:t>
            </a:r>
            <a:r>
              <a:rPr lang="en-US" sz="2844" dirty="0">
                <a:solidFill>
                  <a:schemeClr val="accent2">
                    <a:lumMod val="40000"/>
                    <a:lumOff val="60000"/>
                  </a:schemeClr>
                </a:solidFill>
              </a:rPr>
              <a:t>{ </a:t>
            </a:r>
            <a:r>
              <a:rPr lang="en-US" sz="2844" dirty="0" err="1">
                <a:solidFill>
                  <a:schemeClr val="accent2">
                    <a:lumMod val="40000"/>
                    <a:lumOff val="60000"/>
                  </a:schemeClr>
                </a:solidFill>
              </a:rPr>
              <a:t>Stmt</a:t>
            </a:r>
            <a:r>
              <a:rPr lang="en-US" sz="2844" dirty="0">
                <a:solidFill>
                  <a:schemeClr val="accent2">
                    <a:lumMod val="40000"/>
                    <a:lumOff val="60000"/>
                  </a:schemeClr>
                </a:solidFill>
              </a:rPr>
              <a:t> </a:t>
            </a:r>
            <a:r>
              <a:rPr lang="en-US" sz="2844" dirty="0" smtClean="0">
                <a:solidFill>
                  <a:schemeClr val="accent2">
                    <a:lumMod val="40000"/>
                    <a:lumOff val="60000"/>
                  </a:schemeClr>
                </a:solidFill>
              </a:rPr>
              <a:t>2}</a:t>
            </a:r>
            <a:endParaRPr lang="en-US" sz="2844" dirty="0">
              <a:solidFill>
                <a:schemeClr val="accent2">
                  <a:lumMod val="40000"/>
                  <a:lumOff val="60000"/>
                </a:schemeClr>
              </a:solidFill>
            </a:endParaRPr>
          </a:p>
          <a:p>
            <a:pPr algn="l"/>
            <a:r>
              <a:rPr lang="en-US" sz="2844" dirty="0">
                <a:solidFill>
                  <a:schemeClr val="accent2">
                    <a:lumMod val="40000"/>
                    <a:lumOff val="60000"/>
                  </a:schemeClr>
                </a:solidFill>
              </a:rPr>
              <a:t>				</a:t>
            </a:r>
            <a:r>
              <a:rPr lang="en-US" sz="2844" dirty="0" err="1">
                <a:solidFill>
                  <a:schemeClr val="accent2">
                    <a:lumMod val="40000"/>
                    <a:lumOff val="60000"/>
                  </a:schemeClr>
                </a:solidFill>
              </a:rPr>
              <a:t>async</a:t>
            </a:r>
            <a:r>
              <a:rPr lang="en-US" sz="2844" dirty="0">
                <a:solidFill>
                  <a:schemeClr val="accent2">
                    <a:lumMod val="40000"/>
                    <a:lumOff val="60000"/>
                  </a:schemeClr>
                </a:solidFill>
              </a:rPr>
              <a:t>{ </a:t>
            </a:r>
            <a:r>
              <a:rPr lang="en-US" sz="2844" dirty="0" err="1">
                <a:solidFill>
                  <a:schemeClr val="accent2">
                    <a:lumMod val="40000"/>
                    <a:lumOff val="60000"/>
                  </a:schemeClr>
                </a:solidFill>
              </a:rPr>
              <a:t>Stmt</a:t>
            </a:r>
            <a:r>
              <a:rPr lang="en-US" sz="2844" dirty="0">
                <a:solidFill>
                  <a:schemeClr val="accent2">
                    <a:lumMod val="40000"/>
                    <a:lumOff val="60000"/>
                  </a:schemeClr>
                </a:solidFill>
              </a:rPr>
              <a:t> </a:t>
            </a:r>
            <a:r>
              <a:rPr lang="en-US" sz="2844" dirty="0" smtClean="0">
                <a:solidFill>
                  <a:schemeClr val="accent2">
                    <a:lumMod val="40000"/>
                    <a:lumOff val="60000"/>
                  </a:schemeClr>
                </a:solidFill>
              </a:rPr>
              <a:t>3}</a:t>
            </a:r>
            <a:endParaRPr lang="en-US" sz="2844" dirty="0">
              <a:solidFill>
                <a:schemeClr val="accent2">
                  <a:lumMod val="40000"/>
                  <a:lumOff val="60000"/>
                </a:schemeClr>
              </a:solidFill>
            </a:endParaRPr>
          </a:p>
          <a:p>
            <a:pPr algn="l"/>
            <a:r>
              <a:rPr lang="en-US" sz="2844" dirty="0">
                <a:solidFill>
                  <a:schemeClr val="accent2">
                    <a:lumMod val="40000"/>
                    <a:lumOff val="60000"/>
                  </a:schemeClr>
                </a:solidFill>
              </a:rPr>
              <a:t>			}</a:t>
            </a:r>
          </a:p>
          <a:p>
            <a:pPr algn="l"/>
            <a:r>
              <a:rPr lang="en-US" sz="2844" dirty="0">
                <a:solidFill>
                  <a:schemeClr val="accent2">
                    <a:lumMod val="40000"/>
                    <a:lumOff val="60000"/>
                  </a:schemeClr>
                </a:solidFill>
              </a:rPr>
              <a:t>		}	</a:t>
            </a:r>
          </a:p>
          <a:p>
            <a:pPr algn="l"/>
            <a:r>
              <a:rPr lang="en-US" sz="2844" dirty="0">
                <a:solidFill>
                  <a:schemeClr val="accent2">
                    <a:lumMod val="40000"/>
                    <a:lumOff val="60000"/>
                  </a:schemeClr>
                </a:solidFill>
              </a:rPr>
              <a:t>	}</a:t>
            </a:r>
          </a:p>
          <a:p>
            <a:pPr algn="l"/>
            <a:r>
              <a:rPr lang="en-US" sz="2844" dirty="0">
                <a:solidFill>
                  <a:schemeClr val="accent2">
                    <a:lumMod val="40000"/>
                    <a:lumOff val="60000"/>
                  </a:schemeClr>
                </a:solidFill>
              </a:rPr>
              <a:t>}</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5504815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a:xfrm>
            <a:off x="894080" y="2596444"/>
            <a:ext cx="11216640" cy="4569900"/>
          </a:xfrm>
        </p:spPr>
        <p:txBody>
          <a:bodyPr/>
          <a:lstStyle/>
          <a:p>
            <a:r>
              <a:rPr lang="en-US" dirty="0" smtClean="0"/>
              <a:t>Habanero framework for informed programmers</a:t>
            </a:r>
          </a:p>
          <a:p>
            <a:r>
              <a:rPr lang="en-US" dirty="0" smtClean="0"/>
              <a:t>Correctness if program free of data-race</a:t>
            </a:r>
          </a:p>
          <a:p>
            <a:r>
              <a:rPr lang="en-US" dirty="0" smtClean="0"/>
              <a:t>HJ-V leverages JPF and its free threads</a:t>
            </a:r>
          </a:p>
          <a:p>
            <a:r>
              <a:rPr lang="en-US" dirty="0" smtClean="0"/>
              <a:t>Precise data-race detector for byte-code analysis</a:t>
            </a:r>
          </a:p>
          <a:p>
            <a:r>
              <a:rPr lang="en-US" dirty="0" err="1" smtClean="0"/>
              <a:t>Premission</a:t>
            </a:r>
            <a:r>
              <a:rPr lang="en-US" dirty="0" smtClean="0"/>
              <a:t> regions for block level analysis</a:t>
            </a:r>
          </a:p>
          <a:p>
            <a:r>
              <a:rPr lang="en-US" dirty="0" smtClean="0"/>
              <a:t>Predictive on-the-fly for computation graph analysis</a:t>
            </a:r>
            <a:endParaRPr lang="en-US" dirty="0"/>
          </a:p>
        </p:txBody>
      </p:sp>
      <p:sp>
        <p:nvSpPr>
          <p:cNvPr id="5" name="TextBox 4"/>
          <p:cNvSpPr txBox="1"/>
          <p:nvPr/>
        </p:nvSpPr>
        <p:spPr>
          <a:xfrm>
            <a:off x="1956391" y="8102009"/>
            <a:ext cx="8633637" cy="646331"/>
          </a:xfrm>
          <a:prstGeom prst="rect">
            <a:avLst/>
          </a:prstGeom>
          <a:noFill/>
        </p:spPr>
        <p:txBody>
          <a:bodyPr wrap="square" rtlCol="0">
            <a:spAutoFit/>
          </a:bodyPr>
          <a:lstStyle/>
          <a:p>
            <a:r>
              <a:rPr lang="en-US" dirty="0" smtClean="0"/>
              <a:t>http://</a:t>
            </a:r>
            <a:r>
              <a:rPr lang="en-US" dirty="0" err="1" smtClean="0"/>
              <a:t>jpf.byu.edu</a:t>
            </a:r>
            <a:r>
              <a:rPr lang="en-US" dirty="0" smtClean="0"/>
              <a:t>/</a:t>
            </a:r>
            <a:r>
              <a:rPr lang="en-US" dirty="0" err="1" smtClean="0"/>
              <a:t>jpf-hj</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extLst>
      <p:ext uri="{BB962C8B-B14F-4D97-AF65-F5344CB8AC3E}">
        <p14:creationId xmlns:p14="http://schemas.microsoft.com/office/powerpoint/2010/main" val="14653022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Cellar</a:t>
            </a:r>
            <a:endParaRPr lang="en-US" dirty="0"/>
          </a:p>
        </p:txBody>
      </p:sp>
    </p:spTree>
    <p:extLst>
      <p:ext uri="{BB962C8B-B14F-4D97-AF65-F5344CB8AC3E}">
        <p14:creationId xmlns:p14="http://schemas.microsoft.com/office/powerpoint/2010/main" val="14217224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32" name="Shape 332"/>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333" name="Shape 33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33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336" name="Shape 336"/>
          <p:cNvSpPr>
            <a:spLocks noGrp="1"/>
          </p:cNvSpPr>
          <p:nvPr>
            <p:ph type="title"/>
          </p:nvPr>
        </p:nvSpPr>
        <p:spPr>
          <a:xfrm>
            <a:off x="-336410" y="-38383"/>
            <a:ext cx="13749869" cy="1334348"/>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Complexity Measures for Computation Graphs</a:t>
            </a:r>
          </a:p>
        </p:txBody>
      </p:sp>
      <p:sp>
        <p:nvSpPr>
          <p:cNvPr id="337" name="Shape 337"/>
          <p:cNvSpPr>
            <a:spLocks noGrp="1"/>
          </p:cNvSpPr>
          <p:nvPr>
            <p:ph type="body" idx="1"/>
          </p:nvPr>
        </p:nvSpPr>
        <p:spPr>
          <a:xfrm>
            <a:off x="568959" y="1625599"/>
            <a:ext cx="12205549" cy="6855124"/>
          </a:xfrm>
          <a:prstGeom prst="rect">
            <a:avLst/>
          </a:prstGeom>
        </p:spPr>
        <p:txBody>
          <a:bodyPr lIns="72248" tIns="72248" rIns="72248" bIns="72248" anchor="t">
            <a:noAutofit/>
          </a:bodyPr>
          <a:lstStyle/>
          <a:p>
            <a:pPr marL="382586" marR="39686" indent="-342900" defTabSz="914400">
              <a:lnSpc>
                <a:spcPct val="90000"/>
              </a:lnSpc>
              <a:spcBef>
                <a:spcPts val="1400"/>
              </a:spcBef>
              <a:buSzTx/>
              <a:buFont typeface="Comic Sans MS"/>
              <a:buNone/>
              <a:defRPr sz="3400" b="1">
                <a:uFill>
                  <a:solidFill>
                    <a:srgbClr val="000000"/>
                  </a:solidFill>
                </a:uFill>
                <a:latin typeface="Arial"/>
                <a:ea typeface="Arial"/>
                <a:cs typeface="Arial"/>
                <a:sym typeface="Arial"/>
              </a:defRPr>
            </a:pPr>
            <a:r>
              <a:t>Define</a:t>
            </a:r>
          </a:p>
          <a:p>
            <a: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t>TIME(N) = execution time of node N</a:t>
            </a:r>
          </a:p>
          <a:p>
            <a: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t>WORK(G) = sum of TIME(N), for all nodes N in CG G</a:t>
            </a:r>
          </a:p>
          <a:p>
            <a:pPr marL="820737" marR="39686" lvl="1" indent="-323850" defTabSz="914400">
              <a:lnSpc>
                <a:spcPct val="90000"/>
              </a:lnSpc>
              <a:spcBef>
                <a:spcPts val="700"/>
              </a:spcBef>
              <a:buSzPct val="100000"/>
              <a:buFont typeface="Comic Sans MS"/>
              <a:buChar char="—"/>
              <a:defRPr sz="3400" b="1">
                <a:solidFill>
                  <a:srgbClr val="0433FF"/>
                </a:solidFill>
                <a:uFill>
                  <a:solidFill>
                    <a:srgbClr val="0433FF"/>
                  </a:solidFill>
                </a:uFill>
                <a:latin typeface="Arial"/>
                <a:ea typeface="Arial"/>
                <a:cs typeface="Arial"/>
                <a:sym typeface="Arial"/>
              </a:defRPr>
            </a:pPr>
            <a:r>
              <a:t>WORK(G) is the total work to be performed in G</a:t>
            </a:r>
          </a:p>
          <a:p>
            <a:pPr marL="525462" marR="39686" indent="-485775" defTabSz="914400">
              <a:lnSpc>
                <a:spcPct val="90000"/>
              </a:lnSpc>
              <a:spcBef>
                <a:spcPts val="1400"/>
              </a:spcBef>
              <a:buSzPct val="130000"/>
              <a:buFont typeface="Comic Sans MS"/>
              <a:defRPr sz="3400" b="1">
                <a:uFill>
                  <a:solidFill>
                    <a:srgbClr val="000000"/>
                  </a:solidFill>
                </a:uFill>
                <a:latin typeface="Arial"/>
                <a:ea typeface="Arial"/>
                <a:cs typeface="Arial"/>
                <a:sym typeface="Arial"/>
              </a:defRPr>
            </a:pPr>
            <a:r>
              <a:t>CPL(G) = length of a longest path in CG G, when adding up execution times of all nodes in the path</a:t>
            </a:r>
          </a:p>
          <a:p>
            <a:pPr marL="928687" marR="39686" lvl="1" indent="-431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rPr sz="3400"/>
              <a:t>Such paths are called </a:t>
            </a:r>
            <a:r>
              <a:rPr sz="3400" i="1"/>
              <a:t>critical paths</a:t>
            </a:r>
            <a:endParaRPr sz="3400"/>
          </a:p>
          <a:p>
            <a:pPr marL="928687" marR="39686" lvl="1" indent="-431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rPr sz="3400"/>
              <a:t>CPL(G) is the length of these paths (critical path length)</a:t>
            </a:r>
          </a:p>
          <a:p>
            <a:pPr marL="928687" marR="39686" lvl="1" indent="-431800" defTabSz="914400">
              <a:lnSpc>
                <a:spcPct val="90000"/>
              </a:lnSpc>
              <a:spcBef>
                <a:spcPts val="700"/>
              </a:spcBef>
              <a:buSzPct val="100000"/>
              <a:buFont typeface="Comic Sans MS"/>
              <a:buChar char="—"/>
              <a:defRPr sz="2400" b="1">
                <a:solidFill>
                  <a:srgbClr val="0433FF"/>
                </a:solidFill>
                <a:uFill>
                  <a:solidFill>
                    <a:srgbClr val="0433FF"/>
                  </a:solidFill>
                </a:uFill>
                <a:latin typeface="Arial"/>
                <a:ea typeface="Arial"/>
                <a:cs typeface="Arial"/>
                <a:sym typeface="Arial"/>
              </a:defRPr>
            </a:pPr>
            <a:r>
              <a:rPr sz="3400"/>
              <a:t>CPL(G) is also the smallest possible execution time for the computation graph</a:t>
            </a:r>
          </a:p>
        </p:txBody>
      </p:sp>
      <p:sp>
        <p:nvSpPr>
          <p:cNvPr id="335" name="Shape 335"/>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87</a:t>
            </a:fld>
            <a:endParaRPr/>
          </a:p>
        </p:txBody>
      </p:sp>
    </p:spTree>
    <p:extLst>
      <p:ext uri="{BB962C8B-B14F-4D97-AF65-F5344CB8AC3E}">
        <p14:creationId xmlns:p14="http://schemas.microsoft.com/office/powerpoint/2010/main" val="141592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40" name="Shape 340"/>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341" name="Shape 341"/>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342"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344" name="Shape 344"/>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t>What is the critical path length of this parallel computation?</a:t>
            </a:r>
          </a:p>
        </p:txBody>
      </p:sp>
      <p:sp>
        <p:nvSpPr>
          <p:cNvPr id="343" name="Shape 343"/>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88</a:t>
            </a:fld>
            <a:endParaRPr/>
          </a:p>
        </p:txBody>
      </p:sp>
      <p:sp>
        <p:nvSpPr>
          <p:cNvPr id="345" name="Shape 345"/>
          <p:cNvSpPr/>
          <p:nvPr/>
        </p:nvSpPr>
        <p:spPr>
          <a:xfrm>
            <a:off x="4515" y="1535288"/>
            <a:ext cx="7694508" cy="469617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a:t>
            </a:r>
            <a:r>
              <a:rPr>
                <a:solidFill>
                  <a:srgbClr val="0433FF"/>
                </a:solidFill>
                <a:uFill>
                  <a:solidFill>
                    <a:srgbClr val="0433FF"/>
                  </a:solidFill>
                </a:uFill>
              </a:rPr>
              <a:t>finish</a:t>
            </a:r>
            <a:r>
              <a:t> { // F1</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a:t>
            </a:r>
            <a:r>
              <a:rPr>
                <a:solidFill>
                  <a:srgbClr val="0433FF"/>
                </a:solidFill>
                <a:uFill>
                  <a:solidFill>
                    <a:srgbClr val="0433FF"/>
                  </a:solidFill>
                </a:uFill>
              </a:rPr>
              <a:t>async</a:t>
            </a:r>
            <a:r>
              <a:t> A; // Boil pasta</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a:t>
            </a:r>
            <a:r>
              <a:rPr>
                <a:solidFill>
                  <a:srgbClr val="0433FF"/>
                </a:solidFill>
                <a:uFill>
                  <a:solidFill>
                    <a:srgbClr val="0433FF"/>
                  </a:solidFill>
                </a:uFill>
              </a:rPr>
              <a:t>finish</a:t>
            </a:r>
            <a:r>
              <a:t> { // F2</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a:t>
            </a:r>
            <a:r>
              <a:rPr>
                <a:solidFill>
                  <a:srgbClr val="0433FF"/>
                </a:solidFill>
                <a:uFill>
                  <a:solidFill>
                    <a:srgbClr val="0433FF"/>
                  </a:solidFill>
                </a:uFill>
              </a:rPr>
              <a:t>async</a:t>
            </a:r>
            <a:r>
              <a:t> B1; // Chop veggies</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a:t>
            </a:r>
            <a:r>
              <a:rPr>
                <a:solidFill>
                  <a:srgbClr val="0433FF"/>
                </a:solidFill>
                <a:uFill>
                  <a:solidFill>
                    <a:srgbClr val="0433FF"/>
                  </a:solidFill>
                </a:uFill>
              </a:rPr>
              <a:t>async</a:t>
            </a:r>
            <a:r>
              <a:t> B2; // Brown meat</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 // F2</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B3; // Make pasta sauce</a:t>
            </a:r>
          </a:p>
          <a:p>
            <a:pPr marL="39686" marR="39686" algn="l" defTabSz="914400">
              <a:lnSpc>
                <a:spcPct val="90000"/>
              </a:lnSpc>
              <a:spcBef>
                <a:spcPts val="1400"/>
              </a:spcBef>
              <a:buSzPct val="100000"/>
              <a:buAutoNum type="arabicPeriod"/>
              <a:defRPr sz="1800" b="1">
                <a:uFill>
                  <a:solidFill>
                    <a:srgbClr val="000000"/>
                  </a:solidFill>
                </a:uFill>
                <a:latin typeface="Courier New"/>
                <a:ea typeface="Courier New"/>
                <a:cs typeface="Courier New"/>
                <a:sym typeface="Courier New"/>
              </a:defRPr>
            </a:pPr>
            <a:r>
              <a:t>  } // F1</a:t>
            </a:r>
          </a:p>
        </p:txBody>
      </p:sp>
      <p:pic>
        <p:nvPicPr>
          <p:cNvPr id="346" name="search%3Fq%3Dboiling%2Bpasta%2Bimage%26tbm%3Disch%26tbo%3Du&amp;zoom=1&amp;q=boiling+pasta+image&amp;usg=__peB0-LbB995jKTS2cbzcIWbcGeY=&amp;docid=RHdrt9UNQSy64M&amp;sa=X&amp;ei=uATtULDwNornqAGwpYHADA&amp;ved=0CGIQ9QEwDQ&amp;dur=329.png"/>
          <p:cNvPicPr>
            <a:picLocks noChangeAspect="1"/>
          </p:cNvPicPr>
          <p:nvPr/>
        </p:nvPicPr>
        <p:blipFill>
          <a:blip r:embed="rId3">
            <a:extLst/>
          </a:blip>
          <a:stretch>
            <a:fillRect/>
          </a:stretch>
        </p:blipFill>
        <p:spPr>
          <a:xfrm>
            <a:off x="1657720" y="6231466"/>
            <a:ext cx="3648570" cy="2732906"/>
          </a:xfrm>
          <a:prstGeom prst="rect">
            <a:avLst/>
          </a:prstGeom>
          <a:ln w="25400"/>
        </p:spPr>
      </p:pic>
      <p:pic>
        <p:nvPicPr>
          <p:cNvPr id="347" name="chopping460.png"/>
          <p:cNvPicPr>
            <a:picLocks noChangeAspect="1"/>
          </p:cNvPicPr>
          <p:nvPr/>
        </p:nvPicPr>
        <p:blipFill>
          <a:blip r:embed="rId4">
            <a:extLst/>
          </a:blip>
          <a:stretch>
            <a:fillRect/>
          </a:stretch>
        </p:blipFill>
        <p:spPr>
          <a:xfrm>
            <a:off x="6117073" y="2109667"/>
            <a:ext cx="2908019" cy="1744812"/>
          </a:xfrm>
          <a:prstGeom prst="rect">
            <a:avLst/>
          </a:prstGeom>
          <a:ln w="25400"/>
        </p:spPr>
      </p:pic>
      <p:pic>
        <p:nvPicPr>
          <p:cNvPr id="348" name="brown-meat.png"/>
          <p:cNvPicPr>
            <a:picLocks noChangeAspect="1"/>
          </p:cNvPicPr>
          <p:nvPr/>
        </p:nvPicPr>
        <p:blipFill>
          <a:blip r:embed="rId5">
            <a:extLst/>
          </a:blip>
          <a:stretch>
            <a:fillRect/>
          </a:stretch>
        </p:blipFill>
        <p:spPr>
          <a:xfrm>
            <a:off x="9789724" y="2110389"/>
            <a:ext cx="2582899" cy="1718803"/>
          </a:xfrm>
          <a:prstGeom prst="rect">
            <a:avLst/>
          </a:prstGeom>
          <a:ln w="25400"/>
        </p:spPr>
      </p:pic>
      <p:pic>
        <p:nvPicPr>
          <p:cNvPr id="349" name="spaghetti-sauce.png"/>
          <p:cNvPicPr>
            <a:picLocks noChangeAspect="1"/>
          </p:cNvPicPr>
          <p:nvPr/>
        </p:nvPicPr>
        <p:blipFill>
          <a:blip r:embed="rId6">
            <a:extLst/>
          </a:blip>
          <a:stretch>
            <a:fillRect/>
          </a:stretch>
        </p:blipFill>
        <p:spPr>
          <a:xfrm>
            <a:off x="7062328" y="5147733"/>
            <a:ext cx="4678117" cy="3504072"/>
          </a:xfrm>
          <a:prstGeom prst="rect">
            <a:avLst/>
          </a:prstGeom>
          <a:ln w="25400"/>
        </p:spPr>
      </p:pic>
      <p:sp>
        <p:nvSpPr>
          <p:cNvPr id="350" name="Shape 350"/>
          <p:cNvSpPr/>
          <p:nvPr/>
        </p:nvSpPr>
        <p:spPr>
          <a:xfrm flipH="1" flipV="1">
            <a:off x="6928894" y="3892012"/>
            <a:ext cx="930882" cy="1216493"/>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51" name="Shape 351"/>
          <p:cNvSpPr/>
          <p:nvPr/>
        </p:nvSpPr>
        <p:spPr>
          <a:xfrm flipV="1">
            <a:off x="10532307" y="3883377"/>
            <a:ext cx="1045578" cy="1234667"/>
          </a:xfrm>
          <a:prstGeom prst="line">
            <a:avLst/>
          </a:prstGeom>
          <a:ln w="25400">
            <a:solidFill>
              <a:srgbClr val="000000"/>
            </a:solidFill>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52" name="Shape 352"/>
          <p:cNvSpPr/>
          <p:nvPr/>
        </p:nvSpPr>
        <p:spPr>
          <a:xfrm>
            <a:off x="2582897" y="5508977"/>
            <a:ext cx="14151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Step A</a:t>
            </a:r>
          </a:p>
        </p:txBody>
      </p:sp>
      <p:sp>
        <p:nvSpPr>
          <p:cNvPr id="353" name="Shape 353"/>
          <p:cNvSpPr/>
          <p:nvPr/>
        </p:nvSpPr>
        <p:spPr>
          <a:xfrm>
            <a:off x="6683022" y="1426915"/>
            <a:ext cx="1596277"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Step B1</a:t>
            </a:r>
          </a:p>
        </p:txBody>
      </p:sp>
      <p:sp>
        <p:nvSpPr>
          <p:cNvPr id="354" name="Shape 354"/>
          <p:cNvSpPr/>
          <p:nvPr/>
        </p:nvSpPr>
        <p:spPr>
          <a:xfrm>
            <a:off x="10259341" y="1426915"/>
            <a:ext cx="1596278"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Step B2</a:t>
            </a:r>
          </a:p>
        </p:txBody>
      </p:sp>
      <p:sp>
        <p:nvSpPr>
          <p:cNvPr id="355" name="Shape 355"/>
          <p:cNvSpPr/>
          <p:nvPr/>
        </p:nvSpPr>
        <p:spPr>
          <a:xfrm>
            <a:off x="8579555" y="4461368"/>
            <a:ext cx="1596277"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Step B3</a:t>
            </a:r>
          </a:p>
        </p:txBody>
      </p:sp>
    </p:spTree>
    <p:extLst>
      <p:ext uri="{BB962C8B-B14F-4D97-AF65-F5344CB8AC3E}">
        <p14:creationId xmlns:p14="http://schemas.microsoft.com/office/powerpoint/2010/main" val="118405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58" name="Shape 358"/>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359" name="Shape 359"/>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360"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362" name="Shape 362"/>
          <p:cNvSpPr>
            <a:spLocks noGrp="1"/>
          </p:cNvSpPr>
          <p:nvPr>
            <p:ph type="title"/>
          </p:nvPr>
        </p:nvSpPr>
        <p:spPr>
          <a:xfrm>
            <a:off x="433493" y="-1"/>
            <a:ext cx="11464996" cy="848926"/>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Ideal Parallelism</a:t>
            </a:r>
          </a:p>
        </p:txBody>
      </p:sp>
      <p:sp>
        <p:nvSpPr>
          <p:cNvPr id="363" name="Shape 363"/>
          <p:cNvSpPr>
            <a:spLocks noGrp="1"/>
          </p:cNvSpPr>
          <p:nvPr>
            <p:ph type="body" idx="1"/>
          </p:nvPr>
        </p:nvSpPr>
        <p:spPr>
          <a:xfrm>
            <a:off x="214488" y="1520613"/>
            <a:ext cx="7206828" cy="4682349"/>
          </a:xfrm>
          <a:prstGeom prst="rect">
            <a:avLst/>
          </a:prstGeom>
        </p:spPr>
        <p:txBody>
          <a:bodyPr lIns="72248" tIns="72248" rIns="72248" bIns="72248" anchor="t">
            <a:noAutofit/>
          </a:bodyPr>
          <a:lstStyle/>
          <a:p>
            <a:pPr marL="39686" marR="39686" indent="0" defTabSz="914400">
              <a:spcBef>
                <a:spcPts val="1400"/>
              </a:spcBef>
              <a:buSzPct val="125000"/>
              <a:buFont typeface="Comic Sans MS"/>
              <a:tabLst>
                <a:tab pos="1739900" algn="l"/>
                <a:tab pos="2324100" algn="l"/>
                <a:tab pos="2654300" algn="l"/>
              </a:tabLst>
              <a:defRPr sz="2800" b="1">
                <a:uFill>
                  <a:solidFill>
                    <a:srgbClr val="000000"/>
                  </a:solidFill>
                </a:uFill>
                <a:latin typeface="Arial"/>
                <a:ea typeface="Arial"/>
                <a:cs typeface="Arial"/>
                <a:sym typeface="Arial"/>
              </a:defRPr>
            </a:pPr>
            <a:r>
              <a:rPr sz="3400"/>
              <a:t> Define </a:t>
            </a:r>
            <a:r>
              <a:rPr sz="3400">
                <a:solidFill>
                  <a:srgbClr val="E62300"/>
                </a:solidFill>
                <a:uFill>
                  <a:solidFill>
                    <a:srgbClr val="E62300"/>
                  </a:solidFill>
                </a:uFill>
              </a:rPr>
              <a:t>ideal parallelism</a:t>
            </a:r>
            <a:r>
              <a:rPr sz="3400"/>
              <a:t> of Computation G Graph as the ratio, WORK(G)/CPL(G)</a:t>
            </a:r>
          </a:p>
          <a:p>
            <a:pPr marL="39686" marR="39686" indent="0" defTabSz="914400">
              <a:spcBef>
                <a:spcPts val="1400"/>
              </a:spcBef>
              <a:buSzPct val="125000"/>
              <a:buFont typeface="Comic Sans MS"/>
              <a:tabLst>
                <a:tab pos="1739900" algn="l"/>
                <a:tab pos="2324100" algn="l"/>
                <a:tab pos="2654300" algn="l"/>
              </a:tabLst>
              <a:defRPr sz="3400" b="1">
                <a:uFill>
                  <a:solidFill>
                    <a:srgbClr val="000000"/>
                  </a:solidFill>
                </a:uFill>
                <a:latin typeface="Arial"/>
                <a:ea typeface="Arial"/>
                <a:cs typeface="Arial"/>
                <a:sym typeface="Arial"/>
              </a:defRPr>
            </a:pPr>
            <a:r>
              <a:t> Ideal Parallelism is independent of the number of processors that the program executes on, and only depends on the computation graph</a:t>
            </a:r>
          </a:p>
        </p:txBody>
      </p:sp>
      <p:sp>
        <p:nvSpPr>
          <p:cNvPr id="361" name="Shape 361"/>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89</a:t>
            </a:fld>
            <a:endParaRPr/>
          </a:p>
        </p:txBody>
      </p:sp>
      <p:grpSp>
        <p:nvGrpSpPr>
          <p:cNvPr id="403" name="Group 403"/>
          <p:cNvGrpSpPr/>
          <p:nvPr/>
        </p:nvGrpSpPr>
        <p:grpSpPr>
          <a:xfrm>
            <a:off x="7640319" y="1871697"/>
            <a:ext cx="5310295" cy="6610775"/>
            <a:chOff x="0" y="0"/>
            <a:chExt cx="5310293" cy="6610773"/>
          </a:xfrm>
        </p:grpSpPr>
        <p:sp>
          <p:nvSpPr>
            <p:cNvPr id="364" name="Shape 364"/>
            <p:cNvSpPr/>
            <p:nvPr/>
          </p:nvSpPr>
          <p:spPr>
            <a:xfrm>
              <a:off x="4199466" y="231648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65" name="Shape 365"/>
            <p:cNvSpPr/>
            <p:nvPr/>
          </p:nvSpPr>
          <p:spPr>
            <a:xfrm>
              <a:off x="3522133" y="308864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66" name="Shape 366"/>
            <p:cNvSpPr/>
            <p:nvPr/>
          </p:nvSpPr>
          <p:spPr>
            <a:xfrm>
              <a:off x="3522133" y="463296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67" name="Shape 367"/>
            <p:cNvSpPr/>
            <p:nvPr/>
          </p:nvSpPr>
          <p:spPr>
            <a:xfrm>
              <a:off x="0" y="231648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68" name="Shape 368"/>
            <p:cNvSpPr/>
            <p:nvPr/>
          </p:nvSpPr>
          <p:spPr>
            <a:xfrm>
              <a:off x="0" y="386080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69" name="Shape 369"/>
            <p:cNvSpPr/>
            <p:nvPr/>
          </p:nvSpPr>
          <p:spPr>
            <a:xfrm>
              <a:off x="2221653" y="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0" name="Shape 370"/>
            <p:cNvSpPr/>
            <p:nvPr/>
          </p:nvSpPr>
          <p:spPr>
            <a:xfrm>
              <a:off x="2221653" y="77216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1" name="Shape 371"/>
            <p:cNvSpPr/>
            <p:nvPr/>
          </p:nvSpPr>
          <p:spPr>
            <a:xfrm>
              <a:off x="3576320" y="617728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2" name="Shape 372"/>
            <p:cNvSpPr/>
            <p:nvPr/>
          </p:nvSpPr>
          <p:spPr>
            <a:xfrm>
              <a:off x="866986" y="154432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3" name="Shape 373"/>
            <p:cNvSpPr/>
            <p:nvPr/>
          </p:nvSpPr>
          <p:spPr>
            <a:xfrm>
              <a:off x="866986" y="308864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4" name="Shape 374"/>
            <p:cNvSpPr/>
            <p:nvPr/>
          </p:nvSpPr>
          <p:spPr>
            <a:xfrm>
              <a:off x="866986" y="463296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5" name="Shape 375"/>
            <p:cNvSpPr/>
            <p:nvPr/>
          </p:nvSpPr>
          <p:spPr>
            <a:xfrm>
              <a:off x="866986" y="540512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6" name="Shape 376"/>
            <p:cNvSpPr/>
            <p:nvPr/>
          </p:nvSpPr>
          <p:spPr>
            <a:xfrm>
              <a:off x="866986" y="386080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7" name="Shape 377"/>
            <p:cNvSpPr/>
            <p:nvPr/>
          </p:nvSpPr>
          <p:spPr>
            <a:xfrm>
              <a:off x="2167466" y="308864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8" name="Shape 378"/>
            <p:cNvSpPr/>
            <p:nvPr/>
          </p:nvSpPr>
          <p:spPr>
            <a:xfrm>
              <a:off x="4876800" y="308864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79" name="Shape 379"/>
            <p:cNvSpPr/>
            <p:nvPr/>
          </p:nvSpPr>
          <p:spPr>
            <a:xfrm>
              <a:off x="4876800" y="3860800"/>
              <a:ext cx="433494"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0" name="Shape 380"/>
            <p:cNvSpPr/>
            <p:nvPr/>
          </p:nvSpPr>
          <p:spPr>
            <a:xfrm>
              <a:off x="2167466" y="3860800"/>
              <a:ext cx="433495" cy="433494"/>
            </a:xfrm>
            <a:prstGeom prst="ellipse">
              <a:avLst/>
            </a:prstGeom>
            <a:solidFill>
              <a:srgbClr val="CBCBCB"/>
            </a:solidFill>
            <a:ln w="3175" cap="flat">
              <a:solidFill>
                <a:srgbClr val="000000"/>
              </a:solidFill>
              <a:prstDash val="solid"/>
              <a:round/>
            </a:ln>
            <a:effectLst>
              <a:outerShdw blurRad="88900" dist="50800" dir="2700000" rotWithShape="0">
                <a:srgbClr val="606060">
                  <a:alpha val="50000"/>
                </a:srgbClr>
              </a:outerShdw>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1" name="Shape 381"/>
            <p:cNvSpPr/>
            <p:nvPr/>
          </p:nvSpPr>
          <p:spPr>
            <a:xfrm>
              <a:off x="1544320" y="2316480"/>
              <a:ext cx="433494" cy="433494"/>
            </a:xfrm>
            <a:prstGeom prst="ellipse">
              <a:avLst/>
            </a:prstGeom>
            <a:solidFill>
              <a:srgbClr val="CBCBCB"/>
            </a:solidFill>
            <a:ln w="3175" cap="flat">
              <a:solidFill>
                <a:srgbClr val="000000"/>
              </a:solidFill>
              <a:prstDash val="solid"/>
              <a:roun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2" name="Shape 382"/>
            <p:cNvSpPr/>
            <p:nvPr/>
          </p:nvSpPr>
          <p:spPr>
            <a:xfrm>
              <a:off x="2591929" y="1142435"/>
              <a:ext cx="1824285" cy="117404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3" name="Shape 383"/>
            <p:cNvSpPr/>
            <p:nvPr/>
          </p:nvSpPr>
          <p:spPr>
            <a:xfrm flipH="1">
              <a:off x="216746" y="1914595"/>
              <a:ext cx="713459" cy="401885"/>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4" name="Shape 384"/>
            <p:cNvSpPr/>
            <p:nvPr/>
          </p:nvSpPr>
          <p:spPr>
            <a:xfrm>
              <a:off x="216746" y="2749973"/>
              <a:ext cx="2259" cy="111082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5" name="Shape 385"/>
            <p:cNvSpPr/>
            <p:nvPr/>
          </p:nvSpPr>
          <p:spPr>
            <a:xfrm>
              <a:off x="1914595" y="2686755"/>
              <a:ext cx="469619" cy="40188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6" name="Shape 386"/>
            <p:cNvSpPr/>
            <p:nvPr/>
          </p:nvSpPr>
          <p:spPr>
            <a:xfrm>
              <a:off x="370275" y="4231075"/>
              <a:ext cx="559930" cy="465104"/>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7" name="Shape 387"/>
            <p:cNvSpPr/>
            <p:nvPr/>
          </p:nvSpPr>
          <p:spPr>
            <a:xfrm>
              <a:off x="4569742" y="2686755"/>
              <a:ext cx="523805" cy="40188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8" name="Shape 388"/>
            <p:cNvSpPr/>
            <p:nvPr/>
          </p:nvSpPr>
          <p:spPr>
            <a:xfrm flipH="1">
              <a:off x="1237262" y="4231075"/>
              <a:ext cx="993423" cy="465104"/>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89" name="Shape 389"/>
            <p:cNvSpPr/>
            <p:nvPr/>
          </p:nvSpPr>
          <p:spPr>
            <a:xfrm>
              <a:off x="2384213" y="3522133"/>
              <a:ext cx="2259" cy="33866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0" name="Shape 390"/>
            <p:cNvSpPr/>
            <p:nvPr/>
          </p:nvSpPr>
          <p:spPr>
            <a:xfrm flipH="1">
              <a:off x="3738879" y="2686755"/>
              <a:ext cx="523806" cy="40188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1" name="Shape 391"/>
            <p:cNvSpPr/>
            <p:nvPr/>
          </p:nvSpPr>
          <p:spPr>
            <a:xfrm>
              <a:off x="3738879" y="3522133"/>
              <a:ext cx="2259" cy="111082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2" name="Shape 392"/>
            <p:cNvSpPr/>
            <p:nvPr/>
          </p:nvSpPr>
          <p:spPr>
            <a:xfrm>
              <a:off x="5093546" y="3522133"/>
              <a:ext cx="2259" cy="33866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3" name="Shape 393"/>
            <p:cNvSpPr/>
            <p:nvPr/>
          </p:nvSpPr>
          <p:spPr>
            <a:xfrm flipH="1">
              <a:off x="3946595" y="4294293"/>
              <a:ext cx="1146952" cy="1946205"/>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4" name="Shape 394"/>
            <p:cNvSpPr/>
            <p:nvPr/>
          </p:nvSpPr>
          <p:spPr>
            <a:xfrm>
              <a:off x="3738879" y="5066453"/>
              <a:ext cx="54188" cy="111082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5" name="Shape 395"/>
            <p:cNvSpPr/>
            <p:nvPr/>
          </p:nvSpPr>
          <p:spPr>
            <a:xfrm>
              <a:off x="2438400" y="433493"/>
              <a:ext cx="2258" cy="33866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6" name="Shape 396"/>
            <p:cNvSpPr/>
            <p:nvPr/>
          </p:nvSpPr>
          <p:spPr>
            <a:xfrm flipH="1">
              <a:off x="1083733" y="1142435"/>
              <a:ext cx="1201139" cy="40188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7" name="Shape 397"/>
            <p:cNvSpPr/>
            <p:nvPr/>
          </p:nvSpPr>
          <p:spPr>
            <a:xfrm>
              <a:off x="1237262" y="1914595"/>
              <a:ext cx="523805" cy="401885"/>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8" name="Shape 398"/>
            <p:cNvSpPr/>
            <p:nvPr/>
          </p:nvSpPr>
          <p:spPr>
            <a:xfrm flipH="1">
              <a:off x="1083733" y="2686755"/>
              <a:ext cx="523805" cy="401886"/>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399" name="Shape 399"/>
            <p:cNvSpPr/>
            <p:nvPr/>
          </p:nvSpPr>
          <p:spPr>
            <a:xfrm>
              <a:off x="1083733" y="3522133"/>
              <a:ext cx="2259" cy="33866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0" name="Shape 400"/>
            <p:cNvSpPr/>
            <p:nvPr/>
          </p:nvSpPr>
          <p:spPr>
            <a:xfrm>
              <a:off x="1083733" y="4294293"/>
              <a:ext cx="2259" cy="338667"/>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1" name="Shape 401"/>
            <p:cNvSpPr/>
            <p:nvPr/>
          </p:nvSpPr>
          <p:spPr>
            <a:xfrm>
              <a:off x="1083733" y="5066453"/>
              <a:ext cx="2259" cy="338668"/>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2" name="Shape 402"/>
            <p:cNvSpPr/>
            <p:nvPr/>
          </p:nvSpPr>
          <p:spPr>
            <a:xfrm>
              <a:off x="1237262" y="5775395"/>
              <a:ext cx="2402276" cy="465103"/>
            </a:xfrm>
            <a:prstGeom prst="line">
              <a:avLst/>
            </a:prstGeom>
            <a:noFill/>
            <a:ln w="25400" cap="flat">
              <a:solidFill>
                <a:srgbClr val="000000"/>
              </a:solidFill>
              <a:prstDash val="solid"/>
              <a:round/>
              <a:tailEnd type="triangle" w="med" len="med"/>
            </a:ln>
            <a:effectLst/>
          </p:spPr>
          <p:txBody>
            <a:bodyPr wrap="square" lIns="72248" tIns="72248" rIns="72248" bIns="72248" numCol="1" anchor="ctr">
              <a:noAutofit/>
            </a:bodyP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grpSp>
      <p:sp>
        <p:nvSpPr>
          <p:cNvPr id="404" name="Shape 404"/>
          <p:cNvSpPr/>
          <p:nvPr/>
        </p:nvSpPr>
        <p:spPr>
          <a:xfrm>
            <a:off x="11839786" y="418817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5" name="Shape 405"/>
          <p:cNvSpPr/>
          <p:nvPr/>
        </p:nvSpPr>
        <p:spPr>
          <a:xfrm>
            <a:off x="11162453" y="496033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6" name="Shape 406"/>
          <p:cNvSpPr/>
          <p:nvPr/>
        </p:nvSpPr>
        <p:spPr>
          <a:xfrm>
            <a:off x="11162453" y="6504658"/>
            <a:ext cx="433494" cy="433494"/>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7" name="Shape 407"/>
          <p:cNvSpPr/>
          <p:nvPr/>
        </p:nvSpPr>
        <p:spPr>
          <a:xfrm>
            <a:off x="7640319" y="4188177"/>
            <a:ext cx="433495"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8" name="Shape 408"/>
          <p:cNvSpPr/>
          <p:nvPr/>
        </p:nvSpPr>
        <p:spPr>
          <a:xfrm>
            <a:off x="7640319" y="5732497"/>
            <a:ext cx="433495"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09" name="Shape 409"/>
          <p:cNvSpPr/>
          <p:nvPr/>
        </p:nvSpPr>
        <p:spPr>
          <a:xfrm>
            <a:off x="9861973" y="187169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0" name="Shape 410"/>
          <p:cNvSpPr/>
          <p:nvPr/>
        </p:nvSpPr>
        <p:spPr>
          <a:xfrm>
            <a:off x="9861973" y="264385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1" name="Shape 411"/>
          <p:cNvSpPr/>
          <p:nvPr/>
        </p:nvSpPr>
        <p:spPr>
          <a:xfrm>
            <a:off x="9184640" y="418817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2" name="Shape 412"/>
          <p:cNvSpPr/>
          <p:nvPr/>
        </p:nvSpPr>
        <p:spPr>
          <a:xfrm>
            <a:off x="11216640" y="804897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3" name="Shape 413"/>
          <p:cNvSpPr/>
          <p:nvPr/>
        </p:nvSpPr>
        <p:spPr>
          <a:xfrm>
            <a:off x="8507307" y="341601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4" name="Shape 414"/>
          <p:cNvSpPr/>
          <p:nvPr/>
        </p:nvSpPr>
        <p:spPr>
          <a:xfrm>
            <a:off x="8507307" y="496033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5" name="Shape 415"/>
          <p:cNvSpPr/>
          <p:nvPr/>
        </p:nvSpPr>
        <p:spPr>
          <a:xfrm>
            <a:off x="8507307" y="6504658"/>
            <a:ext cx="433494" cy="433494"/>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6" name="Shape 416"/>
          <p:cNvSpPr/>
          <p:nvPr/>
        </p:nvSpPr>
        <p:spPr>
          <a:xfrm>
            <a:off x="8507307" y="727681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7" name="Shape 417"/>
          <p:cNvSpPr/>
          <p:nvPr/>
        </p:nvSpPr>
        <p:spPr>
          <a:xfrm>
            <a:off x="8507307" y="573249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8" name="Shape 418"/>
          <p:cNvSpPr/>
          <p:nvPr/>
        </p:nvSpPr>
        <p:spPr>
          <a:xfrm>
            <a:off x="9807786" y="496033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19" name="Shape 419"/>
          <p:cNvSpPr/>
          <p:nvPr/>
        </p:nvSpPr>
        <p:spPr>
          <a:xfrm>
            <a:off x="12517120" y="496033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20" name="Shape 420"/>
          <p:cNvSpPr/>
          <p:nvPr/>
        </p:nvSpPr>
        <p:spPr>
          <a:xfrm>
            <a:off x="12517120" y="573249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21" name="Shape 421"/>
          <p:cNvSpPr/>
          <p:nvPr/>
        </p:nvSpPr>
        <p:spPr>
          <a:xfrm>
            <a:off x="9807786" y="5732497"/>
            <a:ext cx="433494" cy="433495"/>
          </a:xfrm>
          <a:prstGeom prst="ellipse">
            <a:avLst/>
          </a:prstGeom>
          <a:solidFill>
            <a:srgbClr val="FFFFFF">
              <a:alpha val="0"/>
            </a:srgbClr>
          </a:solidFill>
          <a:ln w="3175">
            <a:solidFill>
              <a:srgbClr val="000000">
                <a:alpha val="0"/>
              </a:srgbClr>
            </a:solidFill>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22" name="Shape 422"/>
          <p:cNvSpPr/>
          <p:nvPr/>
        </p:nvSpPr>
        <p:spPr>
          <a:xfrm>
            <a:off x="9843911" y="1715910"/>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23" name="Shape 423"/>
          <p:cNvSpPr/>
          <p:nvPr/>
        </p:nvSpPr>
        <p:spPr>
          <a:xfrm>
            <a:off x="9843911" y="2510648"/>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24" name="Shape 424"/>
          <p:cNvSpPr/>
          <p:nvPr/>
        </p:nvSpPr>
        <p:spPr>
          <a:xfrm>
            <a:off x="8507307" y="3269262"/>
            <a:ext cx="414879" cy="6397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25" name="Shape 425"/>
          <p:cNvSpPr/>
          <p:nvPr/>
        </p:nvSpPr>
        <p:spPr>
          <a:xfrm>
            <a:off x="7640319" y="4045937"/>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4</a:t>
            </a:r>
          </a:p>
        </p:txBody>
      </p:sp>
      <p:sp>
        <p:nvSpPr>
          <p:cNvPr id="426" name="Shape 426"/>
          <p:cNvSpPr/>
          <p:nvPr/>
        </p:nvSpPr>
        <p:spPr>
          <a:xfrm>
            <a:off x="9175608" y="4045937"/>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27" name="Shape 427"/>
          <p:cNvSpPr/>
          <p:nvPr/>
        </p:nvSpPr>
        <p:spPr>
          <a:xfrm>
            <a:off x="11812693" y="4045937"/>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4</a:t>
            </a:r>
          </a:p>
        </p:txBody>
      </p:sp>
      <p:sp>
        <p:nvSpPr>
          <p:cNvPr id="428" name="Shape 428"/>
          <p:cNvSpPr/>
          <p:nvPr/>
        </p:nvSpPr>
        <p:spPr>
          <a:xfrm>
            <a:off x="8507307" y="4840675"/>
            <a:ext cx="4148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29" name="Shape 429"/>
          <p:cNvSpPr/>
          <p:nvPr/>
        </p:nvSpPr>
        <p:spPr>
          <a:xfrm>
            <a:off x="9807786" y="4840675"/>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0" name="Shape 430"/>
          <p:cNvSpPr/>
          <p:nvPr/>
        </p:nvSpPr>
        <p:spPr>
          <a:xfrm>
            <a:off x="11108266" y="4822613"/>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1" name="Shape 431"/>
          <p:cNvSpPr/>
          <p:nvPr/>
        </p:nvSpPr>
        <p:spPr>
          <a:xfrm>
            <a:off x="12517120" y="4858737"/>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2" name="Shape 432"/>
          <p:cNvSpPr/>
          <p:nvPr/>
        </p:nvSpPr>
        <p:spPr>
          <a:xfrm>
            <a:off x="12524471" y="5563164"/>
            <a:ext cx="474699" cy="6397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3</a:t>
            </a:r>
          </a:p>
        </p:txBody>
      </p:sp>
      <p:sp>
        <p:nvSpPr>
          <p:cNvPr id="433" name="Shape 433"/>
          <p:cNvSpPr/>
          <p:nvPr/>
        </p:nvSpPr>
        <p:spPr>
          <a:xfrm>
            <a:off x="7640319" y="5563164"/>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4" name="Shape 434"/>
          <p:cNvSpPr/>
          <p:nvPr/>
        </p:nvSpPr>
        <p:spPr>
          <a:xfrm>
            <a:off x="8507307" y="5617351"/>
            <a:ext cx="4148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5" name="Shape 435"/>
          <p:cNvSpPr/>
          <p:nvPr/>
        </p:nvSpPr>
        <p:spPr>
          <a:xfrm>
            <a:off x="9807786" y="5563164"/>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6" name="Shape 436"/>
          <p:cNvSpPr/>
          <p:nvPr/>
        </p:nvSpPr>
        <p:spPr>
          <a:xfrm>
            <a:off x="8507307" y="6357902"/>
            <a:ext cx="4148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7" name="Shape 437"/>
          <p:cNvSpPr/>
          <p:nvPr/>
        </p:nvSpPr>
        <p:spPr>
          <a:xfrm>
            <a:off x="11108266" y="6357902"/>
            <a:ext cx="41488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8" name="Shape 438"/>
          <p:cNvSpPr/>
          <p:nvPr/>
        </p:nvSpPr>
        <p:spPr>
          <a:xfrm>
            <a:off x="11216640" y="7947377"/>
            <a:ext cx="4148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39" name="Shape 439"/>
          <p:cNvSpPr/>
          <p:nvPr/>
        </p:nvSpPr>
        <p:spPr>
          <a:xfrm>
            <a:off x="8507307" y="7134577"/>
            <a:ext cx="414879"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433FF"/>
                </a:solidFill>
                <a:uFill>
                  <a:solidFill>
                    <a:srgbClr val="0433FF"/>
                  </a:solidFill>
                </a:uFill>
                <a:latin typeface="Comic Sans MS"/>
                <a:ea typeface="Comic Sans MS"/>
                <a:cs typeface="Comic Sans MS"/>
                <a:sym typeface="Comic Sans MS"/>
              </a:defRPr>
            </a:lvl1pPr>
          </a:lstStyle>
          <a:p>
            <a:r>
              <a:t>1</a:t>
            </a:r>
          </a:p>
        </p:txBody>
      </p:sp>
      <p:sp>
        <p:nvSpPr>
          <p:cNvPr id="440" name="Shape 440"/>
          <p:cNvSpPr/>
          <p:nvPr/>
        </p:nvSpPr>
        <p:spPr>
          <a:xfrm>
            <a:off x="254666" y="6445109"/>
            <a:ext cx="12298399" cy="22653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lnSpc>
                <a:spcPct val="110000"/>
              </a:lnSpc>
              <a:buClr>
                <a:srgbClr val="AB30D6"/>
              </a:buClr>
              <a:buFont typeface="Comic Sans MS"/>
              <a:defRPr sz="3400" b="1">
                <a:uFill>
                  <a:solidFill>
                    <a:srgbClr val="000000"/>
                  </a:solidFill>
                </a:uFill>
                <a:latin typeface="Arial"/>
                <a:ea typeface="Arial"/>
                <a:cs typeface="Arial"/>
                <a:sym typeface="Arial"/>
              </a:defRPr>
            </a:pPr>
            <a:r>
              <a:rPr u="sng"/>
              <a:t>Example</a:t>
            </a:r>
            <a:r>
              <a:t>:</a:t>
            </a:r>
          </a:p>
          <a:p>
            <a:pPr marL="40640" marR="40640" algn="l" defTabSz="914400">
              <a:lnSpc>
                <a:spcPct val="110000"/>
              </a:lnSpc>
              <a:buFont typeface="Comic Sans MS"/>
              <a:defRPr sz="3400" b="1">
                <a:solidFill>
                  <a:srgbClr val="AB30D6"/>
                </a:solidFill>
                <a:uFill>
                  <a:solidFill>
                    <a:srgbClr val="AB30D6"/>
                  </a:solidFill>
                </a:uFill>
                <a:latin typeface="Arial"/>
                <a:ea typeface="Arial"/>
                <a:cs typeface="Arial"/>
                <a:sym typeface="Arial"/>
              </a:defRPr>
            </a:pPr>
            <a:r>
              <a:t>WORK(G) = 26</a:t>
            </a:r>
          </a:p>
          <a:p>
            <a:pPr marL="40640" marR="40640" algn="l" defTabSz="914400">
              <a:lnSpc>
                <a:spcPct val="110000"/>
              </a:lnSpc>
              <a:buFont typeface="Comic Sans MS"/>
              <a:defRPr sz="3400" b="1">
                <a:solidFill>
                  <a:srgbClr val="AB30D6"/>
                </a:solidFill>
                <a:uFill>
                  <a:solidFill>
                    <a:srgbClr val="AB30D6"/>
                  </a:solidFill>
                </a:uFill>
                <a:latin typeface="Arial"/>
                <a:ea typeface="Arial"/>
                <a:cs typeface="Arial"/>
                <a:sym typeface="Arial"/>
              </a:defRPr>
            </a:pPr>
            <a:r>
              <a:t>CPL(G) = 11</a:t>
            </a:r>
          </a:p>
          <a:p>
            <a:pPr marL="40640" marR="40640" algn="l" defTabSz="914400">
              <a:lnSpc>
                <a:spcPct val="110000"/>
              </a:lnSpc>
              <a:buFont typeface="Comic Sans MS"/>
              <a:defRPr sz="3400" b="1">
                <a:solidFill>
                  <a:srgbClr val="AB30D6"/>
                </a:solidFill>
                <a:uFill>
                  <a:solidFill>
                    <a:srgbClr val="AB30D6"/>
                  </a:solidFill>
                </a:uFill>
                <a:latin typeface="Arial"/>
                <a:ea typeface="Arial"/>
                <a:cs typeface="Arial"/>
                <a:sym typeface="Arial"/>
              </a:defRPr>
            </a:pPr>
            <a:r>
              <a:t>Ideal Parallelism = WORK(G)/CPL(G) = 26/11 ~ 2.36</a:t>
            </a:r>
          </a:p>
        </p:txBody>
      </p:sp>
    </p:spTree>
    <p:extLst>
      <p:ext uri="{BB962C8B-B14F-4D97-AF65-F5344CB8AC3E}">
        <p14:creationId xmlns:p14="http://schemas.microsoft.com/office/powerpoint/2010/main" val="1854525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47" name="Shape 247"/>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50" name="Shape 250"/>
          <p:cNvSpPr>
            <a:spLocks noGrp="1"/>
          </p:cNvSpPr>
          <p:nvPr>
            <p:ph type="title"/>
          </p:nvPr>
        </p:nvSpPr>
        <p:spPr>
          <a:xfrm>
            <a:off x="325119" y="-1"/>
            <a:ext cx="12341015" cy="1336606"/>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rPr lang="en-US" dirty="0" smtClean="0"/>
              <a:t>Creating and synchronizing tasks in Habanero</a:t>
            </a:r>
            <a:endParaRPr dirty="0"/>
          </a:p>
        </p:txBody>
      </p:sp>
      <p:sp>
        <p:nvSpPr>
          <p:cNvPr id="251" name="Shape 251"/>
          <p:cNvSpPr>
            <a:spLocks noGrp="1"/>
          </p:cNvSpPr>
          <p:nvPr>
            <p:ph type="body" idx="1"/>
          </p:nvPr>
        </p:nvSpPr>
        <p:spPr>
          <a:xfrm>
            <a:off x="342053" y="1444977"/>
            <a:ext cx="5924410" cy="2998330"/>
          </a:xfrm>
          <a:prstGeom prst="rect">
            <a:avLst/>
          </a:prstGeom>
        </p:spPr>
        <p:txBody>
          <a:bodyPr lIns="72248" tIns="72248" rIns="72248" bIns="72248" anchor="t">
            <a:noAutofit/>
          </a:bodyPr>
          <a:lstStyle/>
          <a:p>
            <a:pPr marL="382586" marR="39686" indent="-342900" defTabSz="914400">
              <a:lnSpc>
                <a:spcPct val="90000"/>
              </a:lnSpc>
              <a:spcBef>
                <a:spcPts val="1400"/>
              </a:spcBef>
              <a:buSzTx/>
              <a:buFont typeface="Wingdings"/>
              <a:buNone/>
              <a:defRPr sz="2800" b="1">
                <a:solidFill>
                  <a:srgbClr val="FF2600"/>
                </a:solidFill>
                <a:uFill>
                  <a:solidFill>
                    <a:srgbClr val="FF2600"/>
                  </a:solidFill>
                </a:uFill>
                <a:latin typeface="Helvetica"/>
                <a:ea typeface="Helvetica"/>
                <a:cs typeface="Helvetica"/>
                <a:sym typeface="Helvetica"/>
              </a:defRPr>
            </a:pPr>
            <a:r>
              <a:t>async  S</a:t>
            </a:r>
          </a:p>
          <a:p>
            <a:pPr marL="496887" marR="39686" indent="-457200" defTabSz="914400">
              <a:lnSpc>
                <a:spcPct val="90000"/>
              </a:lnSpc>
              <a:spcBef>
                <a:spcPts val="1400"/>
              </a:spcBef>
              <a:buSzPct val="130000"/>
              <a:defRPr sz="2400" b="1">
                <a:uFill>
                  <a:solidFill>
                    <a:srgbClr val="000000"/>
                  </a:solidFill>
                </a:uFill>
                <a:latin typeface="Comic Sans MS"/>
                <a:ea typeface="Comic Sans MS"/>
                <a:cs typeface="Comic Sans MS"/>
                <a:sym typeface="Comic Sans MS"/>
              </a:defRPr>
            </a:pPr>
            <a:r>
              <a:rPr b="0">
                <a:latin typeface="Helvetica"/>
                <a:ea typeface="Helvetica"/>
                <a:cs typeface="Helvetica"/>
                <a:sym typeface="Helvetica"/>
              </a:rPr>
              <a:t>Creates a new child task that executes statement </a:t>
            </a:r>
            <a:r>
              <a:rPr b="0">
                <a:solidFill>
                  <a:srgbClr val="E538E3"/>
                </a:solidFill>
                <a:uFill>
                  <a:solidFill>
                    <a:srgbClr val="E538E3"/>
                  </a:solidFill>
                </a:uFill>
                <a:latin typeface="Helvetica"/>
                <a:ea typeface="Helvetica"/>
                <a:cs typeface="Helvetica"/>
                <a:sym typeface="Helvetica"/>
              </a:rPr>
              <a:t>S</a:t>
            </a:r>
          </a:p>
        </p:txBody>
      </p:sp>
      <p:sp>
        <p:nvSpPr>
          <p:cNvPr id="249" name="Shape 249"/>
          <p:cNvSpPr>
            <a:spLocks noGrp="1"/>
          </p:cNvSpPr>
          <p:nvPr>
            <p:ph type="sldNum" sz="quarter" idx="2"/>
          </p:nvPr>
        </p:nvSpPr>
        <p:spPr>
          <a:xfrm>
            <a:off x="493080" y="9268177"/>
            <a:ext cx="435607"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52" name="Shape 252"/>
          <p:cNvSpPr/>
          <p:nvPr/>
        </p:nvSpPr>
        <p:spPr>
          <a:xfrm>
            <a:off x="7152640" y="1444977"/>
            <a:ext cx="5541998" cy="13001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269240" marR="40640" indent="-228600" algn="l" defTabSz="914400">
              <a:lnSpc>
                <a:spcPct val="90000"/>
              </a:lnSpc>
              <a:spcBef>
                <a:spcPts val="500"/>
              </a:spcBef>
              <a:buClr>
                <a:srgbClr val="FF2600"/>
              </a:buClr>
              <a:buFont typeface="Helvetica"/>
              <a:defRPr sz="2800" b="1">
                <a:solidFill>
                  <a:srgbClr val="0433FF"/>
                </a:solidFill>
                <a:uFill>
                  <a:solidFill>
                    <a:srgbClr val="0433FF"/>
                  </a:solidFill>
                </a:uFill>
                <a:latin typeface="Comic Sans MS"/>
                <a:ea typeface="Comic Sans MS"/>
                <a:cs typeface="Comic Sans MS"/>
                <a:sym typeface="Comic Sans MS"/>
              </a:defRPr>
            </a:pPr>
            <a:r>
              <a:rPr>
                <a:solidFill>
                  <a:srgbClr val="FF2600"/>
                </a:solidFill>
                <a:uFill>
                  <a:solidFill>
                    <a:srgbClr val="FF2600"/>
                  </a:solidFill>
                </a:uFill>
                <a:latin typeface="Helvetica"/>
                <a:ea typeface="Helvetica"/>
                <a:cs typeface="Helvetica"/>
                <a:sym typeface="Helvetica"/>
              </a:rPr>
              <a:t>finish S  </a:t>
            </a:r>
          </a:p>
          <a:p>
            <a:pPr marL="345440" marR="40640" indent="-304800" algn="l" defTabSz="914400">
              <a:lnSpc>
                <a:spcPct val="90000"/>
              </a:lnSpc>
              <a:spcBef>
                <a:spcPts val="400"/>
              </a:spcBef>
              <a:buClr>
                <a:srgbClr val="000000"/>
              </a:buClr>
              <a:buSzPct val="100000"/>
              <a:buFont typeface="Wingdings"/>
              <a:buChar char=""/>
              <a:defRPr sz="2400" b="1">
                <a:solidFill>
                  <a:srgbClr val="0433FF"/>
                </a:solidFill>
                <a:uFill>
                  <a:solidFill>
                    <a:srgbClr val="0433FF"/>
                  </a:solidFill>
                </a:uFill>
                <a:latin typeface="Comic Sans MS"/>
                <a:ea typeface="Comic Sans MS"/>
                <a:cs typeface="Comic Sans MS"/>
                <a:sym typeface="Comic Sans MS"/>
              </a:defRPr>
            </a:pPr>
            <a:r>
              <a:rPr b="0">
                <a:solidFill>
                  <a:srgbClr val="000000"/>
                </a:solidFill>
                <a:uFill>
                  <a:solidFill>
                    <a:srgbClr val="000000"/>
                  </a:solidFill>
                </a:uFill>
                <a:latin typeface="Helvetica"/>
                <a:ea typeface="Helvetica"/>
                <a:cs typeface="Helvetica"/>
                <a:sym typeface="Helvetica"/>
              </a:rPr>
              <a:t>Execute </a:t>
            </a:r>
            <a:r>
              <a:rPr b="0">
                <a:solidFill>
                  <a:srgbClr val="E538E3"/>
                </a:solidFill>
                <a:uFill>
                  <a:solidFill>
                    <a:srgbClr val="E538E3"/>
                  </a:solidFill>
                </a:uFill>
                <a:latin typeface="Helvetica"/>
                <a:ea typeface="Helvetica"/>
                <a:cs typeface="Helvetica"/>
                <a:sym typeface="Helvetica"/>
              </a:rPr>
              <a:t>S</a:t>
            </a:r>
            <a:r>
              <a:rPr b="0">
                <a:solidFill>
                  <a:srgbClr val="000000"/>
                </a:solidFill>
                <a:uFill>
                  <a:solidFill>
                    <a:srgbClr val="000000"/>
                  </a:solidFill>
                </a:uFill>
                <a:latin typeface="Helvetica"/>
                <a:ea typeface="Helvetica"/>
                <a:cs typeface="Helvetica"/>
                <a:sym typeface="Helvetica"/>
              </a:rPr>
              <a:t>, but wait until </a:t>
            </a:r>
            <a:r>
              <a:rPr b="0" i="1">
                <a:solidFill>
                  <a:srgbClr val="000000"/>
                </a:solidFill>
                <a:uFill>
                  <a:solidFill>
                    <a:srgbClr val="000000"/>
                  </a:solidFill>
                </a:uFill>
                <a:latin typeface="Helvetica"/>
                <a:ea typeface="Helvetica"/>
                <a:cs typeface="Helvetica"/>
                <a:sym typeface="Helvetica"/>
              </a:rPr>
              <a:t>all</a:t>
            </a:r>
            <a:r>
              <a:rPr b="0">
                <a:solidFill>
                  <a:srgbClr val="000000"/>
                </a:solidFill>
                <a:uFill>
                  <a:solidFill>
                    <a:srgbClr val="000000"/>
                  </a:solidFill>
                </a:uFill>
                <a:latin typeface="Helvetica"/>
                <a:ea typeface="Helvetica"/>
                <a:cs typeface="Helvetica"/>
                <a:sym typeface="Helvetica"/>
              </a:rPr>
              <a:t> asyncs in </a:t>
            </a:r>
            <a:r>
              <a:rPr b="0">
                <a:solidFill>
                  <a:srgbClr val="E538E3"/>
                </a:solidFill>
                <a:uFill>
                  <a:solidFill>
                    <a:srgbClr val="E538E3"/>
                  </a:solidFill>
                </a:uFill>
                <a:latin typeface="Helvetica"/>
                <a:ea typeface="Helvetica"/>
                <a:cs typeface="Helvetica"/>
                <a:sym typeface="Helvetica"/>
              </a:rPr>
              <a:t>S</a:t>
            </a:r>
            <a:r>
              <a:rPr b="0">
                <a:solidFill>
                  <a:srgbClr val="000000"/>
                </a:solidFill>
                <a:uFill>
                  <a:solidFill>
                    <a:srgbClr val="000000"/>
                  </a:solidFill>
                </a:uFill>
                <a:latin typeface="Helvetica"/>
                <a:ea typeface="Helvetica"/>
                <a:cs typeface="Helvetica"/>
                <a:sym typeface="Helvetica"/>
              </a:rPr>
              <a:t>’s scope have terminated. </a:t>
            </a:r>
          </a:p>
        </p:txBody>
      </p:sp>
      <p:sp>
        <p:nvSpPr>
          <p:cNvPr id="253" name="Shape 253"/>
          <p:cNvSpPr/>
          <p:nvPr/>
        </p:nvSpPr>
        <p:spPr>
          <a:xfrm>
            <a:off x="494452" y="3196189"/>
            <a:ext cx="6101760" cy="444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p>
            <a:pPr marL="40640" marR="40640" algn="l" defTabSz="914400">
              <a:lnSpc>
                <a:spcPct val="85000"/>
              </a:lnSpc>
              <a:spcBef>
                <a:spcPts val="600"/>
              </a:spcBef>
              <a:buClr>
                <a:srgbClr val="000000"/>
              </a:buClr>
              <a:buFont typeface="Courier New"/>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New"/>
                <a:ea typeface="Courier New"/>
                <a:cs typeface="Courier New"/>
                <a:sym typeface="Courier New"/>
              </a:rPr>
              <a:t>// T</a:t>
            </a:r>
            <a:r>
              <a:rPr baseline="-19571">
                <a:solidFill>
                  <a:srgbClr val="000000"/>
                </a:solidFill>
                <a:uFill>
                  <a:solidFill>
                    <a:srgbClr val="000000"/>
                  </a:solidFill>
                </a:uFill>
                <a:latin typeface="Courier New"/>
                <a:ea typeface="Courier New"/>
                <a:cs typeface="Courier New"/>
                <a:sym typeface="Courier New"/>
              </a:rPr>
              <a:t>0</a:t>
            </a:r>
            <a:r>
              <a:rPr>
                <a:solidFill>
                  <a:srgbClr val="000000"/>
                </a:solidFill>
                <a:uFill>
                  <a:solidFill>
                    <a:srgbClr val="000000"/>
                  </a:solidFill>
                </a:uFill>
                <a:latin typeface="Courier New"/>
                <a:ea typeface="Courier New"/>
                <a:cs typeface="Courier New"/>
                <a:sym typeface="Courier New"/>
              </a:rPr>
              <a:t>(Parent task)</a:t>
            </a:r>
          </a:p>
          <a:p>
            <a:pPr marL="40640" marR="40640" algn="l" defTabSz="914400">
              <a:lnSpc>
                <a:spcPct val="85000"/>
              </a:lnSpc>
              <a:spcBef>
                <a:spcPts val="600"/>
              </a:spcBef>
              <a:buClr>
                <a:srgbClr val="000000"/>
              </a:buClr>
              <a:buFont typeface="Courier New"/>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New"/>
                <a:ea typeface="Courier New"/>
                <a:cs typeface="Courier New"/>
                <a:sym typeface="Courier New"/>
              </a:rPr>
              <a:t>STMT0;</a:t>
            </a:r>
          </a:p>
          <a:p>
            <a:pPr marL="40640" marR="40640" algn="l" defTabSz="914400">
              <a:lnSpc>
                <a:spcPct val="85000"/>
              </a:lnSpc>
              <a:spcBef>
                <a:spcPts val="600"/>
              </a:spcBef>
              <a:defRPr sz="2800" b="1">
                <a:solidFill>
                  <a:srgbClr val="FF2600"/>
                </a:solidFill>
                <a:uFill>
                  <a:solidFill>
                    <a:srgbClr val="FF2600"/>
                  </a:solidFill>
                </a:uFill>
                <a:latin typeface="Courier New"/>
                <a:ea typeface="Courier New"/>
                <a:cs typeface="Courier New"/>
                <a:sym typeface="Courier New"/>
              </a:defRPr>
            </a:pPr>
            <a:r>
              <a:t>finish {   //Begin finish</a:t>
            </a:r>
          </a:p>
          <a:p>
            <a:pPr marL="40640" marR="40640" algn="l" defTabSz="914400">
              <a:lnSpc>
                <a:spcPct val="85000"/>
              </a:lnSpc>
              <a:spcBef>
                <a:spcPts val="600"/>
              </a:spcBef>
              <a:defRPr sz="2800" b="1">
                <a:solidFill>
                  <a:srgbClr val="FF2600"/>
                </a:solidFill>
                <a:uFill>
                  <a:solidFill>
                    <a:srgbClr val="FF2600"/>
                  </a:solidFill>
                </a:uFill>
                <a:latin typeface="Courier New"/>
                <a:ea typeface="Courier New"/>
                <a:cs typeface="Courier New"/>
                <a:sym typeface="Courier New"/>
              </a:defRPr>
            </a:pPr>
            <a:r>
              <a:t>  async </a:t>
            </a:r>
            <a:r>
              <a:rPr>
                <a:solidFill>
                  <a:srgbClr val="0433FF"/>
                </a:solidFill>
                <a:uFill>
                  <a:solidFill>
                    <a:srgbClr val="0433FF"/>
                  </a:solidFill>
                </a:uFill>
              </a:rPr>
              <a:t>{</a:t>
            </a:r>
            <a:r>
              <a:t> </a:t>
            </a:r>
          </a:p>
          <a:p>
            <a:pPr marL="40640" marR="40640" algn="l" defTabSz="914400">
              <a:lnSpc>
                <a:spcPct val="85000"/>
              </a:lnSpc>
              <a:spcBef>
                <a:spcPts val="600"/>
              </a:spcBef>
              <a:defRPr sz="2800" b="1">
                <a:solidFill>
                  <a:srgbClr val="FF2600"/>
                </a:solidFill>
                <a:uFill>
                  <a:solidFill>
                    <a:srgbClr val="FF2600"/>
                  </a:solidFill>
                </a:uFill>
                <a:latin typeface="Courier New"/>
                <a:ea typeface="Courier New"/>
                <a:cs typeface="Courier New"/>
                <a:sym typeface="Courier New"/>
              </a:defRPr>
            </a:pPr>
            <a:r>
              <a:t>    </a:t>
            </a:r>
            <a:r>
              <a:rPr>
                <a:solidFill>
                  <a:srgbClr val="0433FF"/>
                </a:solidFill>
                <a:uFill>
                  <a:solidFill>
                    <a:srgbClr val="0433FF"/>
                  </a:solidFill>
                </a:uFill>
              </a:rPr>
              <a:t>STMT1;</a:t>
            </a:r>
            <a:r>
              <a:rPr>
                <a:solidFill>
                  <a:srgbClr val="00BAEE"/>
                </a:solidFill>
                <a:uFill>
                  <a:solidFill>
                    <a:srgbClr val="00BAEE"/>
                  </a:solidFill>
                </a:uFill>
              </a:rPr>
              <a:t> </a:t>
            </a:r>
            <a:r>
              <a:rPr>
                <a:solidFill>
                  <a:srgbClr val="0433FF"/>
                </a:solidFill>
                <a:uFill>
                  <a:solidFill>
                    <a:srgbClr val="0433FF"/>
                  </a:solidFill>
                </a:uFill>
              </a:rPr>
              <a:t>//T</a:t>
            </a:r>
            <a:r>
              <a:rPr baseline="-19571">
                <a:solidFill>
                  <a:srgbClr val="0433FF"/>
                </a:solidFill>
                <a:uFill>
                  <a:solidFill>
                    <a:srgbClr val="0433FF"/>
                  </a:solidFill>
                </a:uFill>
              </a:rPr>
              <a:t>1</a:t>
            </a:r>
            <a:r>
              <a:rPr>
                <a:solidFill>
                  <a:srgbClr val="0433FF"/>
                </a:solidFill>
                <a:uFill>
                  <a:solidFill>
                    <a:srgbClr val="0433FF"/>
                  </a:solidFill>
                </a:uFill>
              </a:rPr>
              <a:t>(Child task)</a:t>
            </a:r>
            <a:endParaRPr>
              <a:solidFill>
                <a:srgbClr val="000000"/>
              </a:solidFill>
              <a:uFill>
                <a:solidFill>
                  <a:srgbClr val="000000"/>
                </a:solidFill>
              </a:uFill>
            </a:endParaRPr>
          </a:p>
          <a:p>
            <a:pPr marL="40640" marR="40640" algn="l" defTabSz="914400">
              <a:lnSpc>
                <a:spcPct val="85000"/>
              </a:lnSpc>
              <a:spcBef>
                <a:spcPts val="600"/>
              </a:spcBef>
              <a:defRPr sz="2800" b="1">
                <a:solidFill>
                  <a:srgbClr val="FF2600"/>
                </a:solidFill>
                <a:uFill>
                  <a:solidFill>
                    <a:srgbClr val="FF2600"/>
                  </a:solidFill>
                </a:uFill>
                <a:latin typeface="Courier New"/>
                <a:ea typeface="Courier New"/>
                <a:cs typeface="Courier New"/>
                <a:sym typeface="Courier New"/>
              </a:defRPr>
            </a:pPr>
            <a:r>
              <a:rPr>
                <a:solidFill>
                  <a:srgbClr val="000000"/>
                </a:solidFill>
                <a:uFill>
                  <a:solidFill>
                    <a:srgbClr val="000000"/>
                  </a:solidFill>
                </a:uFill>
              </a:rPr>
              <a:t>  </a:t>
            </a:r>
            <a:r>
              <a:rPr>
                <a:solidFill>
                  <a:srgbClr val="0433FF"/>
                </a:solidFill>
                <a:uFill>
                  <a:solidFill>
                    <a:srgbClr val="0433FF"/>
                  </a:solidFill>
                </a:uFill>
              </a:rPr>
              <a:t>}</a:t>
            </a:r>
            <a:r>
              <a:rPr>
                <a:solidFill>
                  <a:srgbClr val="000000"/>
                </a:solidFill>
                <a:uFill>
                  <a:solidFill>
                    <a:srgbClr val="000000"/>
                  </a:solidFill>
                </a:uFill>
              </a:rPr>
              <a:t> </a:t>
            </a:r>
          </a:p>
          <a:p>
            <a:pPr marL="40640" marR="40640" algn="l" defTabSz="914400">
              <a:lnSpc>
                <a:spcPct val="85000"/>
              </a:lnSpc>
              <a:spcBef>
                <a:spcPts val="600"/>
              </a:spcBef>
              <a:buClr>
                <a:srgbClr val="00BAEE"/>
              </a:buClr>
              <a:buFont typeface="Courier New"/>
              <a:defRPr sz="2800" b="1">
                <a:solidFill>
                  <a:srgbClr val="0433FF"/>
                </a:solidFill>
                <a:uFill>
                  <a:solidFill>
                    <a:srgbClr val="0433FF"/>
                  </a:solidFill>
                </a:uFill>
                <a:latin typeface="Comic Sans MS"/>
                <a:ea typeface="Comic Sans MS"/>
                <a:cs typeface="Comic Sans MS"/>
                <a:sym typeface="Comic Sans MS"/>
              </a:defRPr>
            </a:pPr>
            <a:r>
              <a:rPr>
                <a:solidFill>
                  <a:srgbClr val="00BAEE"/>
                </a:solidFill>
                <a:uFill>
                  <a:solidFill>
                    <a:srgbClr val="00BAEE"/>
                  </a:solidFill>
                </a:uFill>
                <a:latin typeface="Courier New"/>
                <a:ea typeface="Courier New"/>
                <a:cs typeface="Courier New"/>
                <a:sym typeface="Courier New"/>
              </a:rPr>
              <a:t>  </a:t>
            </a:r>
            <a:r>
              <a:rPr>
                <a:solidFill>
                  <a:srgbClr val="000000"/>
                </a:solidFill>
                <a:uFill>
                  <a:solidFill>
                    <a:srgbClr val="000000"/>
                  </a:solidFill>
                </a:uFill>
                <a:latin typeface="Courier New"/>
                <a:ea typeface="Courier New"/>
                <a:cs typeface="Courier New"/>
                <a:sym typeface="Courier New"/>
              </a:rPr>
              <a:t>STMT2;   //Continue in T</a:t>
            </a:r>
            <a:r>
              <a:rPr baseline="-19571">
                <a:solidFill>
                  <a:srgbClr val="000000"/>
                </a:solidFill>
                <a:uFill>
                  <a:solidFill>
                    <a:srgbClr val="000000"/>
                  </a:solidFill>
                </a:uFill>
                <a:latin typeface="Courier New"/>
                <a:ea typeface="Courier New"/>
                <a:cs typeface="Courier New"/>
                <a:sym typeface="Courier New"/>
              </a:rPr>
              <a:t>0</a:t>
            </a:r>
          </a:p>
          <a:p>
            <a:pPr marL="40640" marR="40640" algn="l" defTabSz="914400">
              <a:lnSpc>
                <a:spcPct val="85000"/>
              </a:lnSpc>
              <a:spcBef>
                <a:spcPts val="600"/>
              </a:spcBef>
              <a:buClr>
                <a:srgbClr val="00BAEE"/>
              </a:buClr>
              <a:buFont typeface="Courier New"/>
              <a:defRPr sz="2800" b="1">
                <a:solidFill>
                  <a:srgbClr val="0433FF"/>
                </a:solidFill>
                <a:uFill>
                  <a:solidFill>
                    <a:srgbClr val="0433FF"/>
                  </a:solidFill>
                </a:uFill>
                <a:latin typeface="Comic Sans MS"/>
                <a:ea typeface="Comic Sans MS"/>
                <a:cs typeface="Comic Sans MS"/>
                <a:sym typeface="Comic Sans MS"/>
              </a:defRPr>
            </a:pPr>
            <a:r>
              <a:rPr baseline="-19571">
                <a:solidFill>
                  <a:srgbClr val="000000"/>
                </a:solidFill>
                <a:uFill>
                  <a:solidFill>
                    <a:srgbClr val="000000"/>
                  </a:solidFill>
                </a:uFill>
                <a:latin typeface="Courier New"/>
                <a:ea typeface="Courier New"/>
                <a:cs typeface="Courier New"/>
                <a:sym typeface="Courier New"/>
              </a:rPr>
              <a:t>                 </a:t>
            </a:r>
            <a:r>
              <a:rPr>
                <a:solidFill>
                  <a:srgbClr val="000000"/>
                </a:solidFill>
                <a:uFill>
                  <a:solidFill>
                    <a:srgbClr val="000000"/>
                  </a:solidFill>
                </a:uFill>
                <a:latin typeface="Courier New"/>
                <a:ea typeface="Courier New"/>
                <a:cs typeface="Courier New"/>
                <a:sym typeface="Courier New"/>
              </a:rPr>
              <a:t>//Wait for T</a:t>
            </a:r>
            <a:r>
              <a:rPr baseline="-19571">
                <a:solidFill>
                  <a:srgbClr val="000000"/>
                </a:solidFill>
                <a:uFill>
                  <a:solidFill>
                    <a:srgbClr val="000000"/>
                  </a:solidFill>
                </a:uFill>
                <a:latin typeface="Courier New"/>
                <a:ea typeface="Courier New"/>
                <a:cs typeface="Courier New"/>
                <a:sym typeface="Courier New"/>
              </a:rPr>
              <a:t>1</a:t>
            </a:r>
          </a:p>
          <a:p>
            <a:pPr marL="40640" marR="40640" algn="l" defTabSz="914400">
              <a:lnSpc>
                <a:spcPct val="85000"/>
              </a:lnSpc>
              <a:spcBef>
                <a:spcPts val="600"/>
              </a:spcBef>
              <a:buClr>
                <a:srgbClr val="FF2600"/>
              </a:buClr>
              <a:buFont typeface="Courier New"/>
              <a:defRPr sz="2800" b="1">
                <a:solidFill>
                  <a:srgbClr val="0433FF"/>
                </a:solidFill>
                <a:uFill>
                  <a:solidFill>
                    <a:srgbClr val="0433FF"/>
                  </a:solidFill>
                </a:uFill>
                <a:latin typeface="Comic Sans MS"/>
                <a:ea typeface="Comic Sans MS"/>
                <a:cs typeface="Comic Sans MS"/>
                <a:sym typeface="Comic Sans MS"/>
              </a:defRPr>
            </a:pPr>
            <a:r>
              <a:rPr>
                <a:solidFill>
                  <a:srgbClr val="FF2600"/>
                </a:solidFill>
                <a:uFill>
                  <a:solidFill>
                    <a:srgbClr val="FF2600"/>
                  </a:solidFill>
                </a:uFill>
                <a:latin typeface="Courier New"/>
                <a:ea typeface="Courier New"/>
                <a:cs typeface="Courier New"/>
                <a:sym typeface="Courier New"/>
              </a:rPr>
              <a:t>}          //End finish</a:t>
            </a:r>
          </a:p>
          <a:p>
            <a:pPr marL="40640" marR="40640" algn="l" defTabSz="914400">
              <a:lnSpc>
                <a:spcPct val="85000"/>
              </a:lnSpc>
              <a:spcBef>
                <a:spcPts val="600"/>
              </a:spcBef>
              <a:buFont typeface="Courier New"/>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latin typeface="Courier New"/>
                <a:ea typeface="Courier New"/>
                <a:cs typeface="Courier New"/>
                <a:sym typeface="Courier New"/>
              </a:rPr>
              <a:t>STMT3;</a:t>
            </a:r>
            <a:r>
              <a:rPr>
                <a:solidFill>
                  <a:srgbClr val="00BAEE"/>
                </a:solidFill>
                <a:uFill>
                  <a:solidFill>
                    <a:srgbClr val="00BAEE"/>
                  </a:solidFill>
                </a:uFill>
                <a:latin typeface="Courier New"/>
                <a:ea typeface="Courier New"/>
                <a:cs typeface="Courier New"/>
                <a:sym typeface="Courier New"/>
              </a:rPr>
              <a:t>     </a:t>
            </a:r>
            <a:r>
              <a:rPr>
                <a:solidFill>
                  <a:srgbClr val="000000"/>
                </a:solidFill>
                <a:uFill>
                  <a:solidFill>
                    <a:srgbClr val="000000"/>
                  </a:solidFill>
                </a:uFill>
                <a:latin typeface="Courier New"/>
                <a:ea typeface="Courier New"/>
                <a:cs typeface="Courier New"/>
                <a:sym typeface="Courier New"/>
              </a:rPr>
              <a:t>//Continue in T</a:t>
            </a:r>
            <a:r>
              <a:rPr baseline="-19571">
                <a:solidFill>
                  <a:srgbClr val="000000"/>
                </a:solidFill>
                <a:uFill>
                  <a:solidFill>
                    <a:srgbClr val="000000"/>
                  </a:solidFill>
                </a:uFill>
                <a:latin typeface="Courier New"/>
                <a:ea typeface="Courier New"/>
                <a:cs typeface="Courier New"/>
                <a:sym typeface="Courier New"/>
              </a:rPr>
              <a:t>0</a:t>
            </a:r>
          </a:p>
        </p:txBody>
      </p:sp>
      <p:sp>
        <p:nvSpPr>
          <p:cNvPr id="254" name="Shape 254"/>
          <p:cNvSpPr/>
          <p:nvPr/>
        </p:nvSpPr>
        <p:spPr>
          <a:xfrm>
            <a:off x="10467112" y="5556884"/>
            <a:ext cx="147022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buClr>
                <a:srgbClr val="0329D6"/>
              </a:buClr>
              <a:defRPr sz="2800" b="1">
                <a:uFill>
                  <a:solidFill>
                    <a:srgbClr val="000000"/>
                  </a:solidFill>
                </a:uFill>
                <a:latin typeface="Comic Sans MS"/>
                <a:ea typeface="Comic Sans MS"/>
                <a:cs typeface="Comic Sans MS"/>
                <a:sym typeface="Comic Sans MS"/>
              </a:defRPr>
            </a:lvl1pPr>
          </a:lstStyle>
          <a:p>
            <a:r>
              <a:t>STMT2</a:t>
            </a:r>
          </a:p>
        </p:txBody>
      </p:sp>
      <p:sp>
        <p:nvSpPr>
          <p:cNvPr id="255" name="Shape 255"/>
          <p:cNvSpPr/>
          <p:nvPr/>
        </p:nvSpPr>
        <p:spPr>
          <a:xfrm>
            <a:off x="10444480" y="4492403"/>
            <a:ext cx="1085053" cy="7413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FF2600"/>
                </a:solidFill>
                <a:uFill>
                  <a:solidFill>
                    <a:srgbClr val="FF2600"/>
                  </a:solidFill>
                </a:uFill>
                <a:latin typeface="Comic Sans MS"/>
                <a:ea typeface="Comic Sans MS"/>
                <a:cs typeface="Comic Sans MS"/>
                <a:sym typeface="Comic Sans MS"/>
              </a:defRPr>
            </a:lvl1pPr>
          </a:lstStyle>
          <a:p>
            <a:r>
              <a:t>fork</a:t>
            </a:r>
          </a:p>
        </p:txBody>
      </p:sp>
      <p:sp>
        <p:nvSpPr>
          <p:cNvPr id="256" name="Shape 256"/>
          <p:cNvSpPr/>
          <p:nvPr/>
        </p:nvSpPr>
        <p:spPr>
          <a:xfrm>
            <a:off x="7757724" y="5551615"/>
            <a:ext cx="147022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2800" b="1">
                <a:solidFill>
                  <a:srgbClr val="0329D6"/>
                </a:solidFill>
                <a:uFill>
                  <a:solidFill>
                    <a:srgbClr val="0329D6"/>
                  </a:solidFill>
                </a:uFill>
                <a:latin typeface="Comic Sans MS"/>
                <a:ea typeface="Comic Sans MS"/>
                <a:cs typeface="Comic Sans MS"/>
                <a:sym typeface="Comic Sans MS"/>
              </a:defRPr>
            </a:lvl1pPr>
          </a:lstStyle>
          <a:p>
            <a:r>
              <a:t>STMT1</a:t>
            </a:r>
          </a:p>
        </p:txBody>
      </p:sp>
      <p:sp>
        <p:nvSpPr>
          <p:cNvPr id="257" name="Shape 257"/>
          <p:cNvSpPr/>
          <p:nvPr/>
        </p:nvSpPr>
        <p:spPr>
          <a:xfrm flipH="1">
            <a:off x="8516337" y="4771079"/>
            <a:ext cx="1989104" cy="437252"/>
          </a:xfrm>
          <a:custGeom>
            <a:avLst/>
            <a:gdLst/>
            <a:ahLst/>
            <a:cxnLst>
              <a:cxn ang="0">
                <a:pos x="wd2" y="hd2"/>
              </a:cxn>
              <a:cxn ang="5400000">
                <a:pos x="wd2" y="hd2"/>
              </a:cxn>
              <a:cxn ang="10800000">
                <a:pos x="wd2" y="hd2"/>
              </a:cxn>
              <a:cxn ang="16200000">
                <a:pos x="wd2" y="hd2"/>
              </a:cxn>
            </a:cxnLst>
            <a:rect l="0" t="0" r="r" b="b"/>
            <a:pathLst>
              <a:path w="21600" h="20301" extrusionOk="0">
                <a:moveTo>
                  <a:pt x="0" y="1826"/>
                </a:moveTo>
                <a:cubicBezTo>
                  <a:pt x="3965" y="195"/>
                  <a:pt x="7930" y="-1299"/>
                  <a:pt x="11514" y="1826"/>
                </a:cubicBezTo>
                <a:cubicBezTo>
                  <a:pt x="15098" y="4950"/>
                  <a:pt x="18333" y="12558"/>
                  <a:pt x="21600" y="20301"/>
                </a:cubicBezTo>
              </a:path>
            </a:pathLst>
          </a:custGeom>
          <a:ln w="50800">
            <a:solidFill>
              <a:srgbClr val="FF2600"/>
            </a:solidFill>
            <a:tailEnd type="triangle"/>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58" name="Shape 258"/>
          <p:cNvSpPr/>
          <p:nvPr/>
        </p:nvSpPr>
        <p:spPr>
          <a:xfrm>
            <a:off x="10683804" y="6674105"/>
            <a:ext cx="946109" cy="7413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defRPr sz="3400" b="1">
                <a:solidFill>
                  <a:srgbClr val="FF2600"/>
                </a:solidFill>
                <a:uFill>
                  <a:solidFill>
                    <a:srgbClr val="FF2600"/>
                  </a:solidFill>
                </a:uFill>
                <a:latin typeface="Comic Sans MS"/>
                <a:ea typeface="Comic Sans MS"/>
                <a:cs typeface="Comic Sans MS"/>
                <a:sym typeface="Comic Sans MS"/>
              </a:defRPr>
            </a:lvl1pPr>
          </a:lstStyle>
          <a:p>
            <a:r>
              <a:t>join</a:t>
            </a:r>
          </a:p>
        </p:txBody>
      </p:sp>
      <p:sp>
        <p:nvSpPr>
          <p:cNvPr id="259" name="Shape 259"/>
          <p:cNvSpPr/>
          <p:nvPr/>
        </p:nvSpPr>
        <p:spPr>
          <a:xfrm>
            <a:off x="7128246" y="4460784"/>
            <a:ext cx="4422544" cy="2261"/>
          </a:xfrm>
          <a:prstGeom prst="line">
            <a:avLst/>
          </a:prstGeom>
          <a:ln w="38100">
            <a:solidFill>
              <a:srgbClr val="FF26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60" name="Shape 260"/>
          <p:cNvSpPr/>
          <p:nvPr/>
        </p:nvSpPr>
        <p:spPr>
          <a:xfrm>
            <a:off x="7128246" y="7387731"/>
            <a:ext cx="4639291" cy="2260"/>
          </a:xfrm>
          <a:prstGeom prst="line">
            <a:avLst/>
          </a:prstGeom>
          <a:ln w="38100">
            <a:solidFill>
              <a:srgbClr val="FF2600"/>
            </a:solidFill>
            <a:prstDash val="das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61" name="Shape 261"/>
          <p:cNvSpPr/>
          <p:nvPr/>
        </p:nvSpPr>
        <p:spPr>
          <a:xfrm rot="16200000" flipH="1">
            <a:off x="9497237" y="5916600"/>
            <a:ext cx="198659" cy="2174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50800">
            <a:solidFill>
              <a:srgbClr val="FF2600"/>
            </a:solidFill>
            <a:tailEnd type="triangle"/>
          </a:ln>
        </p:spPr>
        <p:txBody>
          <a:bodyPr lIns="72248" tIns="72248" rIns="72248" bIns="72248"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262" name="Shape 262"/>
          <p:cNvSpPr/>
          <p:nvPr/>
        </p:nvSpPr>
        <p:spPr>
          <a:xfrm>
            <a:off x="8191217" y="2954583"/>
            <a:ext cx="969998" cy="6905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rPr>
              <a:t>T</a:t>
            </a:r>
            <a:r>
              <a:rPr baseline="-19571">
                <a:solidFill>
                  <a:srgbClr val="000000"/>
                </a:solidFill>
                <a:uFill>
                  <a:solidFill>
                    <a:srgbClr val="000000"/>
                  </a:solidFill>
                </a:uFill>
              </a:rPr>
              <a:t>1</a:t>
            </a:r>
          </a:p>
        </p:txBody>
      </p:sp>
      <p:sp>
        <p:nvSpPr>
          <p:cNvPr id="263" name="Shape 263"/>
          <p:cNvSpPr/>
          <p:nvPr/>
        </p:nvSpPr>
        <p:spPr>
          <a:xfrm>
            <a:off x="10819271" y="2954583"/>
            <a:ext cx="728699" cy="6905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spAutoFit/>
          </a:bodyPr>
          <a:lstStyle/>
          <a:p>
            <a:pPr marL="40640" marR="40640" algn="l" defTabSz="914400">
              <a:buClr>
                <a:srgbClr val="000000"/>
              </a:buClr>
              <a:defRPr sz="2800" b="1">
                <a:solidFill>
                  <a:srgbClr val="0433FF"/>
                </a:solidFill>
                <a:uFill>
                  <a:solidFill>
                    <a:srgbClr val="0433FF"/>
                  </a:solidFill>
                </a:uFill>
                <a:latin typeface="Comic Sans MS"/>
                <a:ea typeface="Comic Sans MS"/>
                <a:cs typeface="Comic Sans MS"/>
                <a:sym typeface="Comic Sans MS"/>
              </a:defRPr>
            </a:pPr>
            <a:r>
              <a:rPr>
                <a:solidFill>
                  <a:srgbClr val="000000"/>
                </a:solidFill>
                <a:uFill>
                  <a:solidFill>
                    <a:srgbClr val="000000"/>
                  </a:solidFill>
                </a:uFill>
              </a:rPr>
              <a:t>T</a:t>
            </a:r>
            <a:r>
              <a:rPr baseline="-19571">
                <a:solidFill>
                  <a:srgbClr val="000000"/>
                </a:solidFill>
                <a:uFill>
                  <a:solidFill>
                    <a:srgbClr val="000000"/>
                  </a:solidFill>
                </a:uFill>
              </a:rPr>
              <a:t>0</a:t>
            </a:r>
          </a:p>
        </p:txBody>
      </p:sp>
      <p:sp>
        <p:nvSpPr>
          <p:cNvPr id="264" name="Shape 264"/>
          <p:cNvSpPr/>
          <p:nvPr/>
        </p:nvSpPr>
        <p:spPr>
          <a:xfrm>
            <a:off x="10467112" y="7589548"/>
            <a:ext cx="147022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buClr>
                <a:srgbClr val="0329D6"/>
              </a:buClr>
              <a:defRPr sz="2800" b="1">
                <a:uFill>
                  <a:solidFill>
                    <a:srgbClr val="000000"/>
                  </a:solidFill>
                </a:uFill>
                <a:latin typeface="Comic Sans MS"/>
                <a:ea typeface="Comic Sans MS"/>
                <a:cs typeface="Comic Sans MS"/>
                <a:sym typeface="Comic Sans MS"/>
              </a:defRPr>
            </a:lvl1pPr>
          </a:lstStyle>
          <a:p>
            <a:r>
              <a:t>STMT3</a:t>
            </a:r>
          </a:p>
        </p:txBody>
      </p:sp>
      <p:pic>
        <p:nvPicPr>
          <p:cNvPr id="265" name="droppedImage.pdf"/>
          <p:cNvPicPr>
            <a:picLocks noChangeAspect="1"/>
          </p:cNvPicPr>
          <p:nvPr/>
        </p:nvPicPr>
        <p:blipFill>
          <a:blip r:embed="rId2">
            <a:extLst/>
          </a:blip>
          <a:stretch>
            <a:fillRect/>
          </a:stretch>
        </p:blipFill>
        <p:spPr>
          <a:xfrm>
            <a:off x="7152640" y="5113020"/>
            <a:ext cx="2606121" cy="1806223"/>
          </a:xfrm>
          <a:prstGeom prst="rect">
            <a:avLst/>
          </a:prstGeom>
          <a:ln w="25400"/>
        </p:spPr>
      </p:pic>
      <p:pic>
        <p:nvPicPr>
          <p:cNvPr id="266" name="droppedImage.pdf"/>
          <p:cNvPicPr>
            <a:picLocks noChangeAspect="1"/>
          </p:cNvPicPr>
          <p:nvPr/>
        </p:nvPicPr>
        <p:blipFill>
          <a:blip r:embed="rId2">
            <a:extLst/>
          </a:blip>
          <a:stretch>
            <a:fillRect/>
          </a:stretch>
        </p:blipFill>
        <p:spPr>
          <a:xfrm>
            <a:off x="9988408" y="5113020"/>
            <a:ext cx="2606122" cy="1806223"/>
          </a:xfrm>
          <a:prstGeom prst="rect">
            <a:avLst/>
          </a:prstGeom>
          <a:ln w="25400"/>
        </p:spPr>
      </p:pic>
      <p:sp>
        <p:nvSpPr>
          <p:cNvPr id="267" name="Shape 267"/>
          <p:cNvSpPr/>
          <p:nvPr/>
        </p:nvSpPr>
        <p:spPr>
          <a:xfrm>
            <a:off x="10476089" y="3631917"/>
            <a:ext cx="1470220" cy="639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spAutoFit/>
          </a:bodyPr>
          <a:lstStyle>
            <a:lvl1pPr marL="40640" marR="40640" algn="l" defTabSz="914400">
              <a:buClr>
                <a:srgbClr val="0329D6"/>
              </a:buClr>
              <a:defRPr sz="2800" b="1">
                <a:uFill>
                  <a:solidFill>
                    <a:srgbClr val="000000"/>
                  </a:solidFill>
                </a:uFill>
                <a:latin typeface="Comic Sans MS"/>
                <a:ea typeface="Comic Sans MS"/>
                <a:cs typeface="Comic Sans MS"/>
                <a:sym typeface="Comic Sans MS"/>
              </a:defRPr>
            </a:lvl1pPr>
          </a:lstStyle>
          <a:p>
            <a:r>
              <a:t>STMT0</a:t>
            </a:r>
          </a:p>
        </p:txBody>
      </p:sp>
      <p:sp>
        <p:nvSpPr>
          <p:cNvPr id="268" name="Shape 268"/>
          <p:cNvSpPr/>
          <p:nvPr/>
        </p:nvSpPr>
        <p:spPr>
          <a:xfrm>
            <a:off x="279" y="8394700"/>
            <a:ext cx="102235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r>
              <a:t>Acknowledgments: X10 and Habanero projects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027" y="9261267"/>
            <a:ext cx="2232837" cy="403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43" name="Shape 443"/>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444" name="Shape 44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445"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446" name="Shape 446"/>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HJ-Lib Abstract Performance Metrics</a:t>
            </a:r>
          </a:p>
        </p:txBody>
      </p:sp>
      <p:sp>
        <p:nvSpPr>
          <p:cNvPr id="447" name="Shape 447"/>
          <p:cNvSpPr>
            <a:spLocks noGrp="1"/>
          </p:cNvSpPr>
          <p:nvPr>
            <p:ph type="body" idx="1"/>
          </p:nvPr>
        </p:nvSpPr>
        <p:spPr>
          <a:xfrm>
            <a:off x="568959" y="1625599"/>
            <a:ext cx="12029441" cy="7038232"/>
          </a:xfrm>
          <a:prstGeom prst="rect">
            <a:avLst/>
          </a:prstGeom>
        </p:spPr>
        <p:txBody>
          <a:bodyPr lIns="72248" tIns="72248" rIns="72248" bIns="72248" anchor="t">
            <a:normAutofit lnSpcReduction="10000"/>
          </a:bodyPr>
          <a:lstStyle/>
          <a:p>
            <a:pPr marL="382586" marR="39686" indent="-342900" defTabSz="914400">
              <a:lnSpc>
                <a:spcPct val="110000"/>
              </a:lnSpc>
              <a:spcBef>
                <a:spcPts val="200"/>
              </a:spcBef>
              <a:buSzPct val="130000"/>
              <a:defRPr sz="2800" b="1">
                <a:uFill>
                  <a:solidFill>
                    <a:srgbClr val="000000"/>
                  </a:solidFill>
                </a:uFill>
                <a:latin typeface="Arial"/>
                <a:ea typeface="Arial"/>
                <a:cs typeface="Arial"/>
                <a:sym typeface="Arial"/>
              </a:defRPr>
            </a:pPr>
            <a:r>
              <a:t>Basic Idea</a:t>
            </a:r>
          </a:p>
          <a:p>
            <a:pPr marL="725487" marR="39686" lvl="1" indent="-228600" defTabSz="914400">
              <a:lnSpc>
                <a:spcPct val="110000"/>
              </a:lnSpc>
              <a:spcBef>
                <a:spcPts val="200"/>
              </a:spcBef>
              <a:buSzPct val="100000"/>
              <a:buChar char="—"/>
              <a:defRPr sz="2800" b="1">
                <a:solidFill>
                  <a:srgbClr val="0433FF"/>
                </a:solidFill>
                <a:uFill>
                  <a:solidFill>
                    <a:srgbClr val="0433FF"/>
                  </a:solidFill>
                </a:uFill>
                <a:latin typeface="Arial"/>
                <a:ea typeface="Arial"/>
                <a:cs typeface="Arial"/>
                <a:sym typeface="Arial"/>
              </a:defRPr>
            </a:pPr>
            <a:r>
              <a:t>Count operations of interest, as in big-O analysis</a:t>
            </a:r>
          </a:p>
          <a:p>
            <a:pPr marL="725487" marR="39686" lvl="1" indent="-228600" defTabSz="914400">
              <a:lnSpc>
                <a:spcPct val="110000"/>
              </a:lnSpc>
              <a:spcBef>
                <a:spcPts val="200"/>
              </a:spcBef>
              <a:buSzPct val="100000"/>
              <a:buChar char="—"/>
              <a:defRPr sz="2800" b="1">
                <a:solidFill>
                  <a:srgbClr val="0433FF"/>
                </a:solidFill>
                <a:uFill>
                  <a:solidFill>
                    <a:srgbClr val="0433FF"/>
                  </a:solidFill>
                </a:uFill>
                <a:latin typeface="Arial"/>
                <a:ea typeface="Arial"/>
                <a:cs typeface="Arial"/>
                <a:sym typeface="Arial"/>
              </a:defRPr>
            </a:pPr>
            <a:r>
              <a:t>Abstraction ignores overheads that occur on real systems</a:t>
            </a:r>
          </a:p>
          <a:p>
            <a:pPr marL="382586" marR="39686" indent="-342900" defTabSz="914400">
              <a:lnSpc>
                <a:spcPct val="110000"/>
              </a:lnSpc>
              <a:spcBef>
                <a:spcPts val="200"/>
              </a:spcBef>
              <a:buSzPct val="130000"/>
              <a:defRPr sz="2800" b="1">
                <a:uFill>
                  <a:solidFill>
                    <a:srgbClr val="000000"/>
                  </a:solidFill>
                </a:uFill>
                <a:latin typeface="Arial"/>
                <a:ea typeface="Arial"/>
                <a:cs typeface="Arial"/>
                <a:sym typeface="Arial"/>
              </a:defRPr>
            </a:pPr>
            <a:r>
              <a:t>Calls to doWork()</a:t>
            </a:r>
          </a:p>
          <a:p>
            <a:pPr marL="725487" marR="39686" lvl="1" indent="-228600" defTabSz="914400">
              <a:lnSpc>
                <a:spcPct val="110000"/>
              </a:lnSpc>
              <a:spcBef>
                <a:spcPts val="200"/>
              </a:spcBef>
              <a:buSzPct val="100000"/>
              <a:buChar char="—"/>
              <a:defRPr sz="2800" b="1">
                <a:solidFill>
                  <a:srgbClr val="0433FF"/>
                </a:solidFill>
                <a:uFill>
                  <a:solidFill>
                    <a:srgbClr val="0433FF"/>
                  </a:solidFill>
                </a:uFill>
                <a:latin typeface="Arial"/>
                <a:ea typeface="Arial"/>
                <a:cs typeface="Arial"/>
                <a:sym typeface="Arial"/>
              </a:defRPr>
            </a:pPr>
            <a:r>
              <a:t>Programmer inserts calls of the form, </a:t>
            </a:r>
            <a:r>
              <a:rPr>
                <a:solidFill>
                  <a:srgbClr val="FF2600"/>
                </a:solidFill>
                <a:uFill>
                  <a:solidFill>
                    <a:srgbClr val="FF2600"/>
                  </a:solidFill>
                </a:uFill>
              </a:rPr>
              <a:t>doWork(N)</a:t>
            </a:r>
            <a:r>
              <a:t>, within a step to indicate abstraction execution of N application-specific abstract operations </a:t>
            </a:r>
          </a:p>
          <a:p>
            <a:pPr marL="1182687" marR="39686" lvl="2" indent="-342900" defTabSz="914400">
              <a:lnSpc>
                <a:spcPct val="110000"/>
              </a:lnSpc>
              <a:spcBef>
                <a:spcPts val="200"/>
              </a:spcBef>
              <a:buSzPct val="100000"/>
              <a:buChar char="–"/>
              <a:defRPr sz="2800" b="1">
                <a:solidFill>
                  <a:srgbClr val="AB1A4D"/>
                </a:solidFill>
                <a:uFill>
                  <a:solidFill>
                    <a:srgbClr val="AB1A4D"/>
                  </a:solidFill>
                </a:uFill>
                <a:latin typeface="Arial"/>
                <a:ea typeface="Arial"/>
                <a:cs typeface="Arial"/>
                <a:sym typeface="Arial"/>
              </a:defRPr>
            </a:pPr>
            <a:r>
              <a:t>e.g., adds, compares, stencil ops, data structure ops</a:t>
            </a:r>
          </a:p>
          <a:p>
            <a:pPr marL="725487" marR="39686" lvl="1" indent="-228600" defTabSz="914400">
              <a:lnSpc>
                <a:spcPct val="110000"/>
              </a:lnSpc>
              <a:spcBef>
                <a:spcPts val="200"/>
              </a:spcBef>
              <a:buSzPct val="100000"/>
              <a:buChar char="—"/>
              <a:defRPr sz="2800" b="1">
                <a:solidFill>
                  <a:srgbClr val="0433FF"/>
                </a:solidFill>
                <a:uFill>
                  <a:solidFill>
                    <a:srgbClr val="0433FF"/>
                  </a:solidFill>
                </a:uFill>
                <a:latin typeface="Arial"/>
                <a:ea typeface="Arial"/>
                <a:cs typeface="Arial"/>
                <a:sym typeface="Arial"/>
              </a:defRPr>
            </a:pPr>
            <a:r>
              <a:t>Multiple calls add to the execution time of the step</a:t>
            </a:r>
          </a:p>
          <a:p>
            <a:pPr marL="382586" marR="39686" indent="-342900" defTabSz="914400">
              <a:lnSpc>
                <a:spcPct val="110000"/>
              </a:lnSpc>
              <a:spcBef>
                <a:spcPts val="200"/>
              </a:spcBef>
              <a:buSzPct val="130000"/>
              <a:defRPr sz="2800" b="1">
                <a:uFill>
                  <a:solidFill>
                    <a:srgbClr val="000000"/>
                  </a:solidFill>
                </a:uFill>
                <a:latin typeface="Arial"/>
                <a:ea typeface="Arial"/>
                <a:cs typeface="Arial"/>
                <a:sym typeface="Arial"/>
              </a:defRPr>
            </a:pPr>
            <a:r>
              <a:t>Enabling abstract metrics</a:t>
            </a:r>
          </a:p>
          <a:p>
            <a:pPr marL="839787" marR="39686" lvl="1" indent="-342900" defTabSz="914400">
              <a:lnSpc>
                <a:spcPct val="110000"/>
              </a:lnSpc>
              <a:spcBef>
                <a:spcPts val="200"/>
              </a:spcBef>
              <a:buSzPct val="130000"/>
              <a:defRPr sz="2200" b="1">
                <a:uFill>
                  <a:solidFill>
                    <a:srgbClr val="000000"/>
                  </a:solidFill>
                </a:uFill>
                <a:latin typeface="Courier"/>
                <a:ea typeface="Courier"/>
                <a:cs typeface="Courier"/>
                <a:sym typeface="Courier"/>
              </a:defRPr>
            </a:pPr>
            <a:r>
              <a:t>System.setProperty(HjSystemProperty.abstractMetrics. propertyKey(), "true");</a:t>
            </a:r>
          </a:p>
          <a:p>
            <a:pPr marL="382586" marR="39686" indent="-342900" defTabSz="914400">
              <a:lnSpc>
                <a:spcPct val="110000"/>
              </a:lnSpc>
              <a:spcBef>
                <a:spcPts val="200"/>
              </a:spcBef>
              <a:buSzPct val="130000"/>
              <a:defRPr sz="2800" b="1">
                <a:uFill>
                  <a:solidFill>
                    <a:srgbClr val="000000"/>
                  </a:solidFill>
                </a:uFill>
                <a:latin typeface="Arial"/>
                <a:ea typeface="Arial"/>
                <a:cs typeface="Arial"/>
                <a:sym typeface="Arial"/>
              </a:defRPr>
            </a:pPr>
            <a:r>
              <a:t>If an HJ program is executed with this option, abstract metrics are printed at end of program execution with WORK(G), CPL(G), Ideal Speedup = WORK(G)/ CPL(G)</a:t>
            </a:r>
          </a:p>
        </p:txBody>
      </p:sp>
      <p:sp>
        <p:nvSpPr>
          <p:cNvPr id="448" name="Shape 448"/>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90</a:t>
            </a:fld>
            <a:endParaRPr/>
          </a:p>
        </p:txBody>
      </p:sp>
    </p:spTree>
    <p:extLst>
      <p:ext uri="{BB962C8B-B14F-4D97-AF65-F5344CB8AC3E}">
        <p14:creationId xmlns:p14="http://schemas.microsoft.com/office/powerpoint/2010/main" val="436896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53" name="Shape 453"/>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454" name="Shape 45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455"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456" name="Shape 456"/>
          <p:cNvSpPr>
            <a:spLocks noGrp="1"/>
          </p:cNvSpPr>
          <p:nvPr>
            <p:ph type="title"/>
          </p:nvPr>
        </p:nvSpPr>
        <p:spPr>
          <a:xfrm>
            <a:off x="756355" y="-1"/>
            <a:ext cx="11464996" cy="1320801"/>
          </a:xfrm>
          <a:prstGeom prst="rect">
            <a:avLst/>
          </a:prstGeom>
        </p:spPr>
        <p:txBody>
          <a:bodyPr lIns="72248" tIns="72248" rIns="72248" bIns="72248" anchor="b"/>
          <a:lstStyle/>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t>seq clause for async statements</a:t>
            </a:r>
          </a:p>
          <a:p>
            <a: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pPr>
            <a:r>
              <a:t>(pseudocode)</a:t>
            </a:r>
          </a:p>
        </p:txBody>
      </p:sp>
      <p:sp>
        <p:nvSpPr>
          <p:cNvPr id="457" name="Shape 457"/>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91</a:t>
            </a:fld>
            <a:endParaRPr/>
          </a:p>
        </p:txBody>
      </p:sp>
      <p:sp>
        <p:nvSpPr>
          <p:cNvPr id="458" name="Shape 458"/>
          <p:cNvSpPr/>
          <p:nvPr/>
        </p:nvSpPr>
        <p:spPr>
          <a:xfrm>
            <a:off x="481012" y="2196266"/>
            <a:ext cx="10604501" cy="4686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 Async task</a:t>
            </a:r>
          </a:p>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async seq(size &lt; thresholdSize) computeSum(X, lo, mid);</a:t>
            </a:r>
          </a:p>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a:t>
            </a:r>
          </a:p>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 Future example</a:t>
            </a:r>
          </a:p>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final future&lt;int&gt; sum1 = future seq(size &lt; thresholdSize)</a:t>
            </a:r>
          </a:p>
          <a:p>
            <a:pPr marR="39686" algn="l" defTabSz="914400">
              <a:lnSpc>
                <a:spcPct val="90000"/>
              </a:lnSpc>
              <a:spcBef>
                <a:spcPts val="1200"/>
              </a:spcBef>
              <a:buSzPct val="100000"/>
              <a:buAutoNum type="arabicPeriod"/>
              <a:defRPr sz="2400" b="1">
                <a:uFill>
                  <a:solidFill>
                    <a:srgbClr val="000000"/>
                  </a:solidFill>
                </a:uFill>
                <a:latin typeface="Helvetica"/>
                <a:ea typeface="Helvetica"/>
                <a:cs typeface="Helvetica"/>
                <a:sym typeface="Helvetica"/>
              </a:defRPr>
            </a:pPr>
            <a:r>
              <a:t>                             { return computeSum(X, lo, mid); };</a:t>
            </a:r>
          </a:p>
          <a:p>
            <a:pPr marR="39686" algn="l" defTabSz="914400">
              <a:lnSpc>
                <a:spcPct val="90000"/>
              </a:lnSpc>
              <a:spcBef>
                <a:spcPts val="1400"/>
              </a:spcBef>
              <a:defRPr sz="2400" b="1">
                <a:uFill>
                  <a:solidFill>
                    <a:srgbClr val="000000"/>
                  </a:solidFill>
                </a:uFill>
                <a:latin typeface="Helvetica"/>
                <a:ea typeface="Helvetica"/>
                <a:cs typeface="Helvetica"/>
                <a:sym typeface="Helvetica"/>
              </a:defRPr>
            </a:pPr>
            <a:endParaRPr/>
          </a:p>
          <a:p>
            <a:pPr marR="39686" algn="l" defTabSz="914400">
              <a:lnSpc>
                <a:spcPct val="90000"/>
              </a:lnSpc>
              <a:spcBef>
                <a:spcPts val="1400"/>
              </a:spcBef>
              <a:defRPr sz="2400" b="1">
                <a:uFill>
                  <a:solidFill>
                    <a:srgbClr val="000000"/>
                  </a:solidFill>
                </a:uFill>
                <a:latin typeface="Helvetica"/>
                <a:ea typeface="Helvetica"/>
                <a:cs typeface="Helvetica"/>
                <a:sym typeface="Helvetica"/>
              </a:defRPr>
            </a:pPr>
            <a:endParaRPr/>
          </a:p>
          <a:p>
            <a:pPr marL="40639" marR="40639" algn="l" defTabSz="914400">
              <a:lnSpc>
                <a:spcPct val="130000"/>
              </a:lnSpc>
              <a:buSzPct val="125000"/>
              <a:buChar char="•"/>
              <a:defRPr sz="2400" b="1">
                <a:solidFill>
                  <a:srgbClr val="0433FF"/>
                </a:solidFill>
                <a:uFill>
                  <a:solidFill>
                    <a:srgbClr val="0433FF"/>
                  </a:solidFill>
                </a:uFill>
                <a:latin typeface="Arial"/>
                <a:ea typeface="Arial"/>
                <a:cs typeface="Arial"/>
                <a:sym typeface="Arial"/>
              </a:defRPr>
            </a:pPr>
            <a:r>
              <a:t> “</a:t>
            </a:r>
            <a:r>
              <a:rPr>
                <a:solidFill>
                  <a:srgbClr val="000000"/>
                </a:solidFill>
                <a:uFill>
                  <a:solidFill>
                    <a:srgbClr val="000000"/>
                  </a:solidFill>
                </a:uFill>
              </a:rPr>
              <a:t>seq” clause specifies condition under which async should be executed sequentially</a:t>
            </a:r>
          </a:p>
          <a:p>
            <a:pPr marL="129539" marR="40639" lvl="1" indent="0" algn="l" defTabSz="914400">
              <a:lnSpc>
                <a:spcPct val="130000"/>
              </a:lnSpc>
              <a:buSzPct val="125000"/>
              <a:buChar char="•"/>
              <a:defRPr sz="24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 False ⇒ an async is created</a:t>
            </a:r>
          </a:p>
          <a:p>
            <a:pPr marL="129539" marR="40639" lvl="1" indent="0" algn="l" defTabSz="914400">
              <a:lnSpc>
                <a:spcPct val="130000"/>
              </a:lnSpc>
              <a:buSzPct val="125000"/>
              <a:buChar char="•"/>
              <a:defRPr sz="2400" b="1">
                <a:solidFill>
                  <a:srgbClr val="0433FF"/>
                </a:solidFill>
                <a:uFill>
                  <a:solidFill>
                    <a:srgbClr val="0433FF"/>
                  </a:solidFill>
                </a:uFill>
                <a:latin typeface="Arial"/>
                <a:ea typeface="Arial"/>
                <a:cs typeface="Arial"/>
                <a:sym typeface="Arial"/>
              </a:defRPr>
            </a:pPr>
            <a:r>
              <a:rPr>
                <a:solidFill>
                  <a:srgbClr val="000000"/>
                </a:solidFill>
                <a:uFill>
                  <a:solidFill>
                    <a:srgbClr val="000000"/>
                  </a:solidFill>
                </a:uFill>
              </a:rPr>
              <a:t> True ⇒ the parent executes async body sequentially</a:t>
            </a:r>
          </a:p>
          <a:p>
            <a:pPr marL="40639" marR="40639" algn="l" defTabSz="914400">
              <a:lnSpc>
                <a:spcPct val="130000"/>
              </a:lnSpc>
              <a:buSzPct val="125000"/>
              <a:buChar char="•"/>
              <a:defRPr sz="2400" b="1">
                <a:uFill>
                  <a:solidFill>
                    <a:srgbClr val="000000"/>
                  </a:solidFill>
                </a:uFill>
                <a:latin typeface="Arial"/>
                <a:ea typeface="Arial"/>
                <a:cs typeface="Arial"/>
                <a:sym typeface="Arial"/>
              </a:defRPr>
            </a:pPr>
            <a:r>
              <a:t> Avoids the need to duplicate code for both cases</a:t>
            </a:r>
          </a:p>
        </p:txBody>
      </p:sp>
      <p:pic>
        <p:nvPicPr>
          <p:cNvPr id="459" name="image5.png"/>
          <p:cNvPicPr>
            <a:picLocks noChangeAspect="1"/>
          </p:cNvPicPr>
          <p:nvPr/>
        </p:nvPicPr>
        <p:blipFill>
          <a:blip r:embed="rId4">
            <a:extLst/>
          </a:blip>
          <a:stretch>
            <a:fillRect/>
          </a:stretch>
        </p:blipFill>
        <p:spPr>
          <a:xfrm>
            <a:off x="564102" y="1627645"/>
            <a:ext cx="8752397" cy="374191"/>
          </a:xfrm>
          <a:prstGeom prst="rect">
            <a:avLst/>
          </a:prstGeom>
          <a:ln w="12700"/>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464" name="Shape 464"/>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465" name="Shape 46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466"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467" name="Shape 467"/>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Parallel Quicksort using asyncSeq</a:t>
            </a:r>
          </a:p>
        </p:txBody>
      </p:sp>
      <p:sp>
        <p:nvSpPr>
          <p:cNvPr id="468" name="Shape 468"/>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92</a:t>
            </a:fld>
            <a:endParaRPr/>
          </a:p>
        </p:txBody>
      </p:sp>
      <p:sp>
        <p:nvSpPr>
          <p:cNvPr id="469" name="Shape 469"/>
          <p:cNvSpPr/>
          <p:nvPr/>
        </p:nvSpPr>
        <p:spPr>
          <a:xfrm>
            <a:off x="342900" y="1651000"/>
            <a:ext cx="12014200" cy="6546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protected static void quicksort(</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final Comparable[] A, final int M, final int N) {</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if (M &lt; N) {</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 A point in HJ is an integer tuple</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HjPoint p = partition(A, M, N);</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int I = p.get(0);</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int J = p.get(1);</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a:t>
            </a:r>
            <a:r>
              <a:rPr dirty="0">
                <a:solidFill>
                  <a:srgbClr val="0433FF"/>
                </a:solidFill>
                <a:uFill>
                  <a:solidFill>
                    <a:srgbClr val="0433FF"/>
                  </a:solidFill>
                </a:uFill>
              </a:rPr>
              <a:t>asyncSeq</a:t>
            </a:r>
            <a:r>
              <a:rPr dirty="0"/>
              <a:t>(I - M &lt;= 100, () -&gt; quicksort(A, M, I));</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a:t>
            </a:r>
            <a:r>
              <a:rPr dirty="0">
                <a:solidFill>
                  <a:srgbClr val="0433FF"/>
                </a:solidFill>
                <a:uFill>
                  <a:solidFill>
                    <a:srgbClr val="0433FF"/>
                  </a:solidFill>
                </a:uFill>
              </a:rPr>
              <a:t>asyncSeq</a:t>
            </a:r>
            <a:r>
              <a:rPr dirty="0"/>
              <a:t>(N - J &lt;= 100, () -&gt; quicksort(A, J, N));</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a:t>
            </a:r>
          </a:p>
          <a:p>
            <a:pPr marL="40640" marR="40640" algn="l" defTabSz="914400">
              <a:lnSpc>
                <a:spcPct val="150000"/>
              </a:lnSpc>
              <a:buSzPct val="100000"/>
              <a:buAutoNum type="arabicPeriod"/>
              <a:defRPr sz="2400" b="1">
                <a:uFill>
                  <a:solidFill>
                    <a:srgbClr val="000000"/>
                  </a:solidFill>
                </a:uFill>
                <a:latin typeface="Helvetica"/>
                <a:ea typeface="Helvetica"/>
                <a:cs typeface="Helvetica"/>
                <a:sym typeface="Helvetica"/>
              </a:defRPr>
            </a:pPr>
            <a:r>
              <a:rPr dirty="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09" name="Shape 509"/>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510" name="Shape 510"/>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511"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512" name="Shape 512"/>
          <p:cNvSpPr>
            <a:spLocks noGrp="1"/>
          </p:cNvSpPr>
          <p:nvPr>
            <p:ph type="title"/>
          </p:nvPr>
        </p:nvSpPr>
        <p:spPr>
          <a:xfrm>
            <a:off x="756355" y="-1"/>
            <a:ext cx="11464996" cy="1320801"/>
          </a:xfrm>
          <a:prstGeom prst="rect">
            <a:avLst/>
          </a:prstGeom>
        </p:spPr>
        <p:txBody>
          <a:bodyPr lIns="72248" tIns="72248" rIns="72248" bIns="72248" anchor="b"/>
          <a:lstStyle/>
          <a:p>
            <a:pPr marL="26193" marR="26193" defTabSz="603504">
              <a:lnSpc>
                <a:spcPct val="85000"/>
              </a:lnSpc>
              <a:defRPr sz="4488" b="1">
                <a:solidFill>
                  <a:srgbClr val="004C46"/>
                </a:solidFill>
                <a:uFill>
                  <a:solidFill>
                    <a:srgbClr val="004C46"/>
                  </a:solidFill>
                </a:uFill>
                <a:latin typeface="Helvetica"/>
                <a:ea typeface="Helvetica"/>
                <a:cs typeface="Helvetica"/>
                <a:sym typeface="Helvetica"/>
              </a:defRPr>
            </a:pPr>
            <a:r>
              <a:t>forall API’s in HJlib</a:t>
            </a:r>
          </a:p>
          <a:p>
            <a:pPr marL="26193" marR="26193" defTabSz="603504">
              <a:lnSpc>
                <a:spcPct val="85000"/>
              </a:lnSpc>
              <a:defRPr sz="2904" b="1">
                <a:solidFill>
                  <a:srgbClr val="004C46"/>
                </a:solidFill>
                <a:uFill>
                  <a:solidFill>
                    <a:srgbClr val="004C46"/>
                  </a:solidFill>
                </a:uFill>
                <a:latin typeface="Helvetica"/>
                <a:ea typeface="Helvetica"/>
                <a:cs typeface="Helvetica"/>
                <a:sym typeface="Helvetica"/>
              </a:defRPr>
            </a:pPr>
            <a:r>
              <a:t>(</a:t>
            </a:r>
            <a:r>
              <a:rPr u="sng">
                <a:hlinkClick r:id="rId3"/>
              </a:rPr>
              <a:t>http://www.cs.rice.edu/~vs3/hjlib/doc/edu/rice/hj/Module1.html</a:t>
            </a:r>
            <a:r>
              <a:t>)</a:t>
            </a:r>
          </a:p>
        </p:txBody>
      </p:sp>
      <p:sp>
        <p:nvSpPr>
          <p:cNvPr id="513" name="Shape 513"/>
          <p:cNvSpPr>
            <a:spLocks noGrp="1"/>
          </p:cNvSpPr>
          <p:nvPr>
            <p:ph type="body" idx="1"/>
          </p:nvPr>
        </p:nvSpPr>
        <p:spPr>
          <a:xfrm>
            <a:off x="568959" y="1625599"/>
            <a:ext cx="12205549" cy="7251984"/>
          </a:xfrm>
          <a:prstGeom prst="rect">
            <a:avLst/>
          </a:prstGeom>
        </p:spPr>
        <p:txBody>
          <a:bodyPr lIns="72248" tIns="72248" rIns="72248" bIns="72248" anchor="t">
            <a:noAutofit/>
          </a:bodyPr>
          <a:lstStyle/>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void </a:t>
            </a:r>
            <a:r>
              <a:rPr>
                <a:hlinkClick r:id="rId4"/>
              </a:rPr>
              <a:t>forall</a:t>
            </a:r>
            <a:r>
              <a:t>(edu.rice.hj.api.HjRegion.HjRegion1D hjRegion, edu.rice.hj.api.HjProcedureInt1D body)</a:t>
            </a:r>
          </a:p>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void </a:t>
            </a:r>
            <a:r>
              <a:rPr>
                <a:hlinkClick r:id="rId5"/>
              </a:rPr>
              <a:t>forall</a:t>
            </a:r>
            <a:r>
              <a:t>(edu.rice.hj.api.HjRegion.HjRegion2D hjRegion, edu.rice.hj.api.HjProcedureInt2D body) </a:t>
            </a:r>
          </a:p>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void </a:t>
            </a:r>
            <a:r>
              <a:rPr>
                <a:hlinkClick r:id="rId6"/>
              </a:rPr>
              <a:t>forall</a:t>
            </a:r>
            <a:r>
              <a:t>(edu.rice.hj.api.HjRegion.HjRegion3D hjRegion, edu.rice.hj.api.HjProcedureInt3D body) </a:t>
            </a:r>
          </a:p>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void </a:t>
            </a:r>
            <a:r>
              <a:rPr>
                <a:hlinkClick r:id="rId7"/>
              </a:rPr>
              <a:t>forall</a:t>
            </a:r>
            <a:r>
              <a:t>(int s0, int e0, edu.rice.hj.api.HjProcedure&lt;java.lang.Integer&gt; body)</a:t>
            </a:r>
          </a:p>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void </a:t>
            </a:r>
            <a:r>
              <a:rPr>
                <a:hlinkClick r:id="rId8"/>
              </a:rPr>
              <a:t>forall</a:t>
            </a:r>
            <a:r>
              <a:t>(int s0, int e0, int s1, int e1, edu.rice.hj.api.HjProcedureInt2D body) </a:t>
            </a:r>
          </a:p>
          <a:p>
            <a:pPr marL="457200" marR="39686" indent="-457200" defTabSz="914400">
              <a:spcBef>
                <a:spcPts val="1400"/>
              </a:spcBef>
              <a:buSzPct val="130000"/>
              <a:defRPr sz="2400" b="1">
                <a:uFill>
                  <a:solidFill>
                    <a:srgbClr val="000000"/>
                  </a:solidFill>
                </a:uFill>
                <a:latin typeface="Helvetica"/>
                <a:ea typeface="Helvetica"/>
                <a:cs typeface="Helvetica"/>
                <a:sym typeface="Helvetica"/>
              </a:defRPr>
            </a:pPr>
            <a:r>
              <a:t>static &lt;T&gt; void </a:t>
            </a:r>
            <a:r>
              <a:rPr>
                <a:hlinkClick r:id="rId9"/>
              </a:rPr>
              <a:t>forall</a:t>
            </a:r>
            <a:r>
              <a:t>(java.lang.Iterable&lt;T&gt; iterable, edu.rice.hj.api.HjProcedure&lt;T&gt; body)</a:t>
            </a:r>
          </a:p>
          <a:p>
            <a:pPr marL="533400" marR="39686" indent="-533400" defTabSz="914400">
              <a:spcBef>
                <a:spcPts val="1400"/>
              </a:spcBef>
              <a:buSzPct val="130000"/>
              <a:defRPr sz="2800" b="1">
                <a:uFill>
                  <a:solidFill>
                    <a:srgbClr val="000000"/>
                  </a:solidFill>
                </a:uFill>
                <a:latin typeface="Helvetica"/>
                <a:ea typeface="Helvetica"/>
                <a:cs typeface="Helvetica"/>
                <a:sym typeface="Helvetica"/>
              </a:defRPr>
            </a:pPr>
            <a:r>
              <a:rPr>
                <a:latin typeface="Comic Sans MS"/>
                <a:ea typeface="Comic Sans MS"/>
                <a:cs typeface="Comic Sans MS"/>
                <a:sym typeface="Comic Sans MS"/>
              </a:rPr>
              <a:t>NOTE: all forall API’s include an implicit finish.  forasync is like forall, but without the finish</a:t>
            </a:r>
          </a:p>
        </p:txBody>
      </p:sp>
      <p:sp>
        <p:nvSpPr>
          <p:cNvPr id="514" name="Shape 514"/>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93</a:t>
            </a:fld>
            <a:endParaRPr/>
          </a:p>
        </p:txBody>
      </p:sp>
    </p:spTree>
    <p:extLst>
      <p:ext uri="{BB962C8B-B14F-4D97-AF65-F5344CB8AC3E}">
        <p14:creationId xmlns:p14="http://schemas.microsoft.com/office/powerpoint/2010/main" val="1772751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17" name="Shape 517"/>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518" name="Shape 518"/>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519" name="rice-shield.png"/>
          <p:cNvPicPr>
            <a:picLocks/>
          </p:cNvPicPr>
          <p:nvPr/>
        </p:nvPicPr>
        <p:blipFill>
          <a:blip r:embed="rId3">
            <a:extLst/>
          </a:blip>
          <a:stretch>
            <a:fillRect/>
          </a:stretch>
        </p:blipFill>
        <p:spPr>
          <a:xfrm>
            <a:off x="12112977" y="9130453"/>
            <a:ext cx="584766" cy="623148"/>
          </a:xfrm>
          <a:prstGeom prst="rect">
            <a:avLst/>
          </a:prstGeom>
          <a:ln w="12700">
            <a:miter lim="400000"/>
          </a:ln>
        </p:spPr>
      </p:pic>
      <p:sp>
        <p:nvSpPr>
          <p:cNvPr id="520" name="Shape 520"/>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Observations on forall version</a:t>
            </a:r>
          </a:p>
        </p:txBody>
      </p:sp>
      <p:sp>
        <p:nvSpPr>
          <p:cNvPr id="521" name="Shape 521"/>
          <p:cNvSpPr>
            <a:spLocks noGrp="1"/>
          </p:cNvSpPr>
          <p:nvPr>
            <p:ph type="body" idx="1"/>
          </p:nvPr>
        </p:nvSpPr>
        <p:spPr>
          <a:xfrm>
            <a:off x="568959" y="1625599"/>
            <a:ext cx="12029441" cy="7143610"/>
          </a:xfrm>
          <a:prstGeom prst="rect">
            <a:avLst/>
          </a:prstGeom>
        </p:spPr>
        <p:txBody>
          <a:bodyPr lIns="72248" tIns="72248" rIns="72248" bIns="72248" anchor="t">
            <a:noAutofit/>
          </a:bodyPr>
          <a:lstStyle/>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The combination of perfectly nested for–for–async constructs is replaced by a single API, </a:t>
            </a:r>
            <a:r>
              <a:rPr>
                <a:solidFill>
                  <a:srgbClr val="0433FF"/>
                </a:solidFill>
                <a:uFill>
                  <a:solidFill>
                    <a:srgbClr val="0433FF"/>
                  </a:solidFill>
                </a:uFill>
              </a:rPr>
              <a:t>forall</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Multiple loops can be collapsed into a single </a:t>
            </a:r>
            <a:r>
              <a:rPr>
                <a:solidFill>
                  <a:srgbClr val="0433FF"/>
                </a:solidFill>
                <a:uFill>
                  <a:solidFill>
                    <a:srgbClr val="0433FF"/>
                  </a:solidFill>
                </a:uFill>
              </a:rPr>
              <a:t>forall</a:t>
            </a:r>
            <a:r>
              <a:t> with a multi-dimensional iteration space (can be 1D, 2D, 3D, ...)</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The iteration variable for a </a:t>
            </a:r>
            <a:r>
              <a:rPr>
                <a:solidFill>
                  <a:srgbClr val="0433FF"/>
                </a:solidFill>
                <a:uFill>
                  <a:solidFill>
                    <a:srgbClr val="0433FF"/>
                  </a:solidFill>
                </a:uFill>
              </a:rPr>
              <a:t>forall</a:t>
            </a:r>
            <a:r>
              <a:t> is a </a:t>
            </a:r>
            <a:r>
              <a:rPr>
                <a:solidFill>
                  <a:srgbClr val="0433FF"/>
                </a:solidFill>
                <a:uFill>
                  <a:solidFill>
                    <a:srgbClr val="0433FF"/>
                  </a:solidFill>
                </a:uFill>
              </a:rPr>
              <a:t>HjPoint</a:t>
            </a:r>
            <a:r>
              <a:t> (integer tuple), e.g., (i,j)</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The loop bounds can be specified as a rectangular Hj</a:t>
            </a:r>
            <a:r>
              <a:rPr>
                <a:solidFill>
                  <a:srgbClr val="0433FF"/>
                </a:solidFill>
                <a:uFill>
                  <a:solidFill>
                    <a:srgbClr val="0433FF"/>
                  </a:solidFill>
                </a:uFill>
              </a:rPr>
              <a:t>Region</a:t>
            </a:r>
            <a:r>
              <a:rPr i="1"/>
              <a:t> </a:t>
            </a:r>
            <a:r>
              <a:t>(product of dimension ranges), e.g., (0:n−1) x (0:n−1)</a:t>
            </a:r>
          </a:p>
          <a:p>
            <a:pPr marL="519746" marR="39686" indent="-480059" defTabSz="914400">
              <a:lnSpc>
                <a:spcPct val="120000"/>
              </a:lnSpc>
              <a:spcBef>
                <a:spcPts val="1400"/>
              </a:spcBef>
              <a:buSzPct val="130000"/>
              <a:defRPr sz="2800" b="1">
                <a:uFill>
                  <a:solidFill>
                    <a:srgbClr val="000000"/>
                  </a:solidFill>
                </a:uFill>
                <a:latin typeface="Arial"/>
                <a:ea typeface="Arial"/>
                <a:cs typeface="Arial"/>
                <a:sym typeface="Arial"/>
              </a:defRPr>
            </a:pPr>
            <a:r>
              <a:t>HJlib also provides a sequential </a:t>
            </a:r>
            <a:r>
              <a:rPr>
                <a:solidFill>
                  <a:srgbClr val="0433FF"/>
                </a:solidFill>
                <a:uFill>
                  <a:solidFill>
                    <a:srgbClr val="0433FF"/>
                  </a:solidFill>
                </a:uFill>
              </a:rPr>
              <a:t>for</a:t>
            </a:r>
            <a:r>
              <a:t> API that can also be used to iterate sequentially over a rectangular region</a:t>
            </a:r>
          </a:p>
          <a:p>
            <a:pPr marL="801687" marR="39686" lvl="1" indent="-304800" defTabSz="914400">
              <a:lnSpc>
                <a:spcPct val="90000"/>
              </a:lnSpc>
              <a:spcBef>
                <a:spcPts val="700"/>
              </a:spcBef>
              <a:buSzPct val="100000"/>
              <a:buChar char="—"/>
              <a:defRPr sz="2400" b="1">
                <a:solidFill>
                  <a:srgbClr val="0433FF"/>
                </a:solidFill>
                <a:uFill>
                  <a:solidFill>
                    <a:srgbClr val="0433FF"/>
                  </a:solidFill>
                </a:uFill>
                <a:latin typeface="Arial"/>
                <a:ea typeface="Arial"/>
                <a:cs typeface="Arial"/>
                <a:sym typeface="Arial"/>
              </a:defRPr>
            </a:pPr>
            <a:r>
              <a:t>Simplifies conversion between for and forall</a:t>
            </a:r>
          </a:p>
        </p:txBody>
      </p:sp>
      <p:sp>
        <p:nvSpPr>
          <p:cNvPr id="522" name="Shape 522"/>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94</a:t>
            </a:fld>
            <a:endParaRPr/>
          </a:p>
        </p:txBody>
      </p:sp>
    </p:spTree>
    <p:extLst>
      <p:ext uri="{BB962C8B-B14F-4D97-AF65-F5344CB8AC3E}">
        <p14:creationId xmlns:p14="http://schemas.microsoft.com/office/powerpoint/2010/main" val="1670069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35" name="Shape 535"/>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536" name="Shape 536"/>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537"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538" name="Shape 53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What about overheads?</a:t>
            </a:r>
          </a:p>
        </p:txBody>
      </p:sp>
      <p:sp>
        <p:nvSpPr>
          <p:cNvPr id="539" name="Shape 539"/>
          <p:cNvSpPr>
            <a:spLocks noGrp="1"/>
          </p:cNvSpPr>
          <p:nvPr>
            <p:ph type="body" idx="1"/>
          </p:nvPr>
        </p:nvSpPr>
        <p:spPr>
          <a:xfrm>
            <a:off x="386079" y="1463039"/>
            <a:ext cx="12210064" cy="7586135"/>
          </a:xfrm>
          <a:prstGeom prst="rect">
            <a:avLst/>
          </a:prstGeom>
        </p:spPr>
        <p:txBody>
          <a:bodyPr lIns="72248" tIns="72248" rIns="72248" bIns="72248" anchor="t"/>
          <a:lstStyle/>
          <a:p>
            <a:pPr marL="519746" marR="39686" indent="-480059" defTabSz="914400">
              <a:lnSpc>
                <a:spcPct val="110000"/>
              </a:lnSpc>
              <a:spcBef>
                <a:spcPts val="1400"/>
              </a:spcBef>
              <a:buSzPct val="130000"/>
              <a:defRPr sz="2800" b="1">
                <a:uFill>
                  <a:solidFill>
                    <a:srgbClr val="000000"/>
                  </a:solidFill>
                </a:uFill>
                <a:latin typeface="Comic Sans MS"/>
                <a:ea typeface="Comic Sans MS"/>
                <a:cs typeface="Comic Sans MS"/>
                <a:sym typeface="Comic Sans MS"/>
              </a:defRPr>
            </a:pPr>
            <a:r>
              <a:t>We learned in Lecture 10 that it is inefficient to create async tasks that do little work</a:t>
            </a:r>
          </a:p>
          <a:p>
            <a:pPr marL="519746" marR="39686" indent="-480059" defTabSz="914400">
              <a:lnSpc>
                <a:spcPct val="110000"/>
              </a:lnSpc>
              <a:spcBef>
                <a:spcPts val="1400"/>
              </a:spcBef>
              <a:buSzPct val="130000"/>
              <a:defRPr sz="2800" b="1">
                <a:uFill>
                  <a:solidFill>
                    <a:srgbClr val="000000"/>
                  </a:solidFill>
                </a:uFill>
                <a:latin typeface="Comic Sans MS"/>
                <a:ea typeface="Comic Sans MS"/>
                <a:cs typeface="Comic Sans MS"/>
                <a:sym typeface="Comic Sans MS"/>
              </a:defRPr>
            </a:pPr>
            <a:r>
              <a:t>The “seq” clause doesn’t help in this case because it will just sequentialize the entire forasync loop</a:t>
            </a:r>
          </a:p>
          <a:p>
            <a:pPr marL="519746" marR="39686" indent="-480059" defTabSz="914400">
              <a:lnSpc>
                <a:spcPct val="110000"/>
              </a:lnSpc>
              <a:spcBef>
                <a:spcPts val="1400"/>
              </a:spcBef>
              <a:buSzPct val="130000"/>
              <a:defRPr sz="2800" b="1">
                <a:uFill>
                  <a:solidFill>
                    <a:srgbClr val="000000"/>
                  </a:solidFill>
                </a:uFill>
                <a:latin typeface="Comic Sans MS"/>
                <a:ea typeface="Comic Sans MS"/>
                <a:cs typeface="Comic Sans MS"/>
                <a:sym typeface="Comic Sans MS"/>
              </a:defRPr>
            </a:pPr>
            <a:r>
              <a:t>An alternate approach is “loop chunking”</a:t>
            </a:r>
          </a:p>
          <a:p>
            <a:pPr marL="801687" marR="39686" lvl="1" indent="-304800" defTabSz="914400">
              <a:lnSpc>
                <a:spcPct val="110000"/>
              </a:lnSpc>
              <a:spcBef>
                <a:spcPts val="700"/>
              </a:spcBef>
              <a:buSzPct val="100000"/>
              <a:buChar char="—"/>
              <a:defRPr sz="2400" b="1">
                <a:solidFill>
                  <a:srgbClr val="0433FF"/>
                </a:solidFill>
                <a:uFill>
                  <a:solidFill>
                    <a:srgbClr val="0433FF"/>
                  </a:solidFill>
                </a:uFill>
                <a:latin typeface="Comic Sans MS"/>
                <a:ea typeface="Comic Sans MS"/>
                <a:cs typeface="Comic Sans MS"/>
                <a:sym typeface="Comic Sans MS"/>
              </a:defRPr>
            </a:pPr>
            <a:r>
              <a:t>e.g., replace</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Courier"/>
                <a:ea typeface="Courier"/>
                <a:cs typeface="Courier"/>
                <a:sym typeface="Courier"/>
              </a:defRPr>
            </a:pPr>
            <a:r>
              <a:t>     </a:t>
            </a:r>
            <a:r>
              <a:rPr>
                <a:solidFill>
                  <a:srgbClr val="0433FF"/>
                </a:solidFill>
              </a:rPr>
              <a:t>forall</a:t>
            </a:r>
            <a:r>
              <a:t>(0, 99, </a:t>
            </a:r>
            <a:r>
              <a:rPr>
                <a:solidFill>
                  <a:srgbClr val="0433FF"/>
                </a:solidFill>
              </a:rPr>
              <a:t>(i) -&gt;</a:t>
            </a:r>
            <a:r>
              <a:t> BODY(i)); // 100 tasks</a:t>
            </a:r>
          </a:p>
          <a:p>
            <a:pPr marL="801687" marR="39686" lvl="1" indent="-304800" defTabSz="914400">
              <a:lnSpc>
                <a:spcPct val="110000"/>
              </a:lnSpc>
              <a:spcBef>
                <a:spcPts val="700"/>
              </a:spcBef>
              <a:buSzPct val="100000"/>
              <a:buChar char="—"/>
              <a:defRPr sz="2400" b="1">
                <a:solidFill>
                  <a:srgbClr val="0433FF"/>
                </a:solidFill>
                <a:uFill>
                  <a:solidFill>
                    <a:srgbClr val="0433FF"/>
                  </a:solidFill>
                </a:uFill>
                <a:latin typeface="Comic Sans MS"/>
                <a:ea typeface="Comic Sans MS"/>
                <a:cs typeface="Comic Sans MS"/>
                <a:sym typeface="Comic Sans MS"/>
              </a:defRPr>
            </a:pPr>
            <a:r>
              <a:t>by</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Courier"/>
                <a:ea typeface="Courier"/>
                <a:cs typeface="Courier"/>
                <a:sym typeface="Courier"/>
              </a:defRPr>
            </a:pPr>
            <a:r>
              <a:t>     </a:t>
            </a:r>
            <a:r>
              <a:rPr>
                <a:solidFill>
                  <a:srgbClr val="0433FF"/>
                </a:solidFill>
              </a:rPr>
              <a:t>forall</a:t>
            </a:r>
            <a:r>
              <a:t>(0, 3, </a:t>
            </a:r>
            <a:r>
              <a:rPr>
                <a:solidFill>
                  <a:srgbClr val="0433FF"/>
                </a:solidFill>
              </a:rPr>
              <a:t>(ii) -&gt;</a:t>
            </a:r>
            <a:r>
              <a:t> { // 4 tasks</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Courier"/>
                <a:ea typeface="Courier"/>
                <a:cs typeface="Courier"/>
                <a:sym typeface="Courier"/>
              </a:defRPr>
            </a:pPr>
            <a:r>
              <a:t>       // Each task executes a “chunk” of 25 iterations</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Courier"/>
                <a:ea typeface="Courier"/>
                <a:cs typeface="Courier"/>
                <a:sym typeface="Courier"/>
              </a:defRPr>
            </a:pPr>
            <a:r>
              <a:t>       </a:t>
            </a:r>
            <a:r>
              <a:rPr>
                <a:solidFill>
                  <a:srgbClr val="0433FF"/>
                </a:solidFill>
              </a:rPr>
              <a:t>forseq</a:t>
            </a:r>
            <a:r>
              <a:t>(25*ii, 25*(ii+1)-1], (i) -&gt; BODY(i)); </a:t>
            </a:r>
            <a:br/>
            <a:r>
              <a:t>     });</a:t>
            </a:r>
          </a:p>
        </p:txBody>
      </p:sp>
      <p:sp>
        <p:nvSpPr>
          <p:cNvPr id="540" name="Shape 540"/>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95</a:t>
            </a:fld>
            <a:endParaRPr/>
          </a:p>
        </p:txBody>
      </p:sp>
    </p:spTree>
    <p:extLst>
      <p:ext uri="{BB962C8B-B14F-4D97-AF65-F5344CB8AC3E}">
        <p14:creationId xmlns:p14="http://schemas.microsoft.com/office/powerpoint/2010/main" val="181697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43" name="Shape 543"/>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544" name="Shape 544"/>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545"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546" name="Shape 546"/>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forallChunked APIs</a:t>
            </a:r>
          </a:p>
        </p:txBody>
      </p:sp>
      <p:sp>
        <p:nvSpPr>
          <p:cNvPr id="547" name="Shape 547"/>
          <p:cNvSpPr>
            <a:spLocks noGrp="1"/>
          </p:cNvSpPr>
          <p:nvPr>
            <p:ph type="body" idx="1"/>
          </p:nvPr>
        </p:nvSpPr>
        <p:spPr>
          <a:xfrm>
            <a:off x="568959" y="1625599"/>
            <a:ext cx="12205549" cy="6868469"/>
          </a:xfrm>
          <a:prstGeom prst="rect">
            <a:avLst/>
          </a:prstGeom>
        </p:spPr>
        <p:txBody>
          <a:bodyPr lIns="72248" tIns="72248" rIns="72248" bIns="72248" anchor="t">
            <a:noAutofit/>
          </a:bodyPr>
          <a:lstStyle/>
          <a:p>
            <a:pPr marL="519746" marR="39686" indent="-480059" defTabSz="914400">
              <a:spcBef>
                <a:spcPts val="1400"/>
              </a:spcBef>
              <a:buSzPct val="130000"/>
              <a:defRPr sz="2800" b="1">
                <a:uFill>
                  <a:solidFill>
                    <a:srgbClr val="000000"/>
                  </a:solidFill>
                </a:uFill>
                <a:latin typeface="Helvetica"/>
                <a:ea typeface="Helvetica"/>
                <a:cs typeface="Helvetica"/>
                <a:sym typeface="Helvetica"/>
              </a:defRPr>
            </a:pPr>
            <a:r>
              <a:rPr>
                <a:hlinkClick r:id="rId3"/>
              </a:rPr>
              <a:t>forallChunked</a:t>
            </a:r>
            <a:r>
              <a:t>(int s0, int e0, int chunkSize, edu.rice.hj.api.HjProcedure&lt;java.lang.Integer&gt; body) </a:t>
            </a:r>
          </a:p>
          <a:p>
            <a:pPr marL="519746" marR="39686" indent="-480059" defTabSz="914400">
              <a:spcBef>
                <a:spcPts val="1400"/>
              </a:spcBef>
              <a:buSzPct val="130000"/>
              <a:defRPr sz="2800" b="1">
                <a:uFill>
                  <a:solidFill>
                    <a:srgbClr val="000000"/>
                  </a:solidFill>
                </a:uFill>
                <a:latin typeface="Comic Sans MS"/>
                <a:ea typeface="Comic Sans MS"/>
                <a:cs typeface="Comic Sans MS"/>
                <a:sym typeface="Comic Sans MS"/>
              </a:defRPr>
            </a:pPr>
            <a:r>
              <a:t>Like </a:t>
            </a:r>
            <a:r>
              <a:rPr>
                <a:latin typeface="Helvetica"/>
                <a:ea typeface="Helvetica"/>
                <a:cs typeface="Helvetica"/>
                <a:sym typeface="Helvetica"/>
                <a:hlinkClick r:id="rId3"/>
              </a:rPr>
              <a:t>forall</a:t>
            </a:r>
            <a:r>
              <a:rPr>
                <a:latin typeface="Helvetica"/>
                <a:ea typeface="Helvetica"/>
                <a:cs typeface="Helvetica"/>
                <a:sym typeface="Helvetica"/>
              </a:rPr>
              <a:t>(int s0, int e0, edu.rice.hj.api.HjProcedure&lt;java.lang.Integer&gt; body)</a:t>
            </a:r>
            <a:r>
              <a:t> but forallChunked includes chunkSize as the third parameter</a:t>
            </a:r>
          </a:p>
          <a:p>
            <a:pPr marL="801687" marR="39686" lvl="1" indent="-304800" defTabSz="914400">
              <a:lnSpc>
                <a:spcPct val="110000"/>
              </a:lnSpc>
              <a:spcBef>
                <a:spcPts val="700"/>
              </a:spcBef>
              <a:buSzPct val="100000"/>
              <a:buChar char="—"/>
              <a:defRPr sz="2400" b="1">
                <a:solidFill>
                  <a:srgbClr val="0433FF"/>
                </a:solidFill>
                <a:uFill>
                  <a:solidFill>
                    <a:srgbClr val="0433FF"/>
                  </a:solidFill>
                </a:uFill>
                <a:latin typeface="Comic Sans MS"/>
                <a:ea typeface="Comic Sans MS"/>
                <a:cs typeface="Comic Sans MS"/>
                <a:sym typeface="Comic Sans MS"/>
              </a:defRPr>
            </a:pPr>
            <a:r>
              <a:t>e.g., replace</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Helvetica"/>
                <a:ea typeface="Helvetica"/>
                <a:cs typeface="Helvetica"/>
                <a:sym typeface="Helvetica"/>
              </a:defRPr>
            </a:pPr>
            <a:r>
              <a:t>     </a:t>
            </a:r>
            <a:r>
              <a:rPr>
                <a:solidFill>
                  <a:srgbClr val="0433FF"/>
                </a:solidFill>
                <a:latin typeface="Courier"/>
                <a:ea typeface="Courier"/>
                <a:cs typeface="Courier"/>
                <a:sym typeface="Courier"/>
              </a:rPr>
              <a:t>forall</a:t>
            </a:r>
            <a:r>
              <a:rPr>
                <a:latin typeface="Courier"/>
                <a:ea typeface="Courier"/>
                <a:cs typeface="Courier"/>
                <a:sym typeface="Courier"/>
              </a:rPr>
              <a:t>(0, 99, </a:t>
            </a:r>
            <a:r>
              <a:rPr>
                <a:solidFill>
                  <a:srgbClr val="0433FF"/>
                </a:solidFill>
                <a:latin typeface="Courier"/>
                <a:ea typeface="Courier"/>
                <a:cs typeface="Courier"/>
                <a:sym typeface="Courier"/>
              </a:rPr>
              <a:t>(i) -&gt;</a:t>
            </a:r>
            <a:r>
              <a:rPr>
                <a:latin typeface="Courier"/>
                <a:ea typeface="Courier"/>
                <a:cs typeface="Courier"/>
                <a:sym typeface="Courier"/>
              </a:rPr>
              <a:t> BODY(i)); // 100 tasks</a:t>
            </a:r>
          </a:p>
          <a:p>
            <a:pPr marL="801687" marR="39686" lvl="1" indent="-304800" defTabSz="914400">
              <a:lnSpc>
                <a:spcPct val="110000"/>
              </a:lnSpc>
              <a:spcBef>
                <a:spcPts val="700"/>
              </a:spcBef>
              <a:buSzPct val="100000"/>
              <a:buChar char="—"/>
              <a:defRPr sz="2400" b="1">
                <a:solidFill>
                  <a:srgbClr val="0433FF"/>
                </a:solidFill>
                <a:uFill>
                  <a:solidFill>
                    <a:srgbClr val="0433FF"/>
                  </a:solidFill>
                </a:uFill>
                <a:latin typeface="Comic Sans MS"/>
                <a:ea typeface="Comic Sans MS"/>
                <a:cs typeface="Comic Sans MS"/>
                <a:sym typeface="Comic Sans MS"/>
              </a:defRPr>
            </a:pPr>
            <a:r>
              <a:t>by</a:t>
            </a:r>
          </a:p>
          <a:p>
            <a:pPr marL="0" marR="39686" lvl="2" indent="0" defTabSz="914400">
              <a:lnSpc>
                <a:spcPct val="110000"/>
              </a:lnSpc>
              <a:spcBef>
                <a:spcPts val="700"/>
              </a:spcBef>
              <a:buSzTx/>
              <a:buFont typeface="Comic Sans MS"/>
              <a:buNone/>
              <a:defRPr sz="2400" b="1">
                <a:solidFill>
                  <a:srgbClr val="AB1A4D"/>
                </a:solidFill>
                <a:uFill>
                  <a:solidFill>
                    <a:srgbClr val="AB1A4D"/>
                  </a:solidFill>
                </a:uFill>
                <a:latin typeface="Helvetica"/>
                <a:ea typeface="Helvetica"/>
                <a:cs typeface="Helvetica"/>
                <a:sym typeface="Helvetica"/>
              </a:defRPr>
            </a:pPr>
            <a:r>
              <a:t>     </a:t>
            </a:r>
            <a:r>
              <a:rPr>
                <a:solidFill>
                  <a:srgbClr val="0433FF"/>
                </a:solidFill>
                <a:latin typeface="Courier"/>
                <a:ea typeface="Courier"/>
                <a:cs typeface="Courier"/>
                <a:sym typeface="Courier"/>
              </a:rPr>
              <a:t>forall</a:t>
            </a:r>
            <a:r>
              <a:rPr>
                <a:latin typeface="Courier"/>
                <a:ea typeface="Courier"/>
                <a:cs typeface="Courier"/>
                <a:sym typeface="Courier"/>
              </a:rPr>
              <a:t>(0, 99, </a:t>
            </a:r>
            <a:r>
              <a:rPr b="0">
                <a:latin typeface="Courier"/>
                <a:ea typeface="Courier"/>
                <a:cs typeface="Courier"/>
                <a:sym typeface="Courier"/>
              </a:rPr>
              <a:t>100/4</a:t>
            </a:r>
            <a:r>
              <a:rPr>
                <a:latin typeface="Courier"/>
                <a:ea typeface="Courier"/>
                <a:cs typeface="Courier"/>
                <a:sym typeface="Courier"/>
              </a:rPr>
              <a:t>, </a:t>
            </a:r>
            <a:r>
              <a:rPr>
                <a:solidFill>
                  <a:srgbClr val="0433FF"/>
                </a:solidFill>
                <a:latin typeface="Courier"/>
                <a:ea typeface="Courier"/>
                <a:cs typeface="Courier"/>
                <a:sym typeface="Courier"/>
              </a:rPr>
              <a:t>(i) -&gt;</a:t>
            </a:r>
            <a:r>
              <a:rPr>
                <a:latin typeface="Courier"/>
                <a:ea typeface="Courier"/>
                <a:cs typeface="Courier"/>
                <a:sym typeface="Courier"/>
              </a:rPr>
              <a:t> BODY(i));</a:t>
            </a:r>
          </a:p>
        </p:txBody>
      </p:sp>
      <p:sp>
        <p:nvSpPr>
          <p:cNvPr id="548" name="Shape 548"/>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96</a:t>
            </a:fld>
            <a:endParaRPr/>
          </a:p>
        </p:txBody>
      </p:sp>
    </p:spTree>
    <p:extLst>
      <p:ext uri="{BB962C8B-B14F-4D97-AF65-F5344CB8AC3E}">
        <p14:creationId xmlns:p14="http://schemas.microsoft.com/office/powerpoint/2010/main" val="73610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95" name="Shape 595"/>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598" name="Shape 598"/>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Future Task Declarations and Uses</a:t>
            </a:r>
          </a:p>
        </p:txBody>
      </p:sp>
      <p:sp>
        <p:nvSpPr>
          <p:cNvPr id="599" name="Shape 599"/>
          <p:cNvSpPr>
            <a:spLocks noGrp="1"/>
          </p:cNvSpPr>
          <p:nvPr>
            <p:ph type="body" idx="1"/>
          </p:nvPr>
        </p:nvSpPr>
        <p:spPr>
          <a:xfrm>
            <a:off x="568959" y="1625599"/>
            <a:ext cx="12205549" cy="7251984"/>
          </a:xfrm>
          <a:prstGeom prst="rect">
            <a:avLst/>
          </a:prstGeom>
        </p:spPr>
        <p:txBody>
          <a:bodyPr lIns="72248" tIns="72248" rIns="72248" bIns="72248" anchor="t">
            <a:noAutofit/>
          </a:bodyPr>
          <a:lstStyle/>
          <a:p>
            <a:pPr marL="519746" marR="39686" indent="-480059" defTabSz="914400">
              <a:lnSpc>
                <a:spcPct val="90000"/>
              </a:lnSpc>
              <a:spcBef>
                <a:spcPts val="1400"/>
              </a:spcBef>
              <a:buSzPct val="130000"/>
              <a:defRPr sz="2800" b="1">
                <a:uFill>
                  <a:solidFill>
                    <a:srgbClr val="000000"/>
                  </a:solidFill>
                </a:uFill>
                <a:latin typeface="Comic Sans MS"/>
                <a:ea typeface="Comic Sans MS"/>
                <a:cs typeface="Comic Sans MS"/>
                <a:sym typeface="Comic Sans MS"/>
              </a:defRPr>
            </a:pPr>
            <a:r>
              <a:rPr dirty="0"/>
              <a:t>Variable of type future is a reference to a future object</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Container for return value from future task</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The reference to the container is also known as a “handle” </a:t>
            </a:r>
          </a:p>
          <a:p>
            <a:pPr marL="519746" marR="39686" indent="-480059" defTabSz="914400">
              <a:lnSpc>
                <a:spcPct val="90000"/>
              </a:lnSpc>
              <a:spcBef>
                <a:spcPts val="1400"/>
              </a:spcBef>
              <a:buSzPct val="130000"/>
              <a:defRPr sz="2800" b="1">
                <a:uFill>
                  <a:solidFill>
                    <a:srgbClr val="000000"/>
                  </a:solidFill>
                </a:uFill>
                <a:latin typeface="Comic Sans MS"/>
                <a:ea typeface="Comic Sans MS"/>
                <a:cs typeface="Comic Sans MS"/>
                <a:sym typeface="Comic Sans MS"/>
              </a:defRPr>
            </a:pPr>
            <a:r>
              <a:rPr dirty="0"/>
              <a:t>Two operations that can be performed on variable V of type future:</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 Assignment: V1 can be assigned value of type future</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 Blocking read: V1.get() waits until the future task referred to by V1 has completed, and then propagates the return value</a:t>
            </a:r>
          </a:p>
        </p:txBody>
      </p:sp>
      <p:sp>
        <p:nvSpPr>
          <p:cNvPr id="597" name="Shape 597"/>
          <p:cNvSpPr>
            <a:spLocks noGrp="1"/>
          </p:cNvSpPr>
          <p:nvPr>
            <p:ph type="sldNum" sz="quarter" idx="2"/>
          </p:nvPr>
        </p:nvSpPr>
        <p:spPr>
          <a:xfrm>
            <a:off x="493081" y="9268177"/>
            <a:ext cx="464182"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97</a:t>
            </a:fld>
            <a:endParaRPr dirty="0"/>
          </a:p>
        </p:txBody>
      </p:sp>
    </p:spTree>
    <p:extLst>
      <p:ext uri="{BB962C8B-B14F-4D97-AF65-F5344CB8AC3E}">
        <p14:creationId xmlns:p14="http://schemas.microsoft.com/office/powerpoint/2010/main" val="154881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02" name="Shape 602"/>
          <p:cNvSpPr/>
          <p:nvPr/>
        </p:nvSpPr>
        <p:spPr>
          <a:xfrm>
            <a:off x="4278488" y="9281724"/>
            <a:ext cx="5028754"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603" name="Shape 603"/>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604"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606" name="Shape 606"/>
          <p:cNvSpPr>
            <a:spLocks noGrp="1"/>
          </p:cNvSpPr>
          <p:nvPr>
            <p:ph type="title"/>
          </p:nvPr>
        </p:nvSpPr>
        <p:spPr>
          <a:xfrm>
            <a:off x="756355" y="-15805"/>
            <a:ext cx="11464996" cy="1336605"/>
          </a:xfrm>
          <a:prstGeom prst="rect">
            <a:avLst/>
          </a:prstGeom>
        </p:spPr>
        <p:txBody>
          <a:bodyPr lIns="72248" tIns="72248" rIns="72248" bIns="72248" anchor="b"/>
          <a:lstStyle>
            <a:lvl1pPr marL="37702" marR="37702" defTabSz="868680">
              <a:lnSpc>
                <a:spcPct val="85000"/>
              </a:lnSpc>
              <a:defRPr sz="4180" b="1">
                <a:solidFill>
                  <a:srgbClr val="004C46"/>
                </a:solidFill>
                <a:uFill>
                  <a:solidFill>
                    <a:srgbClr val="004C46"/>
                  </a:solidFill>
                </a:uFill>
                <a:latin typeface="Helvetica"/>
                <a:ea typeface="Helvetica"/>
                <a:cs typeface="Helvetica"/>
                <a:sym typeface="Helvetica"/>
              </a:defRPr>
            </a:lvl1pPr>
          </a:lstStyle>
          <a:p>
            <a:r>
              <a:rPr lang="en-US" dirty="0" smtClean="0"/>
              <a:t>Futures versus finish</a:t>
            </a:r>
            <a:endParaRPr dirty="0"/>
          </a:p>
        </p:txBody>
      </p:sp>
      <p:sp>
        <p:nvSpPr>
          <p:cNvPr id="607" name="Shape 607"/>
          <p:cNvSpPr>
            <a:spLocks noGrp="1"/>
          </p:cNvSpPr>
          <p:nvPr>
            <p:ph type="body" idx="1"/>
          </p:nvPr>
        </p:nvSpPr>
        <p:spPr>
          <a:xfrm>
            <a:off x="568959" y="1625599"/>
            <a:ext cx="12205549" cy="7331006"/>
          </a:xfrm>
          <a:prstGeom prst="rect">
            <a:avLst/>
          </a:prstGeom>
        </p:spPr>
        <p:txBody>
          <a:bodyPr lIns="72248" tIns="72248" rIns="72248" bIns="72248" anchor="t">
            <a:noAutofit/>
          </a:bodyPr>
          <a:lstStyle/>
          <a:p>
            <a:pPr marL="525462" marR="39686" indent="-485775"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Future task version initializes two references to future objects, sum1 and sum2, and both are declared as final</a:t>
            </a:r>
          </a:p>
          <a:p>
            <a:pPr marL="525462" marR="39686" indent="-485775"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No finish construct needed in this example</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Instead parent task waits for child tasks by performing sum1.get() and sum2.get()</a:t>
            </a:r>
          </a:p>
          <a:p>
            <a:pPr marL="525462" marR="39686" indent="-485775" defTabSz="914400">
              <a:lnSpc>
                <a:spcPct val="90000"/>
              </a:lnSpc>
              <a:spcBef>
                <a:spcPts val="1400"/>
              </a:spcBef>
              <a:buSzPct val="130000"/>
              <a:defRPr sz="3400" b="1">
                <a:uFill>
                  <a:solidFill>
                    <a:srgbClr val="000000"/>
                  </a:solidFill>
                </a:uFill>
                <a:latin typeface="Comic Sans MS"/>
                <a:ea typeface="Comic Sans MS"/>
                <a:cs typeface="Comic Sans MS"/>
                <a:sym typeface="Comic Sans MS"/>
              </a:defRPr>
            </a:pPr>
            <a:r>
              <a:rPr dirty="0"/>
              <a:t>Easier to guarantee absence of race conditions in Future Task version</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No race on sum because it is a local variable in tasks T2 and T3</a:t>
            </a:r>
          </a:p>
          <a:p>
            <a:pPr marL="816927" marR="39686" lvl="1" indent="-320040" defTabSz="914400">
              <a:lnSpc>
                <a:spcPct val="90000"/>
              </a:lnSpc>
              <a:spcBef>
                <a:spcPts val="700"/>
              </a:spcBef>
              <a:buSzPct val="100000"/>
              <a:buChar char="—"/>
              <a:defRPr sz="2800" b="1">
                <a:solidFill>
                  <a:srgbClr val="0433FF"/>
                </a:solidFill>
                <a:uFill>
                  <a:solidFill>
                    <a:srgbClr val="0433FF"/>
                  </a:solidFill>
                </a:uFill>
                <a:latin typeface="Comic Sans MS"/>
                <a:ea typeface="Comic Sans MS"/>
                <a:cs typeface="Comic Sans MS"/>
                <a:sym typeface="Comic Sans MS"/>
              </a:defRPr>
            </a:pPr>
            <a:r>
              <a:rPr dirty="0"/>
              <a:t>No race on future variables, sum1 and sum2, because of blocking-read semantics </a:t>
            </a:r>
          </a:p>
        </p:txBody>
      </p:sp>
      <p:sp>
        <p:nvSpPr>
          <p:cNvPr id="605" name="Shape 605"/>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98</a:t>
            </a:fld>
            <a:endParaRPr/>
          </a:p>
        </p:txBody>
      </p:sp>
    </p:spTree>
    <p:extLst>
      <p:ext uri="{BB962C8B-B14F-4D97-AF65-F5344CB8AC3E}">
        <p14:creationId xmlns:p14="http://schemas.microsoft.com/office/powerpoint/2010/main" val="1732522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70"/>
          <p:cNvSpPr/>
          <p:nvPr/>
        </p:nvSpPr>
        <p:spPr>
          <a:xfrm>
            <a:off x="318346" y="1338862"/>
            <a:ext cx="12336499" cy="90312"/>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sp>
        <p:nvSpPr>
          <p:cNvPr id="671" name="Shape 671"/>
          <p:cNvSpPr/>
          <p:nvPr/>
        </p:nvSpPr>
        <p:spPr>
          <a:xfrm>
            <a:off x="4278488" y="9281724"/>
            <a:ext cx="5028753" cy="535709"/>
          </a:xfrm>
          <a:prstGeom prst="rect">
            <a:avLst/>
          </a:prstGeom>
          <a:ln w="12700">
            <a:miter lim="400000"/>
          </a:ln>
          <a:extLst>
            <a:ext uri="{C572A759-6A51-4108-AA02-DFA0A04FC94B}">
              <ma14:wrappingTextBoxFlag xmlns:ma14="http://schemas.microsoft.com/office/mac/drawingml/2011/main" val="1"/>
            </a:ext>
          </a:extLst>
        </p:spPr>
        <p:txBody>
          <a:bodyPr wrap="none" lIns="102753" tIns="102753" rIns="102753" bIns="102753">
            <a:spAutoFit/>
          </a:bodyPr>
          <a:lstStyle>
            <a:lvl1pPr marL="40640" marR="40640" algn="l" defTabSz="914400">
              <a:defRPr sz="1800" b="1">
                <a:solidFill>
                  <a:srgbClr val="0433FF"/>
                </a:solidFill>
                <a:uFill>
                  <a:solidFill>
                    <a:srgbClr val="0433FF"/>
                  </a:solidFill>
                </a:uFill>
                <a:latin typeface="Comic Sans MS"/>
                <a:ea typeface="Comic Sans MS"/>
                <a:cs typeface="Comic Sans MS"/>
                <a:sym typeface="Comic Sans MS"/>
              </a:defRPr>
            </a:lvl1pPr>
          </a:lstStyle>
          <a:p>
            <a:pPr>
              <a:defRPr sz="2800"/>
            </a:pPr>
            <a:r>
              <a:rPr sz="1800"/>
              <a:t>PPoPP 2014 Tutorial (S. Imam, V. Sarkar)</a:t>
            </a:r>
          </a:p>
        </p:txBody>
      </p:sp>
      <p:sp>
        <p:nvSpPr>
          <p:cNvPr id="672" name="Shape 672"/>
          <p:cNvSpPr/>
          <p:nvPr/>
        </p:nvSpPr>
        <p:spPr>
          <a:xfrm>
            <a:off x="320604" y="9074008"/>
            <a:ext cx="12336499" cy="90313"/>
          </a:xfrm>
          <a:prstGeom prst="rect">
            <a:avLst/>
          </a:prstGeom>
          <a:solidFill>
            <a:srgbClr val="004C46"/>
          </a:solidFill>
          <a:ln w="12700">
            <a:miter lim="400000"/>
          </a:ln>
        </p:spPr>
        <p:txBody>
          <a:bodyPr lIns="102753" tIns="102753" rIns="102753" bIns="102753" anchor="ctr"/>
          <a:lstStyle/>
          <a:p>
            <a:pPr marL="40640" marR="40640" algn="l" defTabSz="914400">
              <a:defRPr sz="2800" b="1">
                <a:solidFill>
                  <a:srgbClr val="0433FF"/>
                </a:solidFill>
                <a:uFill>
                  <a:solidFill>
                    <a:srgbClr val="0433FF"/>
                  </a:solidFill>
                </a:uFill>
                <a:latin typeface="Comic Sans MS"/>
                <a:ea typeface="Comic Sans MS"/>
                <a:cs typeface="Comic Sans MS"/>
                <a:sym typeface="Comic Sans MS"/>
              </a:defRPr>
            </a:pPr>
            <a:endParaRPr/>
          </a:p>
        </p:txBody>
      </p:sp>
      <p:pic>
        <p:nvPicPr>
          <p:cNvPr id="673" name="rice-shield.png"/>
          <p:cNvPicPr>
            <a:picLocks/>
          </p:cNvPicPr>
          <p:nvPr/>
        </p:nvPicPr>
        <p:blipFill>
          <a:blip r:embed="rId2">
            <a:extLst/>
          </a:blip>
          <a:stretch>
            <a:fillRect/>
          </a:stretch>
        </p:blipFill>
        <p:spPr>
          <a:xfrm>
            <a:off x="12112977" y="9130453"/>
            <a:ext cx="584766" cy="623148"/>
          </a:xfrm>
          <a:prstGeom prst="rect">
            <a:avLst/>
          </a:prstGeom>
          <a:ln w="12700">
            <a:miter lim="400000"/>
          </a:ln>
        </p:spPr>
      </p:pic>
      <p:sp>
        <p:nvSpPr>
          <p:cNvPr id="675" name="Shape 675"/>
          <p:cNvSpPr>
            <a:spLocks noGrp="1"/>
          </p:cNvSpPr>
          <p:nvPr>
            <p:ph type="title"/>
          </p:nvPr>
        </p:nvSpPr>
        <p:spPr>
          <a:xfrm>
            <a:off x="756355" y="-1"/>
            <a:ext cx="11464996" cy="1320801"/>
          </a:xfrm>
          <a:prstGeom prst="rect">
            <a:avLst/>
          </a:prstGeom>
        </p:spPr>
        <p:txBody>
          <a:bodyPr lIns="72248" tIns="72248" rIns="72248" bIns="72248" anchor="b"/>
          <a:lstStyle>
            <a:lvl1pPr marL="39686" marR="39686" defTabSz="914400">
              <a:lnSpc>
                <a:spcPct val="85000"/>
              </a:lnSpc>
              <a:defRPr sz="4400" b="1">
                <a:solidFill>
                  <a:srgbClr val="004C46"/>
                </a:solidFill>
                <a:uFill>
                  <a:solidFill>
                    <a:srgbClr val="004C46"/>
                  </a:solidFill>
                </a:uFill>
                <a:latin typeface="Helvetica"/>
                <a:ea typeface="Helvetica"/>
                <a:cs typeface="Helvetica"/>
                <a:sym typeface="Helvetica"/>
              </a:defRPr>
            </a:lvl1pPr>
          </a:lstStyle>
          <a:p>
            <a:r>
              <a:t>Outline</a:t>
            </a:r>
          </a:p>
        </p:txBody>
      </p:sp>
      <p:sp>
        <p:nvSpPr>
          <p:cNvPr id="674" name="Shape 674"/>
          <p:cNvSpPr>
            <a:spLocks noGrp="1"/>
          </p:cNvSpPr>
          <p:nvPr>
            <p:ph type="sldNum" sz="quarter" idx="2"/>
          </p:nvPr>
        </p:nvSpPr>
        <p:spPr>
          <a:xfrm>
            <a:off x="493081" y="9268177"/>
            <a:ext cx="368504" cy="381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99</a:t>
            </a:fld>
            <a:endParaRPr/>
          </a:p>
        </p:txBody>
      </p:sp>
      <p:sp>
        <p:nvSpPr>
          <p:cNvPr id="676" name="Shape 676"/>
          <p:cNvSpPr/>
          <p:nvPr/>
        </p:nvSpPr>
        <p:spPr>
          <a:xfrm>
            <a:off x="747324" y="1481102"/>
            <a:ext cx="12210063" cy="7423574"/>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lstStyle/>
          <a:p>
            <a:pPr marL="622616"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1 (Parallelism)</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Task and Loop-level Parallelism (Async, Finish, Forall)</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Futures</a:t>
            </a:r>
          </a:p>
          <a:p>
            <a:pPr marL="1027429" marR="39686" lvl="1" indent="-582929" algn="l" defTabSz="914400">
              <a:lnSpc>
                <a:spcPct val="90000"/>
              </a:lnSpc>
              <a:spcBef>
                <a:spcPts val="1400"/>
              </a:spcBef>
              <a:buSzPct val="130000"/>
              <a:buFont typeface="Comic Sans MS"/>
              <a:buChar char="•"/>
              <a:defRPr sz="2800" b="1">
                <a:solidFill>
                  <a:srgbClr val="0433FF"/>
                </a:solidFill>
                <a:uFill>
                  <a:solidFill>
                    <a:srgbClr val="000000"/>
                  </a:solidFill>
                </a:uFill>
                <a:latin typeface="Arial"/>
                <a:ea typeface="Arial"/>
                <a:cs typeface="Arial"/>
                <a:sym typeface="Arial"/>
              </a:defRPr>
            </a:pPr>
            <a:r>
              <a:t>Data-driven Tasks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Data Races and Determinism</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BREAK</a:t>
            </a:r>
          </a:p>
          <a:p>
            <a:pPr marL="582929" marR="39686"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Part 2 (Concurrency)</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Global and Object-based Isolation</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Actors</a:t>
            </a:r>
          </a:p>
          <a:p>
            <a:pPr marL="1027429" marR="39686" lvl="1" indent="-582929" algn="l" defTabSz="914400">
              <a:lnSpc>
                <a:spcPct val="90000"/>
              </a:lnSpc>
              <a:spcBef>
                <a:spcPts val="1400"/>
              </a:spcBef>
              <a:buSzPct val="130000"/>
              <a:buFont typeface="Comic Sans MS"/>
              <a:buChar char="•"/>
              <a:defRPr sz="2800" b="1">
                <a:uFill>
                  <a:solidFill>
                    <a:srgbClr val="000000"/>
                  </a:solidFill>
                </a:uFill>
                <a:latin typeface="Arial"/>
                <a:ea typeface="Arial"/>
                <a:cs typeface="Arial"/>
                <a:sym typeface="Arial"/>
              </a:defRPr>
            </a:pPr>
            <a:r>
              <a:t>HJ-Lib Implementation</a:t>
            </a:r>
          </a:p>
        </p:txBody>
      </p:sp>
    </p:spTree>
    <p:extLst>
      <p:ext uri="{BB962C8B-B14F-4D97-AF65-F5344CB8AC3E}">
        <p14:creationId xmlns:p14="http://schemas.microsoft.com/office/powerpoint/2010/main" val="1127455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2084</TotalTime>
  <Words>15795</Words>
  <Application>Microsoft Macintosh PowerPoint</Application>
  <PresentationFormat>Custom</PresentationFormat>
  <Paragraphs>2685</Paragraphs>
  <Slides>180</Slides>
  <Notes>49</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180</vt:i4>
      </vt:variant>
    </vt:vector>
  </HeadingPairs>
  <TitlesOfParts>
    <vt:vector size="201" baseType="lpstr">
      <vt:lpstr>Arial Narrow</vt:lpstr>
      <vt:lpstr>Calibri</vt:lpstr>
      <vt:lpstr>Calibri Light</vt:lpstr>
      <vt:lpstr>Comic Sans MS</vt:lpstr>
      <vt:lpstr>Courier</vt:lpstr>
      <vt:lpstr>Courier New</vt:lpstr>
      <vt:lpstr>Garamond</vt:lpstr>
      <vt:lpstr>Heiti TC Light</vt:lpstr>
      <vt:lpstr>Helvetica</vt:lpstr>
      <vt:lpstr>Helvetica Light</vt:lpstr>
      <vt:lpstr>Lucida Console</vt:lpstr>
      <vt:lpstr>Lucida Grande</vt:lpstr>
      <vt:lpstr>Monaco</vt:lpstr>
      <vt:lpstr>Symbol</vt:lpstr>
      <vt:lpstr>Tahoma</vt:lpstr>
      <vt:lpstr>Times</vt:lpstr>
      <vt:lpstr>Times New Roman</vt:lpstr>
      <vt:lpstr>Verdana</vt:lpstr>
      <vt:lpstr>Wingdings</vt:lpstr>
      <vt:lpstr>Arial</vt:lpstr>
      <vt:lpstr>Office Theme</vt:lpstr>
      <vt:lpstr>PowerPoint Presentation</vt:lpstr>
      <vt:lpstr>Acknowledgements</vt:lpstr>
      <vt:lpstr>Computers are Parallel</vt:lpstr>
      <vt:lpstr>PowerPoint Presentation</vt:lpstr>
      <vt:lpstr>Context: Rice Habanero Extreme Scale Software Project</vt:lpstr>
      <vt:lpstr>Outline</vt:lpstr>
      <vt:lpstr>Outline</vt:lpstr>
      <vt:lpstr>What is parallel programming?</vt:lpstr>
      <vt:lpstr>Creating and synchronizing tasks in Habanero</vt:lpstr>
      <vt:lpstr>Computation Graphs </vt:lpstr>
      <vt:lpstr>Where is the parallelism?</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Code the same ordering as in the graph</vt:lpstr>
      <vt:lpstr>Summing array elements</vt:lpstr>
      <vt:lpstr>Summing array elements on two cores</vt:lpstr>
      <vt:lpstr>Summing array elements on two cores</vt:lpstr>
      <vt:lpstr>Habanero-Java library </vt:lpstr>
      <vt:lpstr>Java 8 Lambda Expressions</vt:lpstr>
      <vt:lpstr>Make quicksort parallel</vt:lpstr>
      <vt:lpstr>Make quicksort parallel</vt:lpstr>
      <vt:lpstr>Make matrix multiplication parallel</vt:lpstr>
      <vt:lpstr>Make matrix multiplcation parallel</vt:lpstr>
      <vt:lpstr>Observations on matrix multiply</vt:lpstr>
      <vt:lpstr>Matrix multiplication with forall</vt:lpstr>
      <vt:lpstr>Forall and forseq</vt:lpstr>
      <vt:lpstr>Outline</vt:lpstr>
      <vt:lpstr>How tasks return values?</vt:lpstr>
      <vt:lpstr>HJ Futures: Tasks with Return Values</vt:lpstr>
      <vt:lpstr>Parallel array sum with future-get</vt:lpstr>
      <vt:lpstr>Array sum with more parallelism</vt:lpstr>
      <vt:lpstr>Array sum with more parallelism</vt:lpstr>
      <vt:lpstr>Array sum with more parallelism</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async-get</vt:lpstr>
      <vt:lpstr>Code the same graph with async-finish</vt:lpstr>
      <vt:lpstr>Why use final for futures?</vt:lpstr>
      <vt:lpstr>No longer possible</vt:lpstr>
      <vt:lpstr>Outline</vt:lpstr>
      <vt:lpstr>Parallel Programming Challenges</vt:lpstr>
      <vt:lpstr>HJ Correctness Guarantees</vt:lpstr>
      <vt:lpstr>Data races</vt:lpstr>
      <vt:lpstr>Data races</vt:lpstr>
      <vt:lpstr>Is there a data race?</vt:lpstr>
      <vt:lpstr>Determinism</vt:lpstr>
      <vt:lpstr>String Search Problem</vt:lpstr>
      <vt:lpstr>Sequential Algorithm for String Search</vt:lpstr>
      <vt:lpstr>V1: free of data races</vt:lpstr>
      <vt:lpstr>V2: “benign” data-race (still deterministic)</vt:lpstr>
      <vt:lpstr>V3: not functionally deterministic</vt:lpstr>
      <vt:lpstr>V4: not structurally deterministic</vt:lpstr>
      <vt:lpstr>V5: not functionally or structurally det.</vt:lpstr>
      <vt:lpstr>Classification of parallel programs</vt:lpstr>
      <vt:lpstr>Habanero for Verification (HJV)</vt:lpstr>
      <vt:lpstr>PreciseDataRace Detector</vt:lpstr>
      <vt:lpstr>Permission Regions</vt:lpstr>
      <vt:lpstr>Permission Regions</vt:lpstr>
      <vt:lpstr>PowerPoint Presentation</vt:lpstr>
      <vt:lpstr>PowerPoint Presentation</vt:lpstr>
      <vt:lpstr>JPF Implementation</vt:lpstr>
      <vt:lpstr>Attribute Infos</vt:lpstr>
      <vt:lpstr>Listeners</vt:lpstr>
      <vt:lpstr>Scheduler</vt:lpstr>
      <vt:lpstr>Scheduler</vt:lpstr>
      <vt:lpstr>Scheduling Comparison</vt:lpstr>
      <vt:lpstr>Results</vt:lpstr>
      <vt:lpstr>Predictive On-the-fly DRD</vt:lpstr>
      <vt:lpstr>Conclusion</vt:lpstr>
      <vt:lpstr>Cellar</vt:lpstr>
      <vt:lpstr>Complexity Measures for Computation Graphs</vt:lpstr>
      <vt:lpstr>What is the critical path length of this parallel computation?</vt:lpstr>
      <vt:lpstr>Ideal Parallelism</vt:lpstr>
      <vt:lpstr>HJ-Lib Abstract Performance Metrics</vt:lpstr>
      <vt:lpstr>seq clause for async statements (pseudocode)</vt:lpstr>
      <vt:lpstr>Parallel Quicksort using asyncSeq</vt:lpstr>
      <vt:lpstr>forall API’s in HJlib (http://www.cs.rice.edu/~vs3/hjlib/doc/edu/rice/hj/Module1.html)</vt:lpstr>
      <vt:lpstr>Observations on forall version</vt:lpstr>
      <vt:lpstr>What about overheads?</vt:lpstr>
      <vt:lpstr>forallChunked APIs</vt:lpstr>
      <vt:lpstr>Future Task Declarations and Uses</vt:lpstr>
      <vt:lpstr>Futures versus finish</vt:lpstr>
      <vt:lpstr>Outline</vt:lpstr>
      <vt:lpstr>Dataflow Computing</vt:lpstr>
      <vt:lpstr>Example instruction sequence and its dataflow graph</vt:lpstr>
      <vt:lpstr>Macro-Dataflow Programming</vt:lpstr>
      <vt:lpstr>Extending HJ Futures for Macro-Dataflow: Data-Driven Futures (DDFs) and Data-Driven Tasks (DDTs)</vt:lpstr>
      <vt:lpstr>Implementing Future Tasks using DDFs</vt:lpstr>
      <vt:lpstr>Use of DDFs with dummy objects (like future&lt;void&gt;)</vt:lpstr>
      <vt:lpstr>Differences between Futures and DDFs/DDTs</vt:lpstr>
      <vt:lpstr>Two Exception (error) cases for DDFs that do not occur in futures</vt:lpstr>
      <vt:lpstr>Deadlock example with DDTs</vt:lpstr>
      <vt:lpstr>Data Races</vt:lpstr>
      <vt:lpstr>Four Observations related to Data Races</vt:lpstr>
      <vt:lpstr>Example of a Mutable Object</vt:lpstr>
      <vt:lpstr>Observations</vt:lpstr>
      <vt:lpstr>Example of Single-task ownership with Copying</vt:lpstr>
      <vt:lpstr>Observations (contd)</vt:lpstr>
      <vt:lpstr>Observations (contd)</vt:lpstr>
      <vt:lpstr>PowerPoint Presentation</vt:lpstr>
      <vt:lpstr>Formal Definition of Data Races (Recap)</vt:lpstr>
      <vt:lpstr>Example of two tasks performing conflicting accesses --- need for “mutual exclusion”</vt:lpstr>
      <vt:lpstr>How to enforce mutual exclusion?</vt:lpstr>
      <vt:lpstr>isolated construct </vt:lpstr>
      <vt:lpstr>Use of isolated to fix previous example with conflicting accesses</vt:lpstr>
      <vt:lpstr>Parallel Spanning Tree Algorithm using  isolated statement</vt:lpstr>
      <vt:lpstr>Exercise: Insertion of isolated for correctness</vt:lpstr>
      <vt:lpstr>Serialized Computation Graph for Isolated Statements</vt:lpstr>
      <vt:lpstr>Example of Serialized Computation Graph with Serialization Edges for v10-v16-v11 order</vt:lpstr>
      <vt:lpstr>Object-based isolation in HJ </vt:lpstr>
      <vt:lpstr>DoublyLinkedListNode Example revisited with Object-Based Isolation</vt:lpstr>
      <vt:lpstr>Read-Write Object-based isolation in HJ </vt:lpstr>
      <vt:lpstr>SortedLinkedList Example  Read-Write Object-Based Isolation</vt:lpstr>
      <vt:lpstr>java.util.concurrent.AtomicInteger methods and their equivalent isolated statements</vt:lpstr>
      <vt:lpstr>java.util.concurrent. AtomicReference methods and their equivalent isolated statements</vt:lpstr>
      <vt:lpstr>Three cases of contention among  isolated statements</vt:lpstr>
      <vt:lpstr>Properties of isolated statements</vt:lpstr>
      <vt:lpstr>Outline</vt:lpstr>
      <vt:lpstr>Actors as concurrent objects</vt:lpstr>
      <vt:lpstr>The Actor Model: Fundamentals</vt:lpstr>
      <vt:lpstr>Arrival Order Nondeterminism</vt:lpstr>
      <vt:lpstr>Actor anatomy</vt:lpstr>
      <vt:lpstr>Actor Model</vt:lpstr>
      <vt:lpstr>Actors’ Behavior</vt:lpstr>
      <vt:lpstr>Actor</vt:lpstr>
      <vt:lpstr>Actor Analogy - Email</vt:lpstr>
      <vt:lpstr>Actor Life Cycle</vt:lpstr>
      <vt:lpstr>Using Actors in HJ-Lib</vt:lpstr>
      <vt:lpstr>Hello World Example</vt:lpstr>
      <vt:lpstr>Integer Counter Example</vt:lpstr>
      <vt:lpstr>Pi Computation Example</vt:lpstr>
      <vt:lpstr>Pi Calculation --- Master Actor</vt:lpstr>
      <vt:lpstr>Pi Calculation --- Master Actor (contd)</vt:lpstr>
      <vt:lpstr>Pi Calculation --- Worker Actor</vt:lpstr>
      <vt:lpstr>Actors – Global Consensus</vt:lpstr>
      <vt:lpstr>Limitations of Actor Model</vt:lpstr>
      <vt:lpstr>Hybrid Actors in HJ-Lib</vt:lpstr>
      <vt:lpstr>Actors: pause and resume (contd)</vt:lpstr>
      <vt:lpstr>Actors - Simulating synchronous replies</vt:lpstr>
      <vt:lpstr>Synchronous Reply using Async-Await (without pause/resume)</vt:lpstr>
      <vt:lpstr>Synchronous Reply using Pause/Resume</vt:lpstr>
      <vt:lpstr>Parallelizing Actors in HJ</vt:lpstr>
      <vt:lpstr>Parallelizing Actors in HJ</vt:lpstr>
      <vt:lpstr>Parallelizing Actors Example</vt:lpstr>
      <vt:lpstr>Parallelizing Actors Example</vt:lpstr>
      <vt:lpstr>Parallelizing Actors in HJ</vt:lpstr>
      <vt:lpstr>Parallelizing Actors in HJ</vt:lpstr>
      <vt:lpstr>Uses of hybrid actor+task parallelism</vt:lpstr>
      <vt:lpstr>Summary of Mutual Exclusion approaches in HJ</vt:lpstr>
      <vt:lpstr>Outline</vt:lpstr>
      <vt:lpstr>Habanero-Java library </vt:lpstr>
      <vt:lpstr>HJ-lib Implementation</vt:lpstr>
      <vt:lpstr>DataDrivenControl</vt:lpstr>
      <vt:lpstr>Blocking Constructs</vt:lpstr>
      <vt:lpstr>Deadlock Detection</vt:lpstr>
      <vt:lpstr>Implementation of finish statement</vt:lpstr>
      <vt:lpstr>Isolated statement</vt:lpstr>
      <vt:lpstr>Implementation of Actors</vt:lpstr>
      <vt:lpstr>HJ-lib Release</vt:lpstr>
      <vt:lpstr>Future Directions</vt:lpstr>
      <vt:lpstr>BACKUP SLIDES START HERE</vt:lpstr>
      <vt:lpstr>Abstract metrics</vt:lpstr>
      <vt:lpstr>Speedup charts</vt:lpstr>
      <vt:lpstr>Nqueens example with seq clause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Eric Mercer</cp:lastModifiedBy>
  <cp:revision>82</cp:revision>
  <dcterms:modified xsi:type="dcterms:W3CDTF">2015-11-09T21:35:17Z</dcterms:modified>
</cp:coreProperties>
</file>